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Montserrat Bold" charset="1" panose="00000800000000000000"/>
      <p:regular r:id="rId25"/>
    </p:embeddedFont>
    <p:embeddedFont>
      <p:font typeface="Montserrat" charset="1" panose="00000500000000000000"/>
      <p:regular r:id="rId26"/>
    </p:embeddedFont>
    <p:embeddedFont>
      <p:font typeface="Montserrat Italics" charset="1" panose="000005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4447106" y="3212479"/>
            <a:ext cx="9393789" cy="3810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61"/>
              </a:lnSpc>
            </a:pPr>
            <a:r>
              <a:rPr lang="en-US" b="true" sz="1255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TABELA VERDADE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4454962" y="4659128"/>
            <a:ext cx="9378076" cy="204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7"/>
              </a:lnSpc>
            </a:pPr>
            <a:r>
              <a:rPr lang="en-US" b="true" sz="4547" spc="-13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 </a:t>
            </a:r>
            <a:r>
              <a:rPr lang="en-US" b="true" sz="454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</a:t>
            </a:r>
            <a:r>
              <a:rPr lang="en-US" sz="4547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CONDIÇÃO </a:t>
            </a:r>
            <a:r>
              <a:rPr lang="en-US" b="true" sz="454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 </a:t>
            </a:r>
            <a:r>
              <a:rPr lang="en-US" sz="4547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CONDIÇÃO</a:t>
            </a:r>
            <a:r>
              <a:rPr lang="en-US" b="true" sz="454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)</a:t>
            </a:r>
            <a:r>
              <a:rPr lang="en-US" sz="4547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true" sz="4547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</a:t>
            </a:r>
          </a:p>
          <a:p>
            <a:pPr algn="l">
              <a:lnSpc>
                <a:spcPts val="5457"/>
              </a:lnSpc>
            </a:pPr>
            <a:r>
              <a:rPr lang="en-US" sz="4547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b="true" sz="454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BLOCO DE CÓDIGO</a:t>
            </a:r>
          </a:p>
          <a:p>
            <a:pPr algn="l">
              <a:lnSpc>
                <a:spcPts val="5457"/>
              </a:lnSpc>
            </a:pPr>
            <a:r>
              <a:rPr lang="en-US" b="true" sz="4547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1640309" y="1740570"/>
            <a:ext cx="15007381" cy="204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7"/>
              </a:lnSpc>
            </a:pPr>
            <a:r>
              <a:rPr lang="en-US" sz="45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ESSE </a:t>
            </a:r>
            <a:r>
              <a:rPr lang="en-US" sz="454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OPERADOR </a:t>
            </a:r>
            <a:r>
              <a:rPr lang="en-US" sz="45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PODE SER</a:t>
            </a:r>
          </a:p>
          <a:p>
            <a:pPr algn="ctr">
              <a:lnSpc>
                <a:spcPts val="5457"/>
              </a:lnSpc>
            </a:pPr>
            <a:r>
              <a:rPr lang="en-US" sz="45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 OPERADOR </a:t>
            </a:r>
            <a:r>
              <a:rPr lang="en-US" sz="454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 </a:t>
            </a:r>
          </a:p>
          <a:p>
            <a:pPr algn="ctr">
              <a:lnSpc>
                <a:spcPts val="5457"/>
              </a:lnSpc>
            </a:pPr>
            <a:r>
              <a:rPr lang="en-US" sz="45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 OPERADOR </a:t>
            </a:r>
            <a:r>
              <a:rPr lang="en-US" sz="454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</a:t>
            </a:r>
          </a:p>
        </p:txBody>
      </p:sp>
      <p:sp>
        <p:nvSpPr>
          <p:cNvPr name="TextBox 132" id="132"/>
          <p:cNvSpPr txBox="true"/>
          <p:nvPr/>
        </p:nvSpPr>
        <p:spPr>
          <a:xfrm rot="0">
            <a:off x="4296104" y="7614999"/>
            <a:ext cx="9695793" cy="204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7"/>
              </a:lnSpc>
            </a:pPr>
            <a:r>
              <a:rPr lang="en-US" b="true" sz="4547" spc="-13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 </a:t>
            </a:r>
            <a:r>
              <a:rPr lang="en-US" b="true" sz="454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</a:t>
            </a:r>
            <a:r>
              <a:rPr lang="en-US" sz="4547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CONDIÇÃO </a:t>
            </a:r>
            <a:r>
              <a:rPr lang="en-US" b="true" sz="454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 </a:t>
            </a:r>
            <a:r>
              <a:rPr lang="en-US" sz="4547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CONDIÇÃO</a:t>
            </a:r>
            <a:r>
              <a:rPr lang="en-US" b="true" sz="454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)</a:t>
            </a:r>
            <a:r>
              <a:rPr lang="en-US" sz="4547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true" sz="4547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</a:t>
            </a:r>
          </a:p>
          <a:p>
            <a:pPr algn="l">
              <a:lnSpc>
                <a:spcPts val="5457"/>
              </a:lnSpc>
            </a:pPr>
            <a:r>
              <a:rPr lang="en-US" sz="4547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b="true" sz="454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BLOCO DE CÓDIGO</a:t>
            </a:r>
          </a:p>
          <a:p>
            <a:pPr algn="l">
              <a:lnSpc>
                <a:spcPts val="5457"/>
              </a:lnSpc>
            </a:pPr>
            <a:r>
              <a:rPr lang="en-US" b="true" sz="4547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</p:txBody>
      </p:sp>
      <p:grpSp>
        <p:nvGrpSpPr>
          <p:cNvPr name="Group 133" id="133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4" id="134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5" id="135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6" id="136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4347379" y="6316645"/>
            <a:ext cx="9593243" cy="204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7"/>
              </a:lnSpc>
            </a:pPr>
            <a:r>
              <a:rPr lang="en-US" b="true" sz="4547" spc="-13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 </a:t>
            </a:r>
            <a:r>
              <a:rPr lang="en-US" b="true" sz="454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</a:t>
            </a:r>
            <a:r>
              <a:rPr lang="en-US" sz="4547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CONDIÇÃO </a:t>
            </a:r>
            <a:r>
              <a:rPr lang="en-US" b="true" sz="454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</a:t>
            </a:r>
            <a:r>
              <a:rPr lang="en-US" sz="4547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CONDIÇÃO</a:t>
            </a:r>
            <a:r>
              <a:rPr lang="en-US" b="true" sz="454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)</a:t>
            </a:r>
            <a:r>
              <a:rPr lang="en-US" sz="4547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true" sz="4547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</a:t>
            </a:r>
          </a:p>
          <a:p>
            <a:pPr algn="l">
              <a:lnSpc>
                <a:spcPts val="5457"/>
              </a:lnSpc>
            </a:pPr>
            <a:r>
              <a:rPr lang="en-US" sz="4547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b="true" sz="454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BLOCO DE CÓDIGO</a:t>
            </a:r>
          </a:p>
          <a:p>
            <a:pPr algn="l">
              <a:lnSpc>
                <a:spcPts val="5457"/>
              </a:lnSpc>
            </a:pPr>
            <a:r>
              <a:rPr lang="en-US" b="true" sz="4547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1358926" y="1778926"/>
            <a:ext cx="5851738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7"/>
              </a:lnSpc>
            </a:pPr>
            <a:r>
              <a:rPr lang="en-US" sz="454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OPERADOR E </a:t>
            </a:r>
          </a:p>
        </p:txBody>
      </p:sp>
      <p:sp>
        <p:nvSpPr>
          <p:cNvPr name="TextBox 132" id="132"/>
          <p:cNvSpPr txBox="true"/>
          <p:nvPr/>
        </p:nvSpPr>
        <p:spPr>
          <a:xfrm rot="0">
            <a:off x="1358926" y="2753896"/>
            <a:ext cx="14030776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NESSE CASO, </a:t>
            </a:r>
            <a:r>
              <a:rPr lang="en-US" sz="3999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TODAS</a:t>
            </a:r>
            <a:r>
              <a:rPr lang="en-US" sz="3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AS CONDIÇÕES PRECISAM SER VERDADEIRAS</a:t>
            </a:r>
          </a:p>
        </p:txBody>
      </p:sp>
      <p:sp>
        <p:nvSpPr>
          <p:cNvPr name="TextBox 133" id="133"/>
          <p:cNvSpPr txBox="true"/>
          <p:nvPr/>
        </p:nvSpPr>
        <p:spPr>
          <a:xfrm rot="0">
            <a:off x="5062192" y="5143500"/>
            <a:ext cx="4296944" cy="502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9"/>
              </a:lnSpc>
            </a:pPr>
            <a:r>
              <a:rPr lang="en-US" sz="3274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VERDADEIRO</a:t>
            </a:r>
          </a:p>
        </p:txBody>
      </p:sp>
      <p:sp>
        <p:nvSpPr>
          <p:cNvPr name="TextBox 134" id="134"/>
          <p:cNvSpPr txBox="true"/>
          <p:nvPr/>
        </p:nvSpPr>
        <p:spPr>
          <a:xfrm rot="0">
            <a:off x="9491502" y="5143500"/>
            <a:ext cx="4296944" cy="502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9"/>
              </a:lnSpc>
            </a:pPr>
            <a:r>
              <a:rPr lang="en-US" sz="3274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VERDADEIRO</a:t>
            </a:r>
          </a:p>
        </p:txBody>
      </p:sp>
      <p:grpSp>
        <p:nvGrpSpPr>
          <p:cNvPr name="Group 135" id="135"/>
          <p:cNvGrpSpPr/>
          <p:nvPr/>
        </p:nvGrpSpPr>
        <p:grpSpPr>
          <a:xfrm rot="0">
            <a:off x="6589069" y="8156968"/>
            <a:ext cx="6029583" cy="1018826"/>
            <a:chOff x="0" y="0"/>
            <a:chExt cx="8039444" cy="1358435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8039481" cy="1358519"/>
            </a:xfrm>
            <a:custGeom>
              <a:avLst/>
              <a:gdLst/>
              <a:ahLst/>
              <a:cxnLst/>
              <a:rect r="r" b="b" t="t" l="l"/>
              <a:pathLst>
                <a:path h="1358519" w="8039481">
                  <a:moveTo>
                    <a:pt x="0" y="226441"/>
                  </a:moveTo>
                  <a:cubicBezTo>
                    <a:pt x="0" y="101346"/>
                    <a:pt x="101346" y="0"/>
                    <a:pt x="226441" y="0"/>
                  </a:cubicBezTo>
                  <a:lnTo>
                    <a:pt x="7813040" y="0"/>
                  </a:lnTo>
                  <a:cubicBezTo>
                    <a:pt x="7938135" y="0"/>
                    <a:pt x="8039481" y="101346"/>
                    <a:pt x="8039481" y="226441"/>
                  </a:cubicBezTo>
                  <a:lnTo>
                    <a:pt x="8039481" y="1132078"/>
                  </a:lnTo>
                  <a:cubicBezTo>
                    <a:pt x="8039481" y="1257173"/>
                    <a:pt x="7938135" y="1358519"/>
                    <a:pt x="7813040" y="1358519"/>
                  </a:cubicBezTo>
                  <a:lnTo>
                    <a:pt x="226441" y="1358519"/>
                  </a:lnTo>
                  <a:cubicBezTo>
                    <a:pt x="101346" y="1358392"/>
                    <a:pt x="0" y="1257046"/>
                    <a:pt x="0" y="1132078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7" id="137"/>
            <p:cNvSpPr txBox="true"/>
            <p:nvPr/>
          </p:nvSpPr>
          <p:spPr>
            <a:xfrm>
              <a:off x="0" y="9525"/>
              <a:ext cx="8039444" cy="13489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sz="291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 BLOCO SERÁ EXECUTADO</a:t>
              </a: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40" id="140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1" id="141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AutoShape 142" id="142"/>
          <p:cNvSpPr/>
          <p:nvPr/>
        </p:nvSpPr>
        <p:spPr>
          <a:xfrm>
            <a:off x="7191614" y="5646389"/>
            <a:ext cx="0" cy="73536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3" id="143"/>
          <p:cNvSpPr/>
          <p:nvPr/>
        </p:nvSpPr>
        <p:spPr>
          <a:xfrm>
            <a:off x="11620923" y="5646389"/>
            <a:ext cx="0" cy="73536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3788410" y="6128791"/>
            <a:ext cx="9910693" cy="204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7"/>
              </a:lnSpc>
            </a:pPr>
            <a:r>
              <a:rPr lang="en-US" b="true" sz="4547" spc="-13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</a:t>
            </a:r>
            <a:r>
              <a:rPr lang="en-US" sz="4547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true" sz="454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</a:t>
            </a:r>
            <a:r>
              <a:rPr lang="en-US" sz="4547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CONDIÇÃO </a:t>
            </a:r>
            <a:r>
              <a:rPr lang="en-US" b="true" sz="454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</a:t>
            </a:r>
            <a:r>
              <a:rPr lang="en-US" sz="4547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CONDIÇÃO</a:t>
            </a:r>
            <a:r>
              <a:rPr lang="en-US" b="true" sz="454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)</a:t>
            </a:r>
            <a:r>
              <a:rPr lang="en-US" sz="4547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true" sz="4547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</a:t>
            </a:r>
          </a:p>
          <a:p>
            <a:pPr algn="l">
              <a:lnSpc>
                <a:spcPts val="5457"/>
              </a:lnSpc>
            </a:pPr>
            <a:r>
              <a:rPr lang="en-US" sz="4547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b="true" sz="454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BLOCO DE CÓDIGO</a:t>
            </a:r>
          </a:p>
          <a:p>
            <a:pPr algn="l">
              <a:lnSpc>
                <a:spcPts val="5457"/>
              </a:lnSpc>
            </a:pPr>
            <a:r>
              <a:rPr lang="en-US" b="true" sz="4547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1366287" y="1674768"/>
            <a:ext cx="6575667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7"/>
              </a:lnSpc>
            </a:pPr>
            <a:r>
              <a:rPr lang="en-US" sz="454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OPERADOR OU </a:t>
            </a:r>
          </a:p>
        </p:txBody>
      </p:sp>
      <p:sp>
        <p:nvSpPr>
          <p:cNvPr name="TextBox 132" id="132"/>
          <p:cNvSpPr txBox="true"/>
          <p:nvPr/>
        </p:nvSpPr>
        <p:spPr>
          <a:xfrm rot="0">
            <a:off x="1366287" y="2941593"/>
            <a:ext cx="15204595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NESSE CASO, </a:t>
            </a:r>
            <a:r>
              <a:rPr lang="en-US" sz="3999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APENAS UMA</a:t>
            </a:r>
            <a:r>
              <a:rPr lang="en-US" sz="3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DAS CONDIÇÕES PRECISA SER VERDADEIRA</a:t>
            </a:r>
          </a:p>
        </p:txBody>
      </p:sp>
      <p:sp>
        <p:nvSpPr>
          <p:cNvPr name="TextBox 133" id="133"/>
          <p:cNvSpPr txBox="true"/>
          <p:nvPr/>
        </p:nvSpPr>
        <p:spPr>
          <a:xfrm rot="0">
            <a:off x="4248391" y="4932318"/>
            <a:ext cx="4296944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9"/>
              </a:lnSpc>
            </a:pPr>
            <a:r>
              <a:rPr lang="en-US" sz="3274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VERDADEIRO</a:t>
            </a:r>
          </a:p>
        </p:txBody>
      </p:sp>
      <p:sp>
        <p:nvSpPr>
          <p:cNvPr name="TextBox 134" id="134"/>
          <p:cNvSpPr txBox="true"/>
          <p:nvPr/>
        </p:nvSpPr>
        <p:spPr>
          <a:xfrm rot="0">
            <a:off x="8968585" y="4932318"/>
            <a:ext cx="4296944" cy="502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9"/>
              </a:lnSpc>
            </a:pPr>
            <a:r>
              <a:rPr lang="en-US" sz="3274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FALSO</a:t>
            </a:r>
          </a:p>
        </p:txBody>
      </p:sp>
      <p:grpSp>
        <p:nvGrpSpPr>
          <p:cNvPr name="Group 135" id="135"/>
          <p:cNvGrpSpPr/>
          <p:nvPr/>
        </p:nvGrpSpPr>
        <p:grpSpPr>
          <a:xfrm rot="0">
            <a:off x="7669520" y="8188850"/>
            <a:ext cx="6029583" cy="1018826"/>
            <a:chOff x="0" y="0"/>
            <a:chExt cx="8039444" cy="1358435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8039481" cy="1358519"/>
            </a:xfrm>
            <a:custGeom>
              <a:avLst/>
              <a:gdLst/>
              <a:ahLst/>
              <a:cxnLst/>
              <a:rect r="r" b="b" t="t" l="l"/>
              <a:pathLst>
                <a:path h="1358519" w="8039481">
                  <a:moveTo>
                    <a:pt x="0" y="226441"/>
                  </a:moveTo>
                  <a:cubicBezTo>
                    <a:pt x="0" y="101346"/>
                    <a:pt x="101346" y="0"/>
                    <a:pt x="226441" y="0"/>
                  </a:cubicBezTo>
                  <a:lnTo>
                    <a:pt x="7813040" y="0"/>
                  </a:lnTo>
                  <a:cubicBezTo>
                    <a:pt x="7938135" y="0"/>
                    <a:pt x="8039481" y="101346"/>
                    <a:pt x="8039481" y="226441"/>
                  </a:cubicBezTo>
                  <a:lnTo>
                    <a:pt x="8039481" y="1132078"/>
                  </a:lnTo>
                  <a:cubicBezTo>
                    <a:pt x="8039481" y="1257173"/>
                    <a:pt x="7938135" y="1358519"/>
                    <a:pt x="7813040" y="1358519"/>
                  </a:cubicBezTo>
                  <a:lnTo>
                    <a:pt x="226441" y="1358519"/>
                  </a:lnTo>
                  <a:cubicBezTo>
                    <a:pt x="101346" y="1358392"/>
                    <a:pt x="0" y="1257046"/>
                    <a:pt x="0" y="1132078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7" id="137"/>
            <p:cNvSpPr txBox="true"/>
            <p:nvPr/>
          </p:nvSpPr>
          <p:spPr>
            <a:xfrm>
              <a:off x="0" y="9525"/>
              <a:ext cx="8039444" cy="13489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sz="291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 BLOCO SERÁ EXECUTADO</a:t>
              </a: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40" id="140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1" id="141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AutoShape 142" id="142"/>
          <p:cNvSpPr/>
          <p:nvPr/>
        </p:nvSpPr>
        <p:spPr>
          <a:xfrm>
            <a:off x="6415913" y="5435207"/>
            <a:ext cx="0" cy="73536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3" id="143"/>
          <p:cNvSpPr/>
          <p:nvPr/>
        </p:nvSpPr>
        <p:spPr>
          <a:xfrm>
            <a:off x="11136107" y="5435207"/>
            <a:ext cx="0" cy="73536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1028700" y="2348355"/>
            <a:ext cx="7088676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TABELA VERDADE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1028700" y="3742522"/>
            <a:ext cx="16230600" cy="3705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93"/>
              </a:lnSpc>
            </a:pPr>
            <a:r>
              <a:rPr lang="en-US" sz="491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-US" sz="4911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tabela verdade</a:t>
            </a:r>
            <a:r>
              <a:rPr lang="en-US" sz="491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é uma tabela que mostra todas as combinações possíveis correspondente de uma expressão lógica. Ela é usada para determinar o resultado de uma expressão lógica dada diferentes valores de entrada.</a:t>
            </a:r>
          </a:p>
        </p:txBody>
      </p:sp>
      <p:grpSp>
        <p:nvGrpSpPr>
          <p:cNvPr name="Group 132" id="13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4" id="13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5" id="135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1382926" y="1612217"/>
            <a:ext cx="5673438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7"/>
              </a:lnSpc>
            </a:pPr>
            <a:r>
              <a:rPr lang="en-US" sz="454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TABELA VERDADE</a:t>
            </a:r>
          </a:p>
        </p:txBody>
      </p:sp>
      <p:graphicFrame>
        <p:nvGraphicFramePr>
          <p:cNvPr name="Table 131" id="131"/>
          <p:cNvGraphicFramePr>
            <a:graphicFrameLocks noGrp="true"/>
          </p:cNvGraphicFramePr>
          <p:nvPr/>
        </p:nvGraphicFramePr>
        <p:xfrm>
          <a:off x="1382926" y="3516401"/>
          <a:ext cx="7034513" cy="5197916"/>
        </p:xfrm>
        <a:graphic>
          <a:graphicData uri="http://schemas.openxmlformats.org/drawingml/2006/table">
            <a:tbl>
              <a:tblPr/>
              <a:tblGrid>
                <a:gridCol w="2344838"/>
                <a:gridCol w="2344838"/>
                <a:gridCol w="2344838"/>
              </a:tblGrid>
              <a:tr h="1039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19"/>
                        </a:lnSpc>
                        <a:defRPr/>
                      </a:pPr>
                      <a:r>
                        <a:rPr lang="en-US" sz="2182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CONDIÇÃO 1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19"/>
                        </a:lnSpc>
                        <a:defRPr/>
                      </a:pPr>
                      <a:r>
                        <a:rPr lang="en-US" sz="2182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CONDIÇÃO N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19"/>
                        </a:lnSpc>
                        <a:defRPr/>
                      </a:pPr>
                      <a:r>
                        <a:rPr lang="en-US" sz="2182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RESULTADO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039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1039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1039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1039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name="TextBox 132" id="132"/>
          <p:cNvSpPr txBox="true"/>
          <p:nvPr/>
        </p:nvSpPr>
        <p:spPr>
          <a:xfrm rot="0">
            <a:off x="3203640" y="2445247"/>
            <a:ext cx="3393084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3"/>
              </a:lnSpc>
            </a:pPr>
            <a:r>
              <a:rPr lang="en-US" sz="6002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 </a:t>
            </a:r>
          </a:p>
        </p:txBody>
      </p:sp>
      <p:sp>
        <p:nvSpPr>
          <p:cNvPr name="TextBox 133" id="133"/>
          <p:cNvSpPr txBox="true"/>
          <p:nvPr/>
        </p:nvSpPr>
        <p:spPr>
          <a:xfrm rot="0">
            <a:off x="11922569" y="2445247"/>
            <a:ext cx="2661832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3"/>
              </a:lnSpc>
            </a:pPr>
            <a:r>
              <a:rPr lang="en-US" sz="6002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</a:t>
            </a:r>
          </a:p>
        </p:txBody>
      </p:sp>
      <p:graphicFrame>
        <p:nvGraphicFramePr>
          <p:cNvPr name="Table 134" id="134"/>
          <p:cNvGraphicFramePr>
            <a:graphicFrameLocks noGrp="true"/>
          </p:cNvGraphicFramePr>
          <p:nvPr/>
        </p:nvGraphicFramePr>
        <p:xfrm>
          <a:off x="9822860" y="3497602"/>
          <a:ext cx="6861249" cy="5197916"/>
        </p:xfrm>
        <a:graphic>
          <a:graphicData uri="http://schemas.openxmlformats.org/drawingml/2006/table">
            <a:tbl>
              <a:tblPr/>
              <a:tblGrid>
                <a:gridCol w="2287083"/>
                <a:gridCol w="2287083"/>
                <a:gridCol w="2287083"/>
              </a:tblGrid>
              <a:tr h="1039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19"/>
                        </a:lnSpc>
                        <a:defRPr/>
                      </a:pPr>
                      <a:r>
                        <a:rPr lang="en-US" sz="2182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CONDIÇÃO 1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19"/>
                        </a:lnSpc>
                        <a:defRPr/>
                      </a:pPr>
                      <a:r>
                        <a:rPr lang="en-US" sz="2182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CONDIÇÃO N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19"/>
                        </a:lnSpc>
                        <a:defRPr/>
                      </a:pPr>
                      <a:r>
                        <a:rPr lang="en-US" sz="2182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RESULTADO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039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1039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1039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1039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pSp>
        <p:nvGrpSpPr>
          <p:cNvPr name="Group 135" id="135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7" id="137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8" id="138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923065" y="1997379"/>
            <a:ext cx="7856322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7"/>
              </a:lnSpc>
            </a:pPr>
            <a:r>
              <a:rPr lang="en-US" sz="454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TABELA VERDADE - E </a:t>
            </a:r>
          </a:p>
        </p:txBody>
      </p:sp>
      <p:graphicFrame>
        <p:nvGraphicFramePr>
          <p:cNvPr name="Table 131" id="131"/>
          <p:cNvGraphicFramePr>
            <a:graphicFrameLocks noGrp="true"/>
          </p:cNvGraphicFramePr>
          <p:nvPr/>
        </p:nvGraphicFramePr>
        <p:xfrm>
          <a:off x="923065" y="4111460"/>
          <a:ext cx="7034513" cy="5197916"/>
        </p:xfrm>
        <a:graphic>
          <a:graphicData uri="http://schemas.openxmlformats.org/drawingml/2006/table">
            <a:tbl>
              <a:tblPr/>
              <a:tblGrid>
                <a:gridCol w="2344838"/>
                <a:gridCol w="2344838"/>
                <a:gridCol w="2344838"/>
              </a:tblGrid>
              <a:tr h="1039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19"/>
                        </a:lnSpc>
                        <a:defRPr/>
                      </a:pPr>
                      <a:r>
                        <a:rPr lang="en-US" sz="2182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CONDIÇÃO 1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19"/>
                        </a:lnSpc>
                        <a:defRPr/>
                      </a:pPr>
                      <a:r>
                        <a:rPr lang="en-US" sz="2182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CONDIÇÃO N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19"/>
                        </a:lnSpc>
                        <a:defRPr/>
                      </a:pPr>
                      <a:r>
                        <a:rPr lang="en-US" sz="2182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RESULTADO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039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1039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1039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1039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name="TextBox 132" id="132"/>
          <p:cNvSpPr txBox="true"/>
          <p:nvPr/>
        </p:nvSpPr>
        <p:spPr>
          <a:xfrm rot="0">
            <a:off x="4342943" y="2969111"/>
            <a:ext cx="440868" cy="1840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3"/>
              </a:lnSpc>
            </a:pPr>
            <a:r>
              <a:rPr lang="en-US" sz="6002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</a:t>
            </a:r>
          </a:p>
          <a:p>
            <a:pPr algn="ctr">
              <a:lnSpc>
                <a:spcPts val="7203"/>
              </a:lnSpc>
            </a:pPr>
          </a:p>
        </p:txBody>
      </p:sp>
      <p:sp>
        <p:nvSpPr>
          <p:cNvPr name="TextBox 133" id="133"/>
          <p:cNvSpPr txBox="true"/>
          <p:nvPr/>
        </p:nvSpPr>
        <p:spPr>
          <a:xfrm rot="0">
            <a:off x="10897792" y="4425338"/>
            <a:ext cx="4936297" cy="3006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3"/>
              </a:lnSpc>
            </a:pPr>
            <a:r>
              <a:rPr lang="en-US" sz="491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 x 1 = 1</a:t>
            </a:r>
          </a:p>
          <a:p>
            <a:pPr algn="ctr">
              <a:lnSpc>
                <a:spcPts val="5893"/>
              </a:lnSpc>
            </a:pPr>
            <a:r>
              <a:rPr lang="en-US" sz="491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 x 0 = 0</a:t>
            </a:r>
          </a:p>
          <a:p>
            <a:pPr algn="ctr">
              <a:lnSpc>
                <a:spcPts val="5893"/>
              </a:lnSpc>
            </a:pPr>
            <a:r>
              <a:rPr lang="en-US" sz="491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 x 1 = 0</a:t>
            </a:r>
          </a:p>
          <a:p>
            <a:pPr algn="ctr">
              <a:lnSpc>
                <a:spcPts val="5893"/>
              </a:lnSpc>
            </a:pPr>
            <a:r>
              <a:rPr lang="en-US" sz="491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 x 0 = 0</a:t>
            </a:r>
          </a:p>
        </p:txBody>
      </p:sp>
      <p:sp>
        <p:nvSpPr>
          <p:cNvPr name="TextBox 134" id="134"/>
          <p:cNvSpPr txBox="true"/>
          <p:nvPr/>
        </p:nvSpPr>
        <p:spPr>
          <a:xfrm rot="0">
            <a:off x="10897792" y="2574697"/>
            <a:ext cx="4936297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8"/>
              </a:lnSpc>
            </a:pPr>
            <a:r>
              <a:rPr lang="en-US" sz="436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VERDADEIRO – 1</a:t>
            </a:r>
          </a:p>
          <a:p>
            <a:pPr algn="ctr">
              <a:lnSpc>
                <a:spcPts val="5238"/>
              </a:lnSpc>
            </a:pPr>
            <a:r>
              <a:rPr lang="en-US" sz="436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FALSO – 0</a:t>
            </a:r>
          </a:p>
        </p:txBody>
      </p:sp>
      <p:grpSp>
        <p:nvGrpSpPr>
          <p:cNvPr name="Group 135" id="135"/>
          <p:cNvGrpSpPr/>
          <p:nvPr/>
        </p:nvGrpSpPr>
        <p:grpSpPr>
          <a:xfrm rot="0">
            <a:off x="10351149" y="7763738"/>
            <a:ext cx="6029583" cy="1640873"/>
            <a:chOff x="0" y="0"/>
            <a:chExt cx="8039444" cy="2187831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8039353" cy="2187829"/>
            </a:xfrm>
            <a:custGeom>
              <a:avLst/>
              <a:gdLst/>
              <a:ahLst/>
              <a:cxnLst/>
              <a:rect r="r" b="b" t="t" l="l"/>
              <a:pathLst>
                <a:path h="2187829" w="8039353">
                  <a:moveTo>
                    <a:pt x="0" y="364617"/>
                  </a:moveTo>
                  <a:cubicBezTo>
                    <a:pt x="0" y="163195"/>
                    <a:pt x="163195" y="0"/>
                    <a:pt x="364617" y="0"/>
                  </a:cubicBezTo>
                  <a:lnTo>
                    <a:pt x="7674737" y="0"/>
                  </a:lnTo>
                  <a:cubicBezTo>
                    <a:pt x="7876159" y="0"/>
                    <a:pt x="8039353" y="163195"/>
                    <a:pt x="8039353" y="364617"/>
                  </a:cubicBezTo>
                  <a:lnTo>
                    <a:pt x="8039353" y="1823212"/>
                  </a:lnTo>
                  <a:cubicBezTo>
                    <a:pt x="8039353" y="2024634"/>
                    <a:pt x="7876159" y="2187829"/>
                    <a:pt x="7674737" y="2187829"/>
                  </a:cubicBezTo>
                  <a:lnTo>
                    <a:pt x="364617" y="2187829"/>
                  </a:lnTo>
                  <a:cubicBezTo>
                    <a:pt x="163195" y="2187829"/>
                    <a:pt x="0" y="2024634"/>
                    <a:pt x="0" y="1823212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7" id="137"/>
            <p:cNvSpPr txBox="true"/>
            <p:nvPr/>
          </p:nvSpPr>
          <p:spPr>
            <a:xfrm>
              <a:off x="0" y="9525"/>
              <a:ext cx="8039444" cy="2178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sz="291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PODEMOS IMAGINAR O </a:t>
              </a:r>
              <a:r>
                <a:rPr lang="en-US" sz="291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</a:t>
              </a:r>
              <a:r>
                <a:rPr lang="en-US" sz="291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COMO UMA CONTA DE MULTIPLICAÇÃO</a:t>
              </a: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40" id="140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1" id="141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142522"/>
            <a:ext cx="18285112" cy="143231"/>
            <a:chOff x="0" y="0"/>
            <a:chExt cx="24380150" cy="190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0189" cy="190500"/>
            </a:xfrm>
            <a:custGeom>
              <a:avLst/>
              <a:gdLst/>
              <a:ahLst/>
              <a:cxnLst/>
              <a:rect r="r" b="b" t="t" l="l"/>
              <a:pathLst>
                <a:path h="190500" w="24380189">
                  <a:moveTo>
                    <a:pt x="24380189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24380189" y="190500"/>
                  </a:lnTo>
                  <a:lnTo>
                    <a:pt x="24380189" y="0"/>
                  </a:lnTo>
                  <a:close/>
                </a:path>
              </a:pathLst>
            </a:custGeom>
            <a:solidFill>
              <a:srgbClr val="C127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30" id="130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2" id="132"/>
          <p:cNvSpPr txBox="true"/>
          <p:nvPr/>
        </p:nvSpPr>
        <p:spPr>
          <a:xfrm rot="0">
            <a:off x="923065" y="1994130"/>
            <a:ext cx="7988564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7"/>
              </a:lnSpc>
            </a:pPr>
            <a:r>
              <a:rPr lang="en-US" sz="454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TABELA VERDADE - OU</a:t>
            </a:r>
          </a:p>
        </p:txBody>
      </p:sp>
      <p:graphicFrame>
        <p:nvGraphicFramePr>
          <p:cNvPr name="Table 133" id="133"/>
          <p:cNvGraphicFramePr>
            <a:graphicFrameLocks noGrp="true"/>
          </p:cNvGraphicFramePr>
          <p:nvPr/>
        </p:nvGraphicFramePr>
        <p:xfrm>
          <a:off x="923065" y="4111460"/>
          <a:ext cx="7034513" cy="5197916"/>
        </p:xfrm>
        <a:graphic>
          <a:graphicData uri="http://schemas.openxmlformats.org/drawingml/2006/table">
            <a:tbl>
              <a:tblPr/>
              <a:tblGrid>
                <a:gridCol w="2344838"/>
                <a:gridCol w="2344838"/>
                <a:gridCol w="2344838"/>
              </a:tblGrid>
              <a:tr h="1039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19"/>
                        </a:lnSpc>
                        <a:defRPr/>
                      </a:pPr>
                      <a:r>
                        <a:rPr lang="en-US" sz="2182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CONDIÇÃO 1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19"/>
                        </a:lnSpc>
                        <a:defRPr/>
                      </a:pPr>
                      <a:r>
                        <a:rPr lang="en-US" sz="2182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CONDIÇÃO N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19"/>
                        </a:lnSpc>
                        <a:defRPr/>
                      </a:pPr>
                      <a:r>
                        <a:rPr lang="en-US" sz="2182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RESULTADO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039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1039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1039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1039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9"/>
                        </a:lnSpc>
                        <a:defRPr/>
                      </a:pPr>
                      <a:r>
                        <a:rPr lang="en-US" sz="327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name="TextBox 134" id="134"/>
          <p:cNvSpPr txBox="true"/>
          <p:nvPr/>
        </p:nvSpPr>
        <p:spPr>
          <a:xfrm rot="0">
            <a:off x="3897469" y="2969111"/>
            <a:ext cx="1341841" cy="1840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3"/>
              </a:lnSpc>
            </a:pPr>
            <a:r>
              <a:rPr lang="en-US" sz="6002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</a:t>
            </a:r>
          </a:p>
          <a:p>
            <a:pPr algn="ctr">
              <a:lnSpc>
                <a:spcPts val="7203"/>
              </a:lnSpc>
            </a:pPr>
          </a:p>
        </p:txBody>
      </p:sp>
      <p:sp>
        <p:nvSpPr>
          <p:cNvPr name="TextBox 135" id="135"/>
          <p:cNvSpPr txBox="true"/>
          <p:nvPr/>
        </p:nvSpPr>
        <p:spPr>
          <a:xfrm rot="0">
            <a:off x="10912673" y="4233236"/>
            <a:ext cx="4936297" cy="3006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3"/>
              </a:lnSpc>
            </a:pPr>
            <a:r>
              <a:rPr lang="en-US" sz="491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 + 1 = 2</a:t>
            </a:r>
          </a:p>
          <a:p>
            <a:pPr algn="ctr">
              <a:lnSpc>
                <a:spcPts val="5893"/>
              </a:lnSpc>
            </a:pPr>
            <a:r>
              <a:rPr lang="en-US" sz="491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 + 0 = 1</a:t>
            </a:r>
          </a:p>
          <a:p>
            <a:pPr algn="ctr">
              <a:lnSpc>
                <a:spcPts val="5893"/>
              </a:lnSpc>
            </a:pPr>
            <a:r>
              <a:rPr lang="en-US" sz="491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 + 1 = 1</a:t>
            </a:r>
          </a:p>
          <a:p>
            <a:pPr algn="ctr">
              <a:lnSpc>
                <a:spcPts val="5893"/>
              </a:lnSpc>
            </a:pPr>
            <a:r>
              <a:rPr lang="en-US" sz="491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 + 0 = 0</a:t>
            </a:r>
          </a:p>
        </p:txBody>
      </p:sp>
      <p:sp>
        <p:nvSpPr>
          <p:cNvPr name="TextBox 136" id="136"/>
          <p:cNvSpPr txBox="true"/>
          <p:nvPr/>
        </p:nvSpPr>
        <p:spPr>
          <a:xfrm rot="0">
            <a:off x="10912673" y="2670405"/>
            <a:ext cx="4936297" cy="133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8"/>
              </a:lnSpc>
            </a:pPr>
            <a:r>
              <a:rPr lang="en-US" sz="436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VERDADEIRO – 1</a:t>
            </a:r>
          </a:p>
          <a:p>
            <a:pPr algn="ctr">
              <a:lnSpc>
                <a:spcPts val="5238"/>
              </a:lnSpc>
            </a:pPr>
            <a:r>
              <a:rPr lang="en-US" sz="436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FALSO – 0</a:t>
            </a:r>
          </a:p>
        </p:txBody>
      </p:sp>
      <p:grpSp>
        <p:nvGrpSpPr>
          <p:cNvPr name="Group 137" id="137"/>
          <p:cNvGrpSpPr/>
          <p:nvPr/>
        </p:nvGrpSpPr>
        <p:grpSpPr>
          <a:xfrm rot="0">
            <a:off x="10366030" y="7617427"/>
            <a:ext cx="6029583" cy="1640873"/>
            <a:chOff x="0" y="0"/>
            <a:chExt cx="8039444" cy="2187831"/>
          </a:xfrm>
        </p:grpSpPr>
        <p:sp>
          <p:nvSpPr>
            <p:cNvPr name="Freeform 138" id="138"/>
            <p:cNvSpPr/>
            <p:nvPr/>
          </p:nvSpPr>
          <p:spPr>
            <a:xfrm flipH="false" flipV="false" rot="0">
              <a:off x="0" y="0"/>
              <a:ext cx="8039353" cy="2187829"/>
            </a:xfrm>
            <a:custGeom>
              <a:avLst/>
              <a:gdLst/>
              <a:ahLst/>
              <a:cxnLst/>
              <a:rect r="r" b="b" t="t" l="l"/>
              <a:pathLst>
                <a:path h="2187829" w="8039353">
                  <a:moveTo>
                    <a:pt x="0" y="364617"/>
                  </a:moveTo>
                  <a:cubicBezTo>
                    <a:pt x="0" y="163195"/>
                    <a:pt x="163195" y="0"/>
                    <a:pt x="364617" y="0"/>
                  </a:cubicBezTo>
                  <a:lnTo>
                    <a:pt x="7674737" y="0"/>
                  </a:lnTo>
                  <a:cubicBezTo>
                    <a:pt x="7876159" y="0"/>
                    <a:pt x="8039353" y="163195"/>
                    <a:pt x="8039353" y="364617"/>
                  </a:cubicBezTo>
                  <a:lnTo>
                    <a:pt x="8039353" y="1823212"/>
                  </a:lnTo>
                  <a:cubicBezTo>
                    <a:pt x="8039353" y="2024634"/>
                    <a:pt x="7876159" y="2187829"/>
                    <a:pt x="7674737" y="2187829"/>
                  </a:cubicBezTo>
                  <a:lnTo>
                    <a:pt x="364617" y="2187829"/>
                  </a:lnTo>
                  <a:cubicBezTo>
                    <a:pt x="163195" y="2187829"/>
                    <a:pt x="0" y="2024634"/>
                    <a:pt x="0" y="1823212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9" id="139"/>
            <p:cNvSpPr txBox="true"/>
            <p:nvPr/>
          </p:nvSpPr>
          <p:spPr>
            <a:xfrm>
              <a:off x="0" y="9525"/>
              <a:ext cx="8039444" cy="2178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sz="291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PODEMOS IMAGINAR O </a:t>
              </a:r>
              <a:r>
                <a:rPr lang="en-US" sz="291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OU</a:t>
              </a:r>
              <a:r>
                <a:rPr lang="en-US" sz="291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COMO UMA CONTA DE MULTIPLICAÇÃO</a:t>
              </a:r>
            </a:p>
          </p:txBody>
        </p:sp>
      </p:grpSp>
      <p:grpSp>
        <p:nvGrpSpPr>
          <p:cNvPr name="Group 140" id="140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41" id="141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42" id="142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3" id="143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fade/>
  </p:transition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4447106" y="3218060"/>
            <a:ext cx="9393789" cy="3810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61"/>
              </a:lnSpc>
            </a:pPr>
            <a:r>
              <a:rPr lang="en-US" b="true" sz="1255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VAMOS TREINAR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4699548" y="1605929"/>
            <a:ext cx="8888905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7"/>
              </a:lnSpc>
            </a:pPr>
            <a:r>
              <a:rPr lang="en-US" sz="45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INTEIRO </a:t>
            </a:r>
            <a:r>
              <a:rPr lang="en-US" sz="45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IDADE = 30</a:t>
            </a:r>
          </a:p>
          <a:p>
            <a:pPr algn="just">
              <a:lnSpc>
                <a:spcPts val="5457"/>
              </a:lnSpc>
            </a:pPr>
            <a:r>
              <a:rPr lang="en-US" sz="45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(IDADE &gt; 18 </a:t>
            </a:r>
            <a:r>
              <a:rPr lang="en-US" sz="454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</a:t>
            </a:r>
            <a:r>
              <a:rPr lang="en-US" sz="45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IDADE &lt; 25)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3933566" y="4424454"/>
            <a:ext cx="10420868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7"/>
              </a:lnSpc>
            </a:pPr>
            <a:r>
              <a:rPr lang="en-US" sz="45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INTEIRO </a:t>
            </a:r>
            <a:r>
              <a:rPr lang="en-US" sz="45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NUMERO = 12</a:t>
            </a:r>
          </a:p>
          <a:p>
            <a:pPr algn="just">
              <a:lnSpc>
                <a:spcPts val="5457"/>
              </a:lnSpc>
            </a:pPr>
            <a:r>
              <a:rPr lang="en-US" sz="45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(NUMERO &gt; 13 </a:t>
            </a:r>
            <a:r>
              <a:rPr lang="en-US" sz="454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</a:t>
            </a:r>
            <a:r>
              <a:rPr lang="en-US" sz="45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NUMERO &lt; 22)</a:t>
            </a:r>
          </a:p>
        </p:txBody>
      </p:sp>
      <p:sp>
        <p:nvSpPr>
          <p:cNvPr name="TextBox 132" id="132"/>
          <p:cNvSpPr txBox="true"/>
          <p:nvPr/>
        </p:nvSpPr>
        <p:spPr>
          <a:xfrm rot="0">
            <a:off x="3299132" y="7584183"/>
            <a:ext cx="11689737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7"/>
              </a:lnSpc>
            </a:pPr>
            <a:r>
              <a:rPr lang="en-US" sz="45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REAL </a:t>
            </a:r>
            <a:r>
              <a:rPr lang="en-US" sz="45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SALARIO = 2500</a:t>
            </a:r>
          </a:p>
          <a:p>
            <a:pPr algn="just">
              <a:lnSpc>
                <a:spcPts val="5457"/>
              </a:lnSpc>
            </a:pPr>
            <a:r>
              <a:rPr lang="en-US" sz="45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(SALARIO &gt; 1200 </a:t>
            </a:r>
            <a:r>
              <a:rPr lang="en-US" sz="454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</a:t>
            </a:r>
            <a:r>
              <a:rPr lang="en-US" sz="45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SALARIO &lt; 2800)</a:t>
            </a:r>
          </a:p>
        </p:txBody>
      </p:sp>
      <p:grpSp>
        <p:nvGrpSpPr>
          <p:cNvPr name="Group 133" id="133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4" id="134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5" id="135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6" id="136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TextBox 137" id="137"/>
          <p:cNvSpPr txBox="true"/>
          <p:nvPr/>
        </p:nvSpPr>
        <p:spPr>
          <a:xfrm rot="0">
            <a:off x="8140303" y="2977529"/>
            <a:ext cx="2007394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7"/>
              </a:lnSpc>
              <a:spcBef>
                <a:spcPct val="0"/>
              </a:spcBef>
            </a:pPr>
            <a:r>
              <a:rPr lang="en-US" b="true" sz="454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FALSO</a:t>
            </a:r>
          </a:p>
        </p:txBody>
      </p:sp>
      <p:sp>
        <p:nvSpPr>
          <p:cNvPr name="TextBox 138" id="138"/>
          <p:cNvSpPr txBox="true"/>
          <p:nvPr/>
        </p:nvSpPr>
        <p:spPr>
          <a:xfrm rot="0">
            <a:off x="7088609" y="5948230"/>
            <a:ext cx="4110782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7"/>
              </a:lnSpc>
              <a:spcBef>
                <a:spcPct val="0"/>
              </a:spcBef>
            </a:pPr>
            <a:r>
              <a:rPr lang="en-US" b="true" sz="454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VERDADEIRO</a:t>
            </a:r>
          </a:p>
        </p:txBody>
      </p:sp>
      <p:sp>
        <p:nvSpPr>
          <p:cNvPr name="TextBox 139" id="139"/>
          <p:cNvSpPr txBox="true"/>
          <p:nvPr/>
        </p:nvSpPr>
        <p:spPr>
          <a:xfrm rot="0">
            <a:off x="7186851" y="9071237"/>
            <a:ext cx="4110782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7"/>
              </a:lnSpc>
              <a:spcBef>
                <a:spcPct val="0"/>
              </a:spcBef>
            </a:pPr>
            <a:r>
              <a:rPr lang="en-US" b="true" sz="454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VERDADEIRO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142522"/>
            <a:ext cx="18285112" cy="143231"/>
            <a:chOff x="0" y="0"/>
            <a:chExt cx="24380150" cy="190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0189" cy="190500"/>
            </a:xfrm>
            <a:custGeom>
              <a:avLst/>
              <a:gdLst/>
              <a:ahLst/>
              <a:cxnLst/>
              <a:rect r="r" b="b" t="t" l="l"/>
              <a:pathLst>
                <a:path h="190500" w="24380189">
                  <a:moveTo>
                    <a:pt x="24380189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24380189" y="190500"/>
                  </a:lnTo>
                  <a:lnTo>
                    <a:pt x="24380189" y="0"/>
                  </a:lnTo>
                  <a:close/>
                </a:path>
              </a:pathLst>
            </a:custGeom>
            <a:solidFill>
              <a:srgbClr val="C127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30" id="130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2" id="132"/>
          <p:cNvSpPr txBox="true"/>
          <p:nvPr/>
        </p:nvSpPr>
        <p:spPr>
          <a:xfrm rot="0">
            <a:off x="2686066" y="1622625"/>
            <a:ext cx="12915868" cy="204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7"/>
              </a:lnSpc>
            </a:pPr>
            <a:r>
              <a:rPr lang="en-US" sz="45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CADEIA </a:t>
            </a:r>
            <a:r>
              <a:rPr lang="en-US" sz="45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LOGIN = “ADMIN”</a:t>
            </a:r>
          </a:p>
          <a:p>
            <a:pPr algn="just">
              <a:lnSpc>
                <a:spcPts val="5457"/>
              </a:lnSpc>
            </a:pPr>
            <a:r>
              <a:rPr lang="en-US" sz="45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INTEIRO SENHA = 1234</a:t>
            </a:r>
          </a:p>
          <a:p>
            <a:pPr algn="just">
              <a:lnSpc>
                <a:spcPts val="5457"/>
              </a:lnSpc>
            </a:pPr>
            <a:r>
              <a:rPr lang="en-US" sz="45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(LOGIN == “ADMIN” </a:t>
            </a:r>
            <a:r>
              <a:rPr lang="en-US" sz="454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</a:t>
            </a:r>
            <a:r>
              <a:rPr lang="en-US" sz="45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SENHA == 1234)</a:t>
            </a:r>
          </a:p>
        </p:txBody>
      </p:sp>
      <p:sp>
        <p:nvSpPr>
          <p:cNvPr name="TextBox 133" id="133"/>
          <p:cNvSpPr txBox="true"/>
          <p:nvPr/>
        </p:nvSpPr>
        <p:spPr>
          <a:xfrm rot="0">
            <a:off x="717988" y="5466943"/>
            <a:ext cx="16852025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7"/>
              </a:lnSpc>
            </a:pPr>
            <a:r>
              <a:rPr lang="en-US" sz="45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CADEIA </a:t>
            </a:r>
            <a:r>
              <a:rPr lang="en-US" sz="45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PAGAMENTO = “CRÉDITO”</a:t>
            </a:r>
          </a:p>
          <a:p>
            <a:pPr algn="just">
              <a:lnSpc>
                <a:spcPts val="5457"/>
              </a:lnSpc>
            </a:pPr>
            <a:r>
              <a:rPr lang="en-US" sz="45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(PAGAMENTO == “CRÉDITO” </a:t>
            </a:r>
            <a:r>
              <a:rPr lang="en-US" sz="454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</a:t>
            </a:r>
            <a:r>
              <a:rPr lang="en-US" sz="45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PAGAMENTO == “PIX”)</a:t>
            </a:r>
          </a:p>
        </p:txBody>
      </p:sp>
      <p:grpSp>
        <p:nvGrpSpPr>
          <p:cNvPr name="Group 134" id="134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5" id="135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6" id="136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7" id="137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TextBox 138" id="138"/>
          <p:cNvSpPr txBox="true"/>
          <p:nvPr/>
        </p:nvSpPr>
        <p:spPr>
          <a:xfrm rot="0">
            <a:off x="6183155" y="3775508"/>
            <a:ext cx="4110782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7"/>
              </a:lnSpc>
              <a:spcBef>
                <a:spcPct val="0"/>
              </a:spcBef>
            </a:pPr>
            <a:r>
              <a:rPr lang="en-US" b="true" sz="454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VERDADEIRO</a:t>
            </a:r>
          </a:p>
        </p:txBody>
      </p:sp>
      <p:sp>
        <p:nvSpPr>
          <p:cNvPr name="TextBox 139" id="139"/>
          <p:cNvSpPr txBox="true"/>
          <p:nvPr/>
        </p:nvSpPr>
        <p:spPr>
          <a:xfrm rot="0">
            <a:off x="6183155" y="6933793"/>
            <a:ext cx="4110782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7"/>
              </a:lnSpc>
              <a:spcBef>
                <a:spcPct val="0"/>
              </a:spcBef>
            </a:pPr>
            <a:r>
              <a:rPr lang="en-US" b="true" sz="454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VERDADEIRO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2016719" y="2501039"/>
            <a:ext cx="13280622" cy="397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b="true" sz="8731" spc="-13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 </a:t>
            </a:r>
            <a:r>
              <a:rPr lang="en-US" b="true" sz="873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(CONDIÇÃO) </a:t>
            </a:r>
            <a:r>
              <a:rPr lang="en-US" b="true" sz="8731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</a:t>
            </a:r>
          </a:p>
          <a:p>
            <a:pPr algn="l">
              <a:lnSpc>
                <a:spcPts val="10477"/>
              </a:lnSpc>
            </a:pPr>
            <a:r>
              <a:rPr lang="en-US" b="true" sz="873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	BLOCO DE CÓDIGO</a:t>
            </a:r>
          </a:p>
          <a:p>
            <a:pPr algn="l">
              <a:lnSpc>
                <a:spcPts val="10477"/>
              </a:lnSpc>
            </a:pPr>
            <a:r>
              <a:rPr lang="en-US" b="true" sz="8731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5591200" y="6763007"/>
            <a:ext cx="10698090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65"/>
              </a:lnSpc>
            </a:pPr>
            <a:r>
              <a:rPr lang="en-US" sz="36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SABEMOS QUE, NO </a:t>
            </a:r>
            <a:r>
              <a:rPr lang="en-US" sz="3638" i="true">
                <a:solidFill>
                  <a:srgbClr val="C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SE</a:t>
            </a:r>
            <a:r>
              <a:rPr lang="en-US" sz="36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PARA UM BLOCO DE CÓDIGO ACONTECER É NECESSÁRIO QUE UMA CONDIÇÃO SEJA </a:t>
            </a:r>
            <a:r>
              <a:rPr lang="en-US" sz="3638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VERDADEIRA</a:t>
            </a:r>
          </a:p>
        </p:txBody>
      </p:sp>
      <p:grpSp>
        <p:nvGrpSpPr>
          <p:cNvPr name="Group 132" id="13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4" id="13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5" id="135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3292513" y="4350184"/>
            <a:ext cx="11702974" cy="365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4"/>
              </a:lnSpc>
            </a:pPr>
            <a:r>
              <a:rPr lang="en-US" b="true" sz="8003" spc="-13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 </a:t>
            </a:r>
            <a:r>
              <a:rPr lang="en-US" b="true" sz="8003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(CONDIÇÃO) </a:t>
            </a:r>
            <a:r>
              <a:rPr lang="en-US" b="true" sz="8003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</a:t>
            </a:r>
          </a:p>
          <a:p>
            <a:pPr algn="l">
              <a:lnSpc>
                <a:spcPts val="9604"/>
              </a:lnSpc>
            </a:pPr>
            <a:r>
              <a:rPr lang="en-US" b="true" sz="8003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	BLOCO DE CÓDIGO</a:t>
            </a:r>
          </a:p>
          <a:p>
            <a:pPr algn="l">
              <a:lnSpc>
                <a:spcPts val="9604"/>
              </a:lnSpc>
            </a:pPr>
            <a:r>
              <a:rPr lang="en-US" b="true" sz="8003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6679526" y="3216415"/>
            <a:ext cx="4296944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2"/>
              </a:lnSpc>
            </a:pPr>
            <a:r>
              <a:rPr lang="en-US" b="true" sz="2910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EXPRESSÃO LÓGICA OU BOLEANA</a:t>
            </a:r>
          </a:p>
        </p:txBody>
      </p:sp>
      <p:sp>
        <p:nvSpPr>
          <p:cNvPr name="Freeform 132" id="132"/>
          <p:cNvSpPr/>
          <p:nvPr/>
        </p:nvSpPr>
        <p:spPr>
          <a:xfrm flipH="false" flipV="false" rot="-1838497">
            <a:off x="5614539" y="3585827"/>
            <a:ext cx="1196729" cy="774882"/>
          </a:xfrm>
          <a:custGeom>
            <a:avLst/>
            <a:gdLst/>
            <a:ahLst/>
            <a:cxnLst/>
            <a:rect r="r" b="b" t="t" l="l"/>
            <a:pathLst>
              <a:path h="774882" w="1196729">
                <a:moveTo>
                  <a:pt x="0" y="0"/>
                </a:moveTo>
                <a:lnTo>
                  <a:pt x="1196729" y="0"/>
                </a:lnTo>
                <a:lnTo>
                  <a:pt x="1196729" y="774883"/>
                </a:lnTo>
                <a:lnTo>
                  <a:pt x="0" y="7748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3" id="133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4" id="134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5" id="135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6" id="136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1518946" y="4138922"/>
            <a:ext cx="13392128" cy="365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4"/>
              </a:lnSpc>
            </a:pPr>
            <a:r>
              <a:rPr lang="en-US" b="true" sz="8003" spc="-13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 </a:t>
            </a:r>
            <a:r>
              <a:rPr lang="en-US" b="true" sz="8003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(CONDIÇÃO) </a:t>
            </a:r>
            <a:r>
              <a:rPr lang="en-US" b="true" sz="8003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</a:t>
            </a:r>
          </a:p>
          <a:p>
            <a:pPr algn="l">
              <a:lnSpc>
                <a:spcPts val="9604"/>
              </a:lnSpc>
            </a:pPr>
            <a:r>
              <a:rPr lang="en-US" b="true" sz="8003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	BLOCO DE CÓDIGO</a:t>
            </a:r>
          </a:p>
          <a:p>
            <a:pPr algn="l">
              <a:lnSpc>
                <a:spcPts val="9604"/>
              </a:lnSpc>
            </a:pPr>
            <a:r>
              <a:rPr lang="en-US" b="true" sz="8003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4325821" y="2404704"/>
            <a:ext cx="4296944" cy="1006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9"/>
              </a:lnSpc>
            </a:pPr>
            <a:r>
              <a:rPr lang="en-US" sz="3274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VERIFICA UMA INFORMAÇÃO</a:t>
            </a:r>
          </a:p>
        </p:txBody>
      </p:sp>
      <p:sp>
        <p:nvSpPr>
          <p:cNvPr name="AutoShape 132" id="132"/>
          <p:cNvSpPr/>
          <p:nvPr/>
        </p:nvSpPr>
        <p:spPr>
          <a:xfrm>
            <a:off x="6508946" y="3388419"/>
            <a:ext cx="0" cy="885173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33" id="133"/>
          <p:cNvSpPr txBox="true"/>
          <p:nvPr/>
        </p:nvSpPr>
        <p:spPr>
          <a:xfrm rot="0">
            <a:off x="6658672" y="7176858"/>
            <a:ext cx="10912496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2"/>
              </a:lnSpc>
            </a:pPr>
            <a:r>
              <a:rPr lang="en-US" sz="4001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ESSA INFORMAÇÃO FOR </a:t>
            </a:r>
            <a:r>
              <a:rPr lang="en-US" sz="4001" spc="-13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VERDADEIRA</a:t>
            </a:r>
            <a:r>
              <a:rPr lang="en-US" sz="4001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UM BLOCO DE CÓDIGO IRÁ ACONTECER/ EXECUTAR</a:t>
            </a:r>
          </a:p>
        </p:txBody>
      </p:sp>
      <p:grpSp>
        <p:nvGrpSpPr>
          <p:cNvPr name="Group 134" id="134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5" id="135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6" id="136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7" id="137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02797" y="3293670"/>
            <a:ext cx="8482406" cy="296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93"/>
              </a:lnSpc>
            </a:pPr>
            <a:r>
              <a:rPr lang="en-US" b="true" sz="491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b="true" sz="491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idade = 20</a:t>
            </a:r>
          </a:p>
          <a:p>
            <a:pPr algn="l">
              <a:lnSpc>
                <a:spcPts val="5893"/>
              </a:lnSpc>
            </a:pPr>
            <a:r>
              <a:rPr lang="en-US" b="true" sz="4911" spc="-13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 </a:t>
            </a:r>
            <a:r>
              <a:rPr lang="en-US" b="true" sz="491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(idade &gt; 18) </a:t>
            </a:r>
            <a:r>
              <a:rPr lang="en-US" b="true" sz="4911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</a:t>
            </a:r>
          </a:p>
          <a:p>
            <a:pPr algn="l">
              <a:lnSpc>
                <a:spcPts val="5893"/>
              </a:lnSpc>
            </a:pPr>
            <a:r>
              <a:rPr lang="en-US" b="true" sz="491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	escreva(“de maior”)</a:t>
            </a:r>
          </a:p>
          <a:p>
            <a:pPr algn="l">
              <a:lnSpc>
                <a:spcPts val="5893"/>
              </a:lnSpc>
            </a:pPr>
            <a:r>
              <a:rPr lang="en-US" b="true" sz="4911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712520"/>
            <a:ext cx="1623060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3"/>
              </a:lnSpc>
            </a:pPr>
            <a:r>
              <a:rPr lang="en-US" b="true" sz="6002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EXEMPLOS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93002" y="6918511"/>
            <a:ext cx="12301996" cy="296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93"/>
              </a:lnSpc>
            </a:pPr>
            <a:r>
              <a:rPr lang="en-US" b="true" sz="491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real </a:t>
            </a:r>
            <a:r>
              <a:rPr lang="en-US" b="true" sz="491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salario = 2800</a:t>
            </a:r>
          </a:p>
          <a:p>
            <a:pPr algn="l">
              <a:lnSpc>
                <a:spcPts val="5893"/>
              </a:lnSpc>
            </a:pPr>
            <a:r>
              <a:rPr lang="en-US" b="true" sz="4911" spc="-13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 </a:t>
            </a:r>
            <a:r>
              <a:rPr lang="en-US" b="true" sz="491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(salario &gt; 2500) </a:t>
            </a:r>
            <a:r>
              <a:rPr lang="en-US" b="true" sz="4911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</a:t>
            </a:r>
          </a:p>
          <a:p>
            <a:pPr algn="l">
              <a:lnSpc>
                <a:spcPts val="5893"/>
              </a:lnSpc>
            </a:pPr>
            <a:r>
              <a:rPr lang="en-US" b="true" sz="491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	escreva(“vai receber aumento”)</a:t>
            </a:r>
          </a:p>
          <a:p>
            <a:pPr algn="l">
              <a:lnSpc>
                <a:spcPts val="5893"/>
              </a:lnSpc>
            </a:pPr>
            <a:r>
              <a:rPr lang="en-US" b="true" sz="4911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993885" y="6532048"/>
            <a:ext cx="14338907" cy="12007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1431568" y="3396852"/>
            <a:ext cx="13281978" cy="4912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93"/>
              </a:lnSpc>
            </a:pPr>
            <a:r>
              <a:rPr lang="en-US" b="true" sz="6494" spc="-13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 </a:t>
            </a:r>
            <a:r>
              <a:rPr lang="en-US" b="true" sz="6494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(CONDIÇÃO) </a:t>
            </a:r>
            <a:r>
              <a:rPr lang="en-US" b="true" sz="6494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</a:t>
            </a:r>
          </a:p>
          <a:p>
            <a:pPr algn="l">
              <a:lnSpc>
                <a:spcPts val="7793"/>
              </a:lnSpc>
            </a:pPr>
            <a:r>
              <a:rPr lang="en-US" b="true" sz="6494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	BLOCO DE CÓDIGO</a:t>
            </a:r>
          </a:p>
          <a:p>
            <a:pPr algn="l">
              <a:lnSpc>
                <a:spcPts val="7793"/>
              </a:lnSpc>
            </a:pPr>
            <a:r>
              <a:rPr lang="en-US" b="true" sz="6494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 </a:t>
            </a:r>
            <a:r>
              <a:rPr lang="en-US" b="true" sz="6494" spc="-13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SENAO </a:t>
            </a:r>
            <a:r>
              <a:rPr lang="en-US" b="true" sz="6494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</a:t>
            </a:r>
          </a:p>
          <a:p>
            <a:pPr algn="l">
              <a:lnSpc>
                <a:spcPts val="7793"/>
              </a:lnSpc>
            </a:pPr>
            <a:r>
              <a:rPr lang="en-US" b="true" sz="6494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	</a:t>
            </a:r>
            <a:r>
              <a:rPr lang="en-US" b="true" sz="6494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BLOCO DE CÓDIGO</a:t>
            </a:r>
          </a:p>
          <a:p>
            <a:pPr algn="l">
              <a:lnSpc>
                <a:spcPts val="7793"/>
              </a:lnSpc>
            </a:pPr>
            <a:r>
              <a:rPr lang="en-US" b="true" sz="6494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6231723" y="2197706"/>
            <a:ext cx="4296944" cy="1006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9"/>
              </a:lnSpc>
            </a:pPr>
            <a:r>
              <a:rPr lang="en-US" sz="3274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VERIFICA UMA INFORMAÇÃO</a:t>
            </a:r>
          </a:p>
        </p:txBody>
      </p:sp>
      <p:sp>
        <p:nvSpPr>
          <p:cNvPr name="TextBox 132" id="132"/>
          <p:cNvSpPr txBox="true"/>
          <p:nvPr/>
        </p:nvSpPr>
        <p:spPr>
          <a:xfrm rot="0">
            <a:off x="11429854" y="4573424"/>
            <a:ext cx="6401349" cy="247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1"/>
              </a:lnSpc>
            </a:pPr>
            <a:r>
              <a:rPr lang="en-US" sz="4092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ESSA CONDIÇÃO FOR FALSA, BLOCO DE CÓDIGO DO </a:t>
            </a:r>
            <a:r>
              <a:rPr lang="en-US" sz="4092" i="true" spc="-13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SENAO </a:t>
            </a:r>
            <a:r>
              <a:rPr lang="en-US" sz="4092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SERÁ EXECUTADO</a:t>
            </a:r>
          </a:p>
        </p:txBody>
      </p:sp>
      <p:grpSp>
        <p:nvGrpSpPr>
          <p:cNvPr name="Group 133" id="133"/>
          <p:cNvGrpSpPr/>
          <p:nvPr/>
        </p:nvGrpSpPr>
        <p:grpSpPr>
          <a:xfrm rot="0">
            <a:off x="4166958" y="8008333"/>
            <a:ext cx="6361708" cy="1586218"/>
            <a:chOff x="0" y="0"/>
            <a:chExt cx="8482277" cy="2114958"/>
          </a:xfrm>
        </p:grpSpPr>
        <p:sp>
          <p:nvSpPr>
            <p:cNvPr name="Freeform 134" id="134"/>
            <p:cNvSpPr/>
            <p:nvPr/>
          </p:nvSpPr>
          <p:spPr>
            <a:xfrm flipH="false" flipV="false" rot="0">
              <a:off x="0" y="0"/>
              <a:ext cx="8482330" cy="2115058"/>
            </a:xfrm>
            <a:custGeom>
              <a:avLst/>
              <a:gdLst/>
              <a:ahLst/>
              <a:cxnLst/>
              <a:rect r="r" b="b" t="t" l="l"/>
              <a:pathLst>
                <a:path h="2115058" w="8482330">
                  <a:moveTo>
                    <a:pt x="0" y="352552"/>
                  </a:moveTo>
                  <a:cubicBezTo>
                    <a:pt x="0" y="157861"/>
                    <a:pt x="157861" y="0"/>
                    <a:pt x="352552" y="0"/>
                  </a:cubicBezTo>
                  <a:lnTo>
                    <a:pt x="8129778" y="0"/>
                  </a:lnTo>
                  <a:cubicBezTo>
                    <a:pt x="8324469" y="0"/>
                    <a:pt x="8482330" y="157861"/>
                    <a:pt x="8482330" y="352552"/>
                  </a:cubicBezTo>
                  <a:lnTo>
                    <a:pt x="8482330" y="1762506"/>
                  </a:lnTo>
                  <a:cubicBezTo>
                    <a:pt x="8482330" y="1957197"/>
                    <a:pt x="8324469" y="2115058"/>
                    <a:pt x="8129778" y="2115058"/>
                  </a:cubicBezTo>
                  <a:lnTo>
                    <a:pt x="352552" y="2115058"/>
                  </a:lnTo>
                  <a:cubicBezTo>
                    <a:pt x="157861" y="2114931"/>
                    <a:pt x="0" y="1957197"/>
                    <a:pt x="0" y="1762506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5" id="135"/>
            <p:cNvSpPr txBox="true"/>
            <p:nvPr/>
          </p:nvSpPr>
          <p:spPr>
            <a:xfrm>
              <a:off x="0" y="0"/>
              <a:ext cx="8482277" cy="2114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9"/>
                </a:lnSpc>
              </a:pPr>
              <a:r>
                <a:rPr lang="en-US" sz="3274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SEMPRE SERÁ EXECUTADO UM OU OUTRO</a:t>
              </a:r>
            </a:p>
          </p:txBody>
        </p:sp>
      </p:grpSp>
      <p:grpSp>
        <p:nvGrpSpPr>
          <p:cNvPr name="Group 136" id="136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7" id="137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8" id="138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9" id="139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Freeform 140" id="140"/>
          <p:cNvSpPr/>
          <p:nvPr/>
        </p:nvSpPr>
        <p:spPr>
          <a:xfrm flipH="false" flipV="false" rot="-1838497">
            <a:off x="5536194" y="2551433"/>
            <a:ext cx="1076727" cy="697181"/>
          </a:xfrm>
          <a:custGeom>
            <a:avLst/>
            <a:gdLst/>
            <a:ahLst/>
            <a:cxnLst/>
            <a:rect r="r" b="b" t="t" l="l"/>
            <a:pathLst>
              <a:path h="697181" w="1076727">
                <a:moveTo>
                  <a:pt x="0" y="0"/>
                </a:moveTo>
                <a:lnTo>
                  <a:pt x="1076727" y="0"/>
                </a:lnTo>
                <a:lnTo>
                  <a:pt x="1076727" y="697180"/>
                </a:lnTo>
                <a:lnTo>
                  <a:pt x="0" y="697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1184343" y="2722851"/>
            <a:ext cx="13392128" cy="620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85"/>
              </a:lnSpc>
            </a:pPr>
            <a:r>
              <a:rPr lang="en-US" b="true" sz="5820" spc="-13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 </a:t>
            </a:r>
            <a:r>
              <a:rPr lang="en-US" b="true" sz="5820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(CONDIÇÃO) </a:t>
            </a:r>
            <a:r>
              <a:rPr lang="en-US" b="true" sz="5820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</a:t>
            </a:r>
          </a:p>
          <a:p>
            <a:pPr algn="l">
              <a:lnSpc>
                <a:spcPts val="6985"/>
              </a:lnSpc>
            </a:pPr>
            <a:r>
              <a:rPr lang="en-US" b="true" sz="5820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	BLOCO DE CÓDIGO</a:t>
            </a:r>
          </a:p>
          <a:p>
            <a:pPr algn="l">
              <a:lnSpc>
                <a:spcPts val="6985"/>
              </a:lnSpc>
            </a:pPr>
            <a:r>
              <a:rPr lang="en-US" b="true" sz="5820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 </a:t>
            </a:r>
            <a:r>
              <a:rPr lang="en-US" b="true" sz="5820" spc="-13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SENAO SE </a:t>
            </a:r>
            <a:r>
              <a:rPr lang="en-US" b="true" sz="5820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(CONDIÇÃO) </a:t>
            </a:r>
            <a:r>
              <a:rPr lang="en-US" b="true" sz="5820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</a:t>
            </a:r>
          </a:p>
          <a:p>
            <a:pPr algn="l">
              <a:lnSpc>
                <a:spcPts val="6985"/>
              </a:lnSpc>
            </a:pPr>
            <a:r>
              <a:rPr lang="en-US" b="true" sz="5820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	</a:t>
            </a:r>
            <a:r>
              <a:rPr lang="en-US" b="true" sz="5820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BLOCO DE CÓDIGO</a:t>
            </a:r>
          </a:p>
          <a:p>
            <a:pPr algn="l">
              <a:lnSpc>
                <a:spcPts val="6985"/>
              </a:lnSpc>
            </a:pPr>
            <a:r>
              <a:rPr lang="en-US" b="true" sz="5820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 </a:t>
            </a:r>
            <a:r>
              <a:rPr lang="en-US" b="true" sz="5820" spc="-13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SENAO </a:t>
            </a:r>
            <a:r>
              <a:rPr lang="en-US" b="true" sz="5820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</a:t>
            </a:r>
          </a:p>
          <a:p>
            <a:pPr algn="l">
              <a:lnSpc>
                <a:spcPts val="6985"/>
              </a:lnSpc>
            </a:pPr>
            <a:r>
              <a:rPr lang="en-US" b="true" sz="5820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	</a:t>
            </a:r>
            <a:r>
              <a:rPr lang="en-US" b="true" sz="5820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BLOCO DE CÓDIGO</a:t>
            </a:r>
          </a:p>
          <a:p>
            <a:pPr algn="l">
              <a:lnSpc>
                <a:spcPts val="6985"/>
              </a:lnSpc>
            </a:pPr>
            <a:r>
              <a:rPr lang="en-US" b="true" sz="5820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3807682" y="8599905"/>
            <a:ext cx="6029583" cy="1018826"/>
            <a:chOff x="0" y="0"/>
            <a:chExt cx="8039444" cy="1358435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8039481" cy="1358519"/>
            </a:xfrm>
            <a:custGeom>
              <a:avLst/>
              <a:gdLst/>
              <a:ahLst/>
              <a:cxnLst/>
              <a:rect r="r" b="b" t="t" l="l"/>
              <a:pathLst>
                <a:path h="1358519" w="8039481">
                  <a:moveTo>
                    <a:pt x="0" y="226441"/>
                  </a:moveTo>
                  <a:cubicBezTo>
                    <a:pt x="0" y="101346"/>
                    <a:pt x="101346" y="0"/>
                    <a:pt x="226441" y="0"/>
                  </a:cubicBezTo>
                  <a:lnTo>
                    <a:pt x="7813040" y="0"/>
                  </a:lnTo>
                  <a:cubicBezTo>
                    <a:pt x="7938135" y="0"/>
                    <a:pt x="8039481" y="101346"/>
                    <a:pt x="8039481" y="226441"/>
                  </a:cubicBezTo>
                  <a:lnTo>
                    <a:pt x="8039481" y="1132078"/>
                  </a:lnTo>
                  <a:cubicBezTo>
                    <a:pt x="8039481" y="1257173"/>
                    <a:pt x="7938135" y="1358519"/>
                    <a:pt x="7813040" y="1358519"/>
                  </a:cubicBezTo>
                  <a:lnTo>
                    <a:pt x="226441" y="1358519"/>
                  </a:lnTo>
                  <a:cubicBezTo>
                    <a:pt x="101346" y="1358392"/>
                    <a:pt x="0" y="1257046"/>
                    <a:pt x="0" y="1132078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9525"/>
              <a:ext cx="8039444" cy="13489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sz="291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SEMPRE SERÁ EXECUTADO UM OU OUTRO</a:t>
              </a:r>
            </a:p>
          </p:txBody>
        </p:sp>
      </p:grpSp>
      <p:grpSp>
        <p:nvGrpSpPr>
          <p:cNvPr name="Group 134" id="134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5" id="135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6" id="136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7" id="137"/>
          <p:cNvSpPr txBox="true"/>
          <p:nvPr/>
        </p:nvSpPr>
        <p:spPr>
          <a:xfrm rot="0">
            <a:off x="8865334" y="2722851"/>
            <a:ext cx="4296944" cy="1006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9"/>
              </a:lnSpc>
            </a:pPr>
            <a:r>
              <a:rPr lang="en-US" sz="3274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VERIFICA UMA INFORMAÇÃO</a:t>
            </a:r>
          </a:p>
        </p:txBody>
      </p:sp>
      <p:sp>
        <p:nvSpPr>
          <p:cNvPr name="TextBox 138" id="138"/>
          <p:cNvSpPr txBox="true"/>
          <p:nvPr/>
        </p:nvSpPr>
        <p:spPr>
          <a:xfrm rot="0">
            <a:off x="11163200" y="6718568"/>
            <a:ext cx="6169700" cy="304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2"/>
              </a:lnSpc>
            </a:pPr>
            <a:r>
              <a:rPr lang="en-US" sz="4001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NESSA ESTRUTURA, LIDAMOS COM MAIS DE UMA CONDIÇÃO DE FORMA SEQUENCIAL / ENCADEADA</a:t>
            </a:r>
          </a:p>
        </p:txBody>
      </p:sp>
      <p:sp>
        <p:nvSpPr>
          <p:cNvPr name="TextBox 139" id="139"/>
          <p:cNvSpPr txBox="true"/>
          <p:nvPr/>
        </p:nvSpPr>
        <p:spPr>
          <a:xfrm rot="0">
            <a:off x="11836366" y="4479897"/>
            <a:ext cx="4296944" cy="1006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9"/>
              </a:lnSpc>
            </a:pPr>
            <a:r>
              <a:rPr lang="en-US" sz="3274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VERIFICA UMA INFORMAÇÃO</a:t>
            </a:r>
          </a:p>
        </p:txBody>
      </p:sp>
      <p:sp>
        <p:nvSpPr>
          <p:cNvPr name="TextBox 140" id="140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AutoShape 141" id="141"/>
          <p:cNvSpPr/>
          <p:nvPr/>
        </p:nvSpPr>
        <p:spPr>
          <a:xfrm flipV="true">
            <a:off x="7774456" y="3226232"/>
            <a:ext cx="1370497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2" id="142"/>
          <p:cNvSpPr/>
          <p:nvPr/>
        </p:nvSpPr>
        <p:spPr>
          <a:xfrm flipV="true">
            <a:off x="11306075" y="4983277"/>
            <a:ext cx="834643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1611381" y="3588679"/>
            <a:ext cx="15062349" cy="331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1"/>
              </a:lnSpc>
            </a:pPr>
            <a:r>
              <a:rPr lang="en-US" b="true" sz="7276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ENTÃO ESTAMOS LIMITADOS A CHECAR APENAS UMA INFORMAÇÃO POR VEZ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1448116" y="2926641"/>
            <a:ext cx="15391768" cy="365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4"/>
              </a:lnSpc>
            </a:pPr>
            <a:r>
              <a:rPr lang="en-US" b="true" sz="8003" spc="-13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 </a:t>
            </a:r>
            <a:r>
              <a:rPr lang="en-US" b="true" sz="8003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(CONDIÇÃO CONDIÇÃO) </a:t>
            </a:r>
            <a:r>
              <a:rPr lang="en-US" b="true" sz="8003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</a:t>
            </a:r>
          </a:p>
          <a:p>
            <a:pPr algn="l">
              <a:lnSpc>
                <a:spcPts val="9604"/>
              </a:lnSpc>
            </a:pPr>
            <a:r>
              <a:rPr lang="en-US" b="true" sz="8003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	BLOCO DE CÓDIGO</a:t>
            </a:r>
          </a:p>
          <a:p>
            <a:pPr algn="l">
              <a:lnSpc>
                <a:spcPts val="9604"/>
              </a:lnSpc>
            </a:pPr>
            <a:r>
              <a:rPr lang="en-US" b="true" sz="8003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4270566" y="6753482"/>
            <a:ext cx="13113290" cy="122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2"/>
              </a:lnSpc>
            </a:pPr>
            <a:r>
              <a:rPr lang="en-US" sz="40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PORÉM, QUANDO QUEREMOS COMPARAR DUAS CONDIÇÕES UTILIZAMOS UM </a:t>
            </a:r>
            <a:r>
              <a:rPr lang="en-US" sz="4001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OPERADOR</a:t>
            </a:r>
          </a:p>
        </p:txBody>
      </p:sp>
      <p:grpSp>
        <p:nvGrpSpPr>
          <p:cNvPr name="Group 132" id="13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4" id="13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5" id="135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DAGeC4bmK9g</dc:identifier>
  <dcterms:modified xsi:type="dcterms:W3CDTF">2011-08-01T06:04:30Z</dcterms:modified>
  <cp:revision>1</cp:revision>
  <dc:title>06 - Tabela Verdade.pptx</dc:title>
</cp:coreProperties>
</file>