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ontserrat Bold" charset="1" panose="00000800000000000000"/>
      <p:regular r:id="rId10"/>
    </p:embeddedFont>
    <p:embeddedFont>
      <p:font typeface="Montserrat" charset="1" panose="00000500000000000000"/>
      <p:regular r:id="rId11"/>
    </p:embeddedFont>
    <p:embeddedFont>
      <p:font typeface="Arimo Bold" charset="1" panose="020B0704020202020204"/>
      <p:regular r:id="rId12"/>
    </p:embeddedFont>
    <p:embeddedFont>
      <p:font typeface="Montserrat Bold Italics" charset="1" panose="000008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3114418" y="3549504"/>
            <a:ext cx="12059164" cy="3171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51"/>
              </a:lnSpc>
            </a:pPr>
            <a:r>
              <a:rPr lang="en-US" b="true" sz="10459" spc="-1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ESCOLHA</a:t>
            </a:r>
          </a:p>
          <a:p>
            <a:pPr algn="ctr">
              <a:lnSpc>
                <a:spcPts val="12551"/>
              </a:lnSpc>
            </a:pPr>
            <a:r>
              <a:rPr lang="en-US" b="true" sz="10459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CASO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sp>
        <p:nvSpPr>
          <p:cNvPr name="TextBox 130" id="130"/>
          <p:cNvSpPr txBox="true"/>
          <p:nvPr/>
        </p:nvSpPr>
        <p:spPr>
          <a:xfrm rot="0">
            <a:off x="1816354" y="3299696"/>
            <a:ext cx="14655291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3"/>
              </a:lnSpc>
            </a:pP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 escolha caso é uma</a:t>
            </a:r>
            <a:r>
              <a:rPr lang="en-US" sz="6002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estrutura de controle de fluxo utilizada em várias linguagens de programação para tomar decisões com base em um valor específico. </a:t>
            </a:r>
          </a:p>
        </p:txBody>
      </p:sp>
      <p:grpSp>
        <p:nvGrpSpPr>
          <p:cNvPr name="Group 131" id="131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2" id="132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3" id="133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4" id="134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3196058" y="4104255"/>
            <a:ext cx="12441239" cy="437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7"/>
              </a:lnSpc>
            </a:pPr>
            <a:r>
              <a:rPr lang="en-US" b="true" sz="7131" spc="-11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ESCOLHA</a:t>
            </a:r>
            <a:r>
              <a:rPr lang="en-US" b="true" sz="7131" spc="-1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(VARIÁVEL) </a:t>
            </a:r>
            <a:r>
              <a:rPr lang="en-US" b="true" sz="7131" spc="-11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{</a:t>
            </a:r>
          </a:p>
          <a:p>
            <a:pPr algn="l">
              <a:lnSpc>
                <a:spcPts val="8558"/>
              </a:lnSpc>
            </a:pPr>
            <a:r>
              <a:rPr lang="en-US" b="true" sz="7131" spc="-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	CASO OPÇÃO1: </a:t>
            </a:r>
          </a:p>
          <a:p>
            <a:pPr algn="l">
              <a:lnSpc>
                <a:spcPts val="8557"/>
              </a:lnSpc>
            </a:pPr>
            <a:r>
              <a:rPr lang="en-US" b="true" sz="7131" spc="-11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BLOCO DE CÓDIGO</a:t>
            </a:r>
          </a:p>
          <a:p>
            <a:pPr algn="l">
              <a:lnSpc>
                <a:spcPts val="8557"/>
              </a:lnSpc>
            </a:pPr>
            <a:r>
              <a:rPr lang="en-US" b="true" sz="7131" spc="-11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}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653895" y="1531812"/>
            <a:ext cx="1752556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b="true" sz="6002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ESTRUTURA DO </a:t>
            </a:r>
            <a:r>
              <a:rPr lang="en-US" b="true" sz="6002" i="true" spc="-13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ESCOLHA CASO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332796" y="8190206"/>
            <a:ext cx="47936" cy="47936"/>
            <a:chOff x="0" y="0"/>
            <a:chExt cx="63915" cy="639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570882" y="8190206"/>
            <a:ext cx="47936" cy="47936"/>
            <a:chOff x="0" y="0"/>
            <a:chExt cx="63915" cy="639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6808970" y="8190206"/>
            <a:ext cx="47936" cy="47936"/>
            <a:chOff x="0" y="0"/>
            <a:chExt cx="63915" cy="639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7047058" y="8190206"/>
            <a:ext cx="47936" cy="47936"/>
            <a:chOff x="0" y="0"/>
            <a:chExt cx="63915" cy="63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285145" y="8190206"/>
            <a:ext cx="47936" cy="47936"/>
            <a:chOff x="0" y="0"/>
            <a:chExt cx="63915" cy="639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7523232" y="8190206"/>
            <a:ext cx="47936" cy="47936"/>
            <a:chOff x="0" y="0"/>
            <a:chExt cx="63915" cy="639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7761320" y="8190206"/>
            <a:ext cx="47936" cy="47936"/>
            <a:chOff x="0" y="0"/>
            <a:chExt cx="63915" cy="6391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7999407" y="8190206"/>
            <a:ext cx="47936" cy="47936"/>
            <a:chOff x="0" y="0"/>
            <a:chExt cx="63915" cy="639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6332796" y="8428293"/>
            <a:ext cx="47936" cy="47936"/>
            <a:chOff x="0" y="0"/>
            <a:chExt cx="63915" cy="639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6570882" y="8428293"/>
            <a:ext cx="47936" cy="47936"/>
            <a:chOff x="0" y="0"/>
            <a:chExt cx="63915" cy="6391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6808970" y="8428293"/>
            <a:ext cx="47936" cy="47936"/>
            <a:chOff x="0" y="0"/>
            <a:chExt cx="63915" cy="6391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7047058" y="8428293"/>
            <a:ext cx="47936" cy="47936"/>
            <a:chOff x="0" y="0"/>
            <a:chExt cx="63915" cy="6391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7285145" y="8428293"/>
            <a:ext cx="47936" cy="47936"/>
            <a:chOff x="0" y="0"/>
            <a:chExt cx="63915" cy="639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7523232" y="8428293"/>
            <a:ext cx="47936" cy="47936"/>
            <a:chOff x="0" y="0"/>
            <a:chExt cx="63915" cy="6391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7761320" y="8428293"/>
            <a:ext cx="47936" cy="47936"/>
            <a:chOff x="0" y="0"/>
            <a:chExt cx="63915" cy="63915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7999407" y="8428293"/>
            <a:ext cx="47936" cy="47936"/>
            <a:chOff x="0" y="0"/>
            <a:chExt cx="63915" cy="63915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6332796" y="8666381"/>
            <a:ext cx="47936" cy="47936"/>
            <a:chOff x="0" y="0"/>
            <a:chExt cx="63915" cy="63915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16570882" y="8666381"/>
            <a:ext cx="47936" cy="47936"/>
            <a:chOff x="0" y="0"/>
            <a:chExt cx="63915" cy="63915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6808970" y="8666381"/>
            <a:ext cx="47936" cy="47936"/>
            <a:chOff x="0" y="0"/>
            <a:chExt cx="63915" cy="63915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7047058" y="8666381"/>
            <a:ext cx="47936" cy="47936"/>
            <a:chOff x="0" y="0"/>
            <a:chExt cx="63915" cy="6391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17285145" y="8666381"/>
            <a:ext cx="47936" cy="47936"/>
            <a:chOff x="0" y="0"/>
            <a:chExt cx="63915" cy="639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17523232" y="8666381"/>
            <a:ext cx="47936" cy="47936"/>
            <a:chOff x="0" y="0"/>
            <a:chExt cx="63915" cy="63915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7761320" y="8666381"/>
            <a:ext cx="47936" cy="47936"/>
            <a:chOff x="0" y="0"/>
            <a:chExt cx="63915" cy="63915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48" id="48"/>
          <p:cNvGrpSpPr/>
          <p:nvPr/>
        </p:nvGrpSpPr>
        <p:grpSpPr>
          <a:xfrm rot="0">
            <a:off x="17999407" y="8666381"/>
            <a:ext cx="47936" cy="47936"/>
            <a:chOff x="0" y="0"/>
            <a:chExt cx="63915" cy="63915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0" id="50"/>
          <p:cNvGrpSpPr/>
          <p:nvPr/>
        </p:nvGrpSpPr>
        <p:grpSpPr>
          <a:xfrm rot="0">
            <a:off x="16332796" y="8904468"/>
            <a:ext cx="47936" cy="47936"/>
            <a:chOff x="0" y="0"/>
            <a:chExt cx="63915" cy="63915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16570882" y="8904468"/>
            <a:ext cx="47936" cy="47936"/>
            <a:chOff x="0" y="0"/>
            <a:chExt cx="63915" cy="63915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4" id="54"/>
          <p:cNvGrpSpPr/>
          <p:nvPr/>
        </p:nvGrpSpPr>
        <p:grpSpPr>
          <a:xfrm rot="0">
            <a:off x="16808970" y="8904468"/>
            <a:ext cx="47936" cy="47936"/>
            <a:chOff x="0" y="0"/>
            <a:chExt cx="63915" cy="63915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6" id="56"/>
          <p:cNvGrpSpPr/>
          <p:nvPr/>
        </p:nvGrpSpPr>
        <p:grpSpPr>
          <a:xfrm rot="0">
            <a:off x="17047058" y="8904468"/>
            <a:ext cx="47936" cy="47936"/>
            <a:chOff x="0" y="0"/>
            <a:chExt cx="63915" cy="63915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58" id="58"/>
          <p:cNvGrpSpPr/>
          <p:nvPr/>
        </p:nvGrpSpPr>
        <p:grpSpPr>
          <a:xfrm rot="0">
            <a:off x="17285145" y="8904468"/>
            <a:ext cx="47936" cy="47936"/>
            <a:chOff x="0" y="0"/>
            <a:chExt cx="63915" cy="63915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0" id="60"/>
          <p:cNvGrpSpPr/>
          <p:nvPr/>
        </p:nvGrpSpPr>
        <p:grpSpPr>
          <a:xfrm rot="0">
            <a:off x="17523232" y="8904468"/>
            <a:ext cx="47936" cy="47936"/>
            <a:chOff x="0" y="0"/>
            <a:chExt cx="63915" cy="63915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2" id="62"/>
          <p:cNvGrpSpPr/>
          <p:nvPr/>
        </p:nvGrpSpPr>
        <p:grpSpPr>
          <a:xfrm rot="0">
            <a:off x="17761320" y="8904468"/>
            <a:ext cx="47936" cy="47936"/>
            <a:chOff x="0" y="0"/>
            <a:chExt cx="63915" cy="63915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4" id="64"/>
          <p:cNvGrpSpPr/>
          <p:nvPr/>
        </p:nvGrpSpPr>
        <p:grpSpPr>
          <a:xfrm rot="0">
            <a:off x="17999407" y="8904468"/>
            <a:ext cx="47936" cy="47936"/>
            <a:chOff x="0" y="0"/>
            <a:chExt cx="63915" cy="63915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6" id="66"/>
          <p:cNvGrpSpPr/>
          <p:nvPr/>
        </p:nvGrpSpPr>
        <p:grpSpPr>
          <a:xfrm rot="0">
            <a:off x="16332796" y="9142556"/>
            <a:ext cx="47936" cy="47936"/>
            <a:chOff x="0" y="0"/>
            <a:chExt cx="63915" cy="6391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68" id="68"/>
          <p:cNvGrpSpPr/>
          <p:nvPr/>
        </p:nvGrpSpPr>
        <p:grpSpPr>
          <a:xfrm rot="0">
            <a:off x="16570882" y="9142556"/>
            <a:ext cx="47936" cy="47936"/>
            <a:chOff x="0" y="0"/>
            <a:chExt cx="63915" cy="63915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0" id="70"/>
          <p:cNvGrpSpPr/>
          <p:nvPr/>
        </p:nvGrpSpPr>
        <p:grpSpPr>
          <a:xfrm rot="0">
            <a:off x="16808970" y="9142556"/>
            <a:ext cx="47936" cy="47936"/>
            <a:chOff x="0" y="0"/>
            <a:chExt cx="63915" cy="6391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2" id="72"/>
          <p:cNvGrpSpPr/>
          <p:nvPr/>
        </p:nvGrpSpPr>
        <p:grpSpPr>
          <a:xfrm rot="0">
            <a:off x="17047058" y="9142556"/>
            <a:ext cx="47936" cy="47936"/>
            <a:chOff x="0" y="0"/>
            <a:chExt cx="63915" cy="63915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4" id="74"/>
          <p:cNvGrpSpPr/>
          <p:nvPr/>
        </p:nvGrpSpPr>
        <p:grpSpPr>
          <a:xfrm rot="0">
            <a:off x="17285145" y="9142556"/>
            <a:ext cx="47936" cy="47936"/>
            <a:chOff x="0" y="0"/>
            <a:chExt cx="63915" cy="6391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6" id="76"/>
          <p:cNvGrpSpPr/>
          <p:nvPr/>
        </p:nvGrpSpPr>
        <p:grpSpPr>
          <a:xfrm rot="0">
            <a:off x="17523232" y="9142556"/>
            <a:ext cx="47936" cy="47936"/>
            <a:chOff x="0" y="0"/>
            <a:chExt cx="63915" cy="63915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78" id="78"/>
          <p:cNvGrpSpPr/>
          <p:nvPr/>
        </p:nvGrpSpPr>
        <p:grpSpPr>
          <a:xfrm rot="0">
            <a:off x="17761320" y="9142556"/>
            <a:ext cx="47936" cy="47936"/>
            <a:chOff x="0" y="0"/>
            <a:chExt cx="63915" cy="63915"/>
          </a:xfrm>
        </p:grpSpPr>
        <p:sp>
          <p:nvSpPr>
            <p:cNvPr name="Freeform 79" id="7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0" id="80"/>
          <p:cNvGrpSpPr/>
          <p:nvPr/>
        </p:nvGrpSpPr>
        <p:grpSpPr>
          <a:xfrm rot="0">
            <a:off x="17999407" y="9142556"/>
            <a:ext cx="47936" cy="47936"/>
            <a:chOff x="0" y="0"/>
            <a:chExt cx="63915" cy="63915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2" id="82"/>
          <p:cNvGrpSpPr/>
          <p:nvPr/>
        </p:nvGrpSpPr>
        <p:grpSpPr>
          <a:xfrm rot="0">
            <a:off x="16332796" y="9380643"/>
            <a:ext cx="47936" cy="47936"/>
            <a:chOff x="0" y="0"/>
            <a:chExt cx="63915" cy="63915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4" id="84"/>
          <p:cNvGrpSpPr/>
          <p:nvPr/>
        </p:nvGrpSpPr>
        <p:grpSpPr>
          <a:xfrm rot="0">
            <a:off x="16570882" y="9380643"/>
            <a:ext cx="47936" cy="47936"/>
            <a:chOff x="0" y="0"/>
            <a:chExt cx="63915" cy="63915"/>
          </a:xfrm>
        </p:grpSpPr>
        <p:sp>
          <p:nvSpPr>
            <p:cNvPr name="Freeform 85" id="8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6" id="86"/>
          <p:cNvGrpSpPr/>
          <p:nvPr/>
        </p:nvGrpSpPr>
        <p:grpSpPr>
          <a:xfrm rot="0">
            <a:off x="16808970" y="9380643"/>
            <a:ext cx="47936" cy="47936"/>
            <a:chOff x="0" y="0"/>
            <a:chExt cx="63915" cy="63915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88" id="88"/>
          <p:cNvGrpSpPr/>
          <p:nvPr/>
        </p:nvGrpSpPr>
        <p:grpSpPr>
          <a:xfrm rot="0">
            <a:off x="17047058" y="9380643"/>
            <a:ext cx="47936" cy="47936"/>
            <a:chOff x="0" y="0"/>
            <a:chExt cx="63915" cy="63915"/>
          </a:xfrm>
        </p:grpSpPr>
        <p:sp>
          <p:nvSpPr>
            <p:cNvPr name="Freeform 89" id="8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0" id="90"/>
          <p:cNvGrpSpPr/>
          <p:nvPr/>
        </p:nvGrpSpPr>
        <p:grpSpPr>
          <a:xfrm rot="0">
            <a:off x="17285145" y="9380643"/>
            <a:ext cx="47936" cy="47936"/>
            <a:chOff x="0" y="0"/>
            <a:chExt cx="63915" cy="63915"/>
          </a:xfrm>
        </p:grpSpPr>
        <p:sp>
          <p:nvSpPr>
            <p:cNvPr name="Freeform 91" id="9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2" id="92"/>
          <p:cNvGrpSpPr/>
          <p:nvPr/>
        </p:nvGrpSpPr>
        <p:grpSpPr>
          <a:xfrm rot="0">
            <a:off x="17523232" y="9380643"/>
            <a:ext cx="47936" cy="47936"/>
            <a:chOff x="0" y="0"/>
            <a:chExt cx="63915" cy="63915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4" id="94"/>
          <p:cNvGrpSpPr/>
          <p:nvPr/>
        </p:nvGrpSpPr>
        <p:grpSpPr>
          <a:xfrm rot="0">
            <a:off x="17761320" y="9380643"/>
            <a:ext cx="47936" cy="47936"/>
            <a:chOff x="0" y="0"/>
            <a:chExt cx="63915" cy="63915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6" id="96"/>
          <p:cNvGrpSpPr/>
          <p:nvPr/>
        </p:nvGrpSpPr>
        <p:grpSpPr>
          <a:xfrm rot="0">
            <a:off x="17999407" y="9380643"/>
            <a:ext cx="47936" cy="47936"/>
            <a:chOff x="0" y="0"/>
            <a:chExt cx="63915" cy="63915"/>
          </a:xfrm>
        </p:grpSpPr>
        <p:sp>
          <p:nvSpPr>
            <p:cNvPr name="Freeform 97" id="9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98" id="98"/>
          <p:cNvGrpSpPr/>
          <p:nvPr/>
        </p:nvGrpSpPr>
        <p:grpSpPr>
          <a:xfrm rot="0">
            <a:off x="16332796" y="9618731"/>
            <a:ext cx="47936" cy="47936"/>
            <a:chOff x="0" y="0"/>
            <a:chExt cx="63915" cy="63915"/>
          </a:xfrm>
        </p:grpSpPr>
        <p:sp>
          <p:nvSpPr>
            <p:cNvPr name="Freeform 99" id="9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6570882" y="9618731"/>
            <a:ext cx="47936" cy="47936"/>
            <a:chOff x="0" y="0"/>
            <a:chExt cx="63915" cy="63915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2" id="102"/>
          <p:cNvGrpSpPr/>
          <p:nvPr/>
        </p:nvGrpSpPr>
        <p:grpSpPr>
          <a:xfrm rot="0">
            <a:off x="16808970" y="9618731"/>
            <a:ext cx="47936" cy="47936"/>
            <a:chOff x="0" y="0"/>
            <a:chExt cx="63915" cy="63915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4" id="104"/>
          <p:cNvGrpSpPr/>
          <p:nvPr/>
        </p:nvGrpSpPr>
        <p:grpSpPr>
          <a:xfrm rot="0">
            <a:off x="17047058" y="9618731"/>
            <a:ext cx="47936" cy="47936"/>
            <a:chOff x="0" y="0"/>
            <a:chExt cx="63915" cy="63915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6" id="106"/>
          <p:cNvGrpSpPr/>
          <p:nvPr/>
        </p:nvGrpSpPr>
        <p:grpSpPr>
          <a:xfrm rot="0">
            <a:off x="17285145" y="9618731"/>
            <a:ext cx="47936" cy="47936"/>
            <a:chOff x="0" y="0"/>
            <a:chExt cx="63915" cy="63915"/>
          </a:xfrm>
        </p:grpSpPr>
        <p:sp>
          <p:nvSpPr>
            <p:cNvPr name="Freeform 107" id="10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08" id="108"/>
          <p:cNvGrpSpPr/>
          <p:nvPr/>
        </p:nvGrpSpPr>
        <p:grpSpPr>
          <a:xfrm rot="0">
            <a:off x="17523232" y="9618731"/>
            <a:ext cx="47936" cy="47936"/>
            <a:chOff x="0" y="0"/>
            <a:chExt cx="63915" cy="63915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0" id="110"/>
          <p:cNvGrpSpPr/>
          <p:nvPr/>
        </p:nvGrpSpPr>
        <p:grpSpPr>
          <a:xfrm rot="0">
            <a:off x="17761320" y="9618731"/>
            <a:ext cx="47936" cy="47936"/>
            <a:chOff x="0" y="0"/>
            <a:chExt cx="63915" cy="639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2" id="112"/>
          <p:cNvGrpSpPr/>
          <p:nvPr/>
        </p:nvGrpSpPr>
        <p:grpSpPr>
          <a:xfrm rot="0">
            <a:off x="17999407" y="9618731"/>
            <a:ext cx="47936" cy="47936"/>
            <a:chOff x="0" y="0"/>
            <a:chExt cx="63915" cy="63915"/>
          </a:xfrm>
        </p:grpSpPr>
        <p:sp>
          <p:nvSpPr>
            <p:cNvPr name="Freeform 113" id="11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4" id="114"/>
          <p:cNvGrpSpPr/>
          <p:nvPr/>
        </p:nvGrpSpPr>
        <p:grpSpPr>
          <a:xfrm rot="0">
            <a:off x="16332796" y="9856818"/>
            <a:ext cx="47936" cy="47936"/>
            <a:chOff x="0" y="0"/>
            <a:chExt cx="63915" cy="63915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6" id="116"/>
          <p:cNvGrpSpPr/>
          <p:nvPr/>
        </p:nvGrpSpPr>
        <p:grpSpPr>
          <a:xfrm rot="0">
            <a:off x="16570882" y="9856818"/>
            <a:ext cx="47936" cy="47936"/>
            <a:chOff x="0" y="0"/>
            <a:chExt cx="63915" cy="63915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18" id="118"/>
          <p:cNvGrpSpPr/>
          <p:nvPr/>
        </p:nvGrpSpPr>
        <p:grpSpPr>
          <a:xfrm rot="0">
            <a:off x="16808970" y="9856818"/>
            <a:ext cx="47936" cy="47936"/>
            <a:chOff x="0" y="0"/>
            <a:chExt cx="63915" cy="63915"/>
          </a:xfrm>
        </p:grpSpPr>
        <p:sp>
          <p:nvSpPr>
            <p:cNvPr name="Freeform 119" id="11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0" id="120"/>
          <p:cNvGrpSpPr/>
          <p:nvPr/>
        </p:nvGrpSpPr>
        <p:grpSpPr>
          <a:xfrm rot="0">
            <a:off x="17047058" y="9856818"/>
            <a:ext cx="47936" cy="47936"/>
            <a:chOff x="0" y="0"/>
            <a:chExt cx="63915" cy="63915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2" id="122"/>
          <p:cNvGrpSpPr/>
          <p:nvPr/>
        </p:nvGrpSpPr>
        <p:grpSpPr>
          <a:xfrm rot="0">
            <a:off x="17285145" y="9856818"/>
            <a:ext cx="47936" cy="47936"/>
            <a:chOff x="0" y="0"/>
            <a:chExt cx="63915" cy="63915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4" id="124"/>
          <p:cNvGrpSpPr/>
          <p:nvPr/>
        </p:nvGrpSpPr>
        <p:grpSpPr>
          <a:xfrm rot="0">
            <a:off x="17523232" y="9856818"/>
            <a:ext cx="47936" cy="47936"/>
            <a:chOff x="0" y="0"/>
            <a:chExt cx="63915" cy="63915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6" id="126"/>
          <p:cNvGrpSpPr/>
          <p:nvPr/>
        </p:nvGrpSpPr>
        <p:grpSpPr>
          <a:xfrm rot="0">
            <a:off x="17761320" y="9856818"/>
            <a:ext cx="47936" cy="47936"/>
            <a:chOff x="0" y="0"/>
            <a:chExt cx="63915" cy="63915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28" id="128"/>
          <p:cNvGrpSpPr/>
          <p:nvPr/>
        </p:nvGrpSpPr>
        <p:grpSpPr>
          <a:xfrm rot="0">
            <a:off x="17999407" y="9856818"/>
            <a:ext cx="47936" cy="47936"/>
            <a:chOff x="0" y="0"/>
            <a:chExt cx="63915" cy="63915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63500" cy="63500"/>
            </a:xfrm>
            <a:custGeom>
              <a:avLst/>
              <a:gdLst/>
              <a:ahLst/>
              <a:cxnLst/>
              <a:rect r="r" b="b" t="t" l="l"/>
              <a:pathLst>
                <a:path h="63500" w="63500">
                  <a:moveTo>
                    <a:pt x="31750" y="0"/>
                  </a:moveTo>
                  <a:lnTo>
                    <a:pt x="19431" y="2540"/>
                  </a:lnTo>
                  <a:lnTo>
                    <a:pt x="9271" y="9271"/>
                  </a:lnTo>
                  <a:lnTo>
                    <a:pt x="2540" y="19431"/>
                  </a:lnTo>
                  <a:lnTo>
                    <a:pt x="0" y="31750"/>
                  </a:lnTo>
                  <a:lnTo>
                    <a:pt x="2540" y="44069"/>
                  </a:lnTo>
                  <a:lnTo>
                    <a:pt x="9398" y="54102"/>
                  </a:lnTo>
                  <a:lnTo>
                    <a:pt x="19431" y="60960"/>
                  </a:lnTo>
                  <a:lnTo>
                    <a:pt x="31750" y="63500"/>
                  </a:lnTo>
                  <a:lnTo>
                    <a:pt x="44069" y="60960"/>
                  </a:lnTo>
                  <a:lnTo>
                    <a:pt x="54102" y="54102"/>
                  </a:lnTo>
                  <a:lnTo>
                    <a:pt x="60960" y="44069"/>
                  </a:lnTo>
                  <a:lnTo>
                    <a:pt x="63500" y="31750"/>
                  </a:lnTo>
                  <a:lnTo>
                    <a:pt x="60960" y="19431"/>
                  </a:lnTo>
                  <a:lnTo>
                    <a:pt x="54229" y="9271"/>
                  </a:lnTo>
                  <a:lnTo>
                    <a:pt x="44069" y="2540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E6E6E6"/>
            </a:solidFill>
          </p:spPr>
        </p:sp>
      </p:grpSp>
      <p:grpSp>
        <p:nvGrpSpPr>
          <p:cNvPr name="Group 130" id="130"/>
          <p:cNvGrpSpPr/>
          <p:nvPr/>
        </p:nvGrpSpPr>
        <p:grpSpPr>
          <a:xfrm rot="0">
            <a:off x="0" y="0"/>
            <a:ext cx="18288000" cy="1320676"/>
            <a:chOff x="0" y="0"/>
            <a:chExt cx="4816593" cy="347832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816592" cy="347832"/>
            </a:xfrm>
            <a:custGeom>
              <a:avLst/>
              <a:gdLst/>
              <a:ahLst/>
              <a:cxnLst/>
              <a:rect r="r" b="b" t="t" l="l"/>
              <a:pathLst>
                <a:path h="3478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347832"/>
                  </a:lnTo>
                  <a:lnTo>
                    <a:pt x="0" y="347832"/>
                  </a:lnTo>
                  <a:close/>
                </a:path>
              </a:pathLst>
            </a:custGeom>
            <a:solidFill>
              <a:srgbClr val="C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0" y="-38100"/>
              <a:ext cx="4816593" cy="385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3" id="133"/>
          <p:cNvSpPr txBox="true"/>
          <p:nvPr/>
        </p:nvSpPr>
        <p:spPr>
          <a:xfrm rot="0">
            <a:off x="653895" y="441263"/>
            <a:ext cx="7584651" cy="428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18"/>
              </a:lnSpc>
            </a:pPr>
            <a:r>
              <a:rPr lang="en-US" sz="2765" spc="-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Algoritmos</a:t>
            </a:r>
          </a:p>
        </p:txBody>
      </p:sp>
      <p:sp>
        <p:nvSpPr>
          <p:cNvPr name="TextBox 134" id="134"/>
          <p:cNvSpPr txBox="true"/>
          <p:nvPr/>
        </p:nvSpPr>
        <p:spPr>
          <a:xfrm rot="0">
            <a:off x="1217826" y="3337112"/>
            <a:ext cx="11077282" cy="5829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9">
                <a:solidFill>
                  <a:srgbClr val="C00000"/>
                </a:solidFill>
                <a:latin typeface="Arimo Bold"/>
                <a:ea typeface="Arimo Bold"/>
                <a:cs typeface="Arimo Bold"/>
                <a:sym typeface="Arimo Bold"/>
              </a:rPr>
              <a:t>ESCOLHA</a:t>
            </a:r>
            <a:r>
              <a:rPr lang="en-US" b="true" sz="6349" spc="-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(VARIÁVEL) </a:t>
            </a:r>
            <a:r>
              <a:rPr lang="en-US" b="true" sz="6349" spc="-9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{</a:t>
            </a:r>
          </a:p>
          <a:p>
            <a:pPr algn="l">
              <a:lnSpc>
                <a:spcPts val="7619"/>
              </a:lnSpc>
            </a:pPr>
            <a:r>
              <a:rPr lang="en-US" b="true" sz="6349" spc="-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	CASO OPÇÃO1: </a:t>
            </a:r>
          </a:p>
          <a:p>
            <a:pPr algn="l">
              <a:lnSpc>
                <a:spcPts val="7619"/>
              </a:lnSpc>
            </a:pPr>
            <a:r>
              <a:rPr lang="en-US" b="true" sz="6349" spc="-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BLOCO DE CÓDIGO</a:t>
            </a:r>
          </a:p>
          <a:p>
            <a:pPr algn="l">
              <a:lnSpc>
                <a:spcPts val="7619"/>
              </a:lnSpc>
            </a:pPr>
            <a:r>
              <a:rPr lang="en-US" b="true" sz="6349" spc="-6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CASO CONTRARIO:</a:t>
            </a:r>
          </a:p>
          <a:p>
            <a:pPr algn="l">
              <a:lnSpc>
                <a:spcPts val="7619"/>
              </a:lnSpc>
            </a:pPr>
            <a:r>
              <a:rPr lang="en-US" b="true" sz="6349" spc="-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          BLOCO DE CÓDIGO</a:t>
            </a:r>
          </a:p>
          <a:p>
            <a:pPr algn="l">
              <a:lnSpc>
                <a:spcPts val="7619"/>
              </a:lnSpc>
            </a:pPr>
            <a:r>
              <a:rPr lang="en-US" b="true" sz="6349" spc="-9">
                <a:solidFill>
                  <a:srgbClr val="1F497D"/>
                </a:solidFill>
                <a:latin typeface="Arimo Bold"/>
                <a:ea typeface="Arimo Bold"/>
                <a:cs typeface="Arimo Bold"/>
                <a:sym typeface="Arimo Bold"/>
              </a:rPr>
              <a:t>}</a:t>
            </a:r>
          </a:p>
        </p:txBody>
      </p:sp>
      <p:sp>
        <p:nvSpPr>
          <p:cNvPr name="TextBox 135" id="135"/>
          <p:cNvSpPr txBox="true"/>
          <p:nvPr/>
        </p:nvSpPr>
        <p:spPr>
          <a:xfrm rot="0">
            <a:off x="653895" y="1531812"/>
            <a:ext cx="17525566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3"/>
              </a:lnSpc>
            </a:pPr>
            <a:r>
              <a:rPr lang="en-US" b="true" sz="6002" spc="-13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ESTRUTURA DO </a:t>
            </a:r>
            <a:r>
              <a:rPr lang="en-US" b="true" sz="6002" i="true" spc="-13">
                <a:solidFill>
                  <a:srgbClr val="000000"/>
                </a:solidFill>
                <a:latin typeface="Montserrat Bold Italics"/>
                <a:ea typeface="Montserrat Bold Italics"/>
                <a:cs typeface="Montserrat Bold Italics"/>
                <a:sym typeface="Montserrat Bold Italics"/>
              </a:rPr>
              <a:t>ESCOLHA CASO</a:t>
            </a:r>
          </a:p>
        </p:txBody>
      </p:sp>
      <p:sp>
        <p:nvSpPr>
          <p:cNvPr name="TextBox 136" id="136"/>
          <p:cNvSpPr txBox="true"/>
          <p:nvPr/>
        </p:nvSpPr>
        <p:spPr>
          <a:xfrm rot="0">
            <a:off x="12208344" y="4527634"/>
            <a:ext cx="5552976" cy="1590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3"/>
              </a:lnSpc>
            </a:pPr>
            <a:r>
              <a:rPr lang="en-US" b="true" sz="5302" spc="-1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Funciona como o senão</a:t>
            </a:r>
          </a:p>
        </p:txBody>
      </p:sp>
      <p:sp>
        <p:nvSpPr>
          <p:cNvPr name="AutoShape 137" id="137"/>
          <p:cNvSpPr/>
          <p:nvPr/>
        </p:nvSpPr>
        <p:spPr>
          <a:xfrm flipV="true">
            <a:off x="10412730" y="6118309"/>
            <a:ext cx="4572102" cy="6825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DAGiSpjbUCk</dc:identifier>
  <dcterms:modified xsi:type="dcterms:W3CDTF">2011-08-01T06:04:30Z</dcterms:modified>
  <cp:revision>1</cp:revision>
  <dc:title>07 - Escolha Caso</dc:title>
</cp:coreProperties>
</file>