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Montserrat Bold" charset="1" panose="00000800000000000000"/>
      <p:regular r:id="rId11"/>
    </p:embeddedFont>
    <p:embeddedFont>
      <p:font typeface="Montserrat" charset="1" panose="00000500000000000000"/>
      <p:regular r:id="rId12"/>
    </p:embeddedFont>
    <p:embeddedFont>
      <p:font typeface="Montserrat Italics" charset="1" panose="000005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191000"/>
            <a:ext cx="16230600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61"/>
              </a:lnSpc>
            </a:pPr>
            <a:r>
              <a:rPr lang="en-US" b="true" sz="12551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FACA...ENQUANTO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Linguagem de Programação Front End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020076"/>
            <a:ext cx="16230600" cy="441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1"/>
              </a:lnSpc>
            </a:pPr>
            <a:r>
              <a:rPr lang="en-US" b="true" sz="7276" spc="-13">
                <a:solidFill>
                  <a:srgbClr val="C01D1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FACA</a:t>
            </a:r>
            <a:r>
              <a:rPr lang="en-US" b="true" sz="7276" spc="-13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</a:t>
            </a:r>
          </a:p>
          <a:p>
            <a:pPr algn="l">
              <a:lnSpc>
                <a:spcPts val="8731"/>
              </a:lnSpc>
            </a:pPr>
            <a:r>
              <a:rPr lang="en-US" b="true" sz="7276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	BLOCO DE CÓDIGO</a:t>
            </a:r>
          </a:p>
          <a:p>
            <a:pPr algn="l">
              <a:lnSpc>
                <a:spcPts val="8731"/>
              </a:lnSpc>
            </a:pPr>
            <a:r>
              <a:rPr lang="en-US" b="true" sz="7276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	ATUALIZAÇÃO DA CONDIÇÃO</a:t>
            </a:r>
          </a:p>
          <a:p>
            <a:pPr algn="l">
              <a:lnSpc>
                <a:spcPts val="8731"/>
              </a:lnSpc>
            </a:pPr>
            <a:r>
              <a:rPr lang="en-US" b="true" sz="7276" spc="-13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} </a:t>
            </a:r>
            <a:r>
              <a:rPr lang="en-US" b="true" sz="7276" spc="-13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ENQUANTO</a:t>
            </a:r>
            <a:r>
              <a:rPr lang="en-US" b="true" sz="7276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(CONDIÇÃO)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794955" y="7411530"/>
            <a:ext cx="10698090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65"/>
              </a:lnSpc>
            </a:pPr>
            <a:r>
              <a:rPr lang="en-US" sz="363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 </a:t>
            </a:r>
            <a:r>
              <a:rPr lang="en-US" sz="3638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LAÇO DE REPETIÇÃO</a:t>
            </a:r>
            <a:r>
              <a:rPr lang="en-US" sz="363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38" i="true">
                <a:solidFill>
                  <a:srgbClr val="C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FACA...ENQUANTO</a:t>
            </a:r>
            <a:r>
              <a:rPr lang="en-US" sz="363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O MESMO BLOCO DE CÓDIGO IRÁ DE REPETIR ATÉ A CONDIÇÃO SEJA FALSA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Linguagem de Programação Front End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061240"/>
            <a:ext cx="16230600" cy="441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1"/>
              </a:lnSpc>
            </a:pPr>
            <a:r>
              <a:rPr lang="en-US" b="true" sz="7276" spc="-13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FACA</a:t>
            </a:r>
            <a:r>
              <a:rPr lang="en-US" b="true" sz="7276" spc="-13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</a:t>
            </a:r>
          </a:p>
          <a:p>
            <a:pPr algn="l">
              <a:lnSpc>
                <a:spcPts val="8731"/>
              </a:lnSpc>
            </a:pPr>
            <a:r>
              <a:rPr lang="en-US" b="true" sz="7276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	BLOCO DE CÓDIGO</a:t>
            </a:r>
          </a:p>
          <a:p>
            <a:pPr algn="l">
              <a:lnSpc>
                <a:spcPts val="8731"/>
              </a:lnSpc>
            </a:pPr>
            <a:r>
              <a:rPr lang="en-US" b="true" sz="7276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	ATUALIZAÇÃO DA CONDIÇÃO</a:t>
            </a:r>
          </a:p>
          <a:p>
            <a:pPr algn="l">
              <a:lnSpc>
                <a:spcPts val="8731"/>
              </a:lnSpc>
            </a:pPr>
            <a:r>
              <a:rPr lang="en-US" b="true" sz="7276" spc="-13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} </a:t>
            </a:r>
            <a:r>
              <a:rPr lang="en-US" b="true" sz="7276" spc="-13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ENQUANTO </a:t>
            </a:r>
            <a:r>
              <a:rPr lang="en-US" b="true" sz="7276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(CONDIÇÃO)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89640" y="1871808"/>
            <a:ext cx="11908721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65"/>
              </a:lnSpc>
            </a:pPr>
            <a:r>
              <a:rPr lang="en-US" sz="363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DIFERENTE DO LAÇO DE REPETIÇÃO </a:t>
            </a:r>
            <a:r>
              <a:rPr lang="en-US" sz="3638" i="true">
                <a:solidFill>
                  <a:srgbClr val="C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ENQUANTO</a:t>
            </a:r>
            <a:r>
              <a:rPr lang="en-US" sz="363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O </a:t>
            </a:r>
            <a:r>
              <a:rPr lang="en-US" sz="3638" i="true">
                <a:solidFill>
                  <a:srgbClr val="C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FACA...ENQUANTO </a:t>
            </a:r>
            <a:r>
              <a:rPr lang="en-US" sz="363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IRÁ EXECUTAR UMA VEZ ANTES DE VERIFICAR A CONDIÇÃO 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Linguagem de Programação Front End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736933"/>
            <a:ext cx="5673438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7"/>
              </a:lnSpc>
            </a:pPr>
            <a:r>
              <a:rPr lang="en-US" sz="4547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EXEMPLO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822783"/>
            <a:ext cx="15158684" cy="3048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2"/>
              </a:lnSpc>
            </a:pPr>
            <a:r>
              <a:rPr lang="en-US" sz="400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inteiro </a:t>
            </a:r>
            <a:r>
              <a:rPr lang="en-US" sz="400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contador = 1</a:t>
            </a:r>
          </a:p>
          <a:p>
            <a:pPr algn="just">
              <a:lnSpc>
                <a:spcPts val="4802"/>
              </a:lnSpc>
            </a:pPr>
            <a:r>
              <a:rPr lang="en-US" sz="4001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faca </a:t>
            </a:r>
            <a:r>
              <a:rPr lang="en-US" sz="4001">
                <a:solidFill>
                  <a:srgbClr val="1F497D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</a:p>
          <a:p>
            <a:pPr algn="just">
              <a:lnSpc>
                <a:spcPts val="4802"/>
              </a:lnSpc>
            </a:pPr>
            <a:r>
              <a:rPr lang="en-US" sz="400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escreva(contador)</a:t>
            </a:r>
          </a:p>
          <a:p>
            <a:pPr algn="just">
              <a:lnSpc>
                <a:spcPts val="4802"/>
              </a:lnSpc>
            </a:pPr>
            <a:r>
              <a:rPr lang="en-US" sz="400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contador += 1</a:t>
            </a:r>
          </a:p>
          <a:p>
            <a:pPr algn="just">
              <a:lnSpc>
                <a:spcPts val="4802"/>
              </a:lnSpc>
            </a:pPr>
            <a:r>
              <a:rPr lang="en-US" sz="4001">
                <a:solidFill>
                  <a:srgbClr val="1F497D"/>
                </a:solidFill>
                <a:latin typeface="Montserrat"/>
                <a:ea typeface="Montserrat"/>
                <a:cs typeface="Montserrat"/>
                <a:sym typeface="Montserrat"/>
              </a:rPr>
              <a:t>} </a:t>
            </a:r>
            <a:r>
              <a:rPr lang="en-US" sz="4001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enquanto </a:t>
            </a:r>
            <a:r>
              <a:rPr lang="en-US" sz="400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(contador &lt;= 5)</a:t>
            </a:r>
          </a:p>
        </p:txBody>
      </p:sp>
      <p:sp>
        <p:nvSpPr>
          <p:cNvPr name="AutoShape 4" id="4"/>
          <p:cNvSpPr/>
          <p:nvPr/>
        </p:nvSpPr>
        <p:spPr>
          <a:xfrm rot="10782622">
            <a:off x="7052102" y="6324378"/>
            <a:ext cx="10283067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7313376" y="6445257"/>
            <a:ext cx="5673438" cy="1224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2"/>
              </a:lnSpc>
            </a:pPr>
            <a:r>
              <a:rPr lang="en-US" sz="4001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SAÍDA DO CÓDIGO</a:t>
            </a:r>
          </a:p>
          <a:p>
            <a:pPr algn="ctr">
              <a:lnSpc>
                <a:spcPts val="4802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7313376" y="7190500"/>
            <a:ext cx="6188791" cy="2782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65"/>
              </a:lnSpc>
            </a:pPr>
            <a:r>
              <a:rPr lang="en-US" sz="363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</a:p>
          <a:p>
            <a:pPr algn="just">
              <a:lnSpc>
                <a:spcPts val="4365"/>
              </a:lnSpc>
            </a:pPr>
            <a:r>
              <a:rPr lang="en-US" sz="363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</a:p>
          <a:p>
            <a:pPr algn="just">
              <a:lnSpc>
                <a:spcPts val="4365"/>
              </a:lnSpc>
            </a:pPr>
            <a:r>
              <a:rPr lang="en-US" sz="363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 </a:t>
            </a:r>
          </a:p>
          <a:p>
            <a:pPr algn="just">
              <a:lnSpc>
                <a:spcPts val="4365"/>
              </a:lnSpc>
            </a:pPr>
            <a:r>
              <a:rPr lang="en-US" sz="363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4 </a:t>
            </a:r>
          </a:p>
          <a:p>
            <a:pPr algn="just">
              <a:lnSpc>
                <a:spcPts val="4365"/>
              </a:lnSpc>
            </a:pPr>
            <a:r>
              <a:rPr lang="en-US" sz="363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Linguagem de Programação Front End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736933"/>
            <a:ext cx="5673438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7"/>
              </a:lnSpc>
            </a:pPr>
            <a:r>
              <a:rPr lang="en-US" sz="4547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EXEMPLO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822783"/>
            <a:ext cx="15158684" cy="3048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2"/>
              </a:lnSpc>
            </a:pPr>
            <a:r>
              <a:rPr lang="en-US" sz="400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inteiro </a:t>
            </a:r>
            <a:r>
              <a:rPr lang="en-US" sz="400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contador = 6</a:t>
            </a:r>
          </a:p>
          <a:p>
            <a:pPr algn="just">
              <a:lnSpc>
                <a:spcPts val="4802"/>
              </a:lnSpc>
            </a:pPr>
            <a:r>
              <a:rPr lang="en-US" sz="4001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faca </a:t>
            </a:r>
            <a:r>
              <a:rPr lang="en-US" sz="4001">
                <a:solidFill>
                  <a:srgbClr val="1F497D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</a:p>
          <a:p>
            <a:pPr algn="just">
              <a:lnSpc>
                <a:spcPts val="4802"/>
              </a:lnSpc>
            </a:pPr>
            <a:r>
              <a:rPr lang="en-US" sz="400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escreva(contador)</a:t>
            </a:r>
          </a:p>
          <a:p>
            <a:pPr algn="just">
              <a:lnSpc>
                <a:spcPts val="4802"/>
              </a:lnSpc>
            </a:pPr>
            <a:r>
              <a:rPr lang="en-US" sz="400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contador += 1</a:t>
            </a:r>
          </a:p>
          <a:p>
            <a:pPr algn="just">
              <a:lnSpc>
                <a:spcPts val="4802"/>
              </a:lnSpc>
            </a:pPr>
            <a:r>
              <a:rPr lang="en-US" sz="4001">
                <a:solidFill>
                  <a:srgbClr val="1F497D"/>
                </a:solidFill>
                <a:latin typeface="Montserrat"/>
                <a:ea typeface="Montserrat"/>
                <a:cs typeface="Montserrat"/>
                <a:sym typeface="Montserrat"/>
              </a:rPr>
              <a:t>} </a:t>
            </a:r>
            <a:r>
              <a:rPr lang="en-US" sz="4001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enquanto </a:t>
            </a:r>
            <a:r>
              <a:rPr lang="en-US" sz="400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(contador &lt;= 5)</a:t>
            </a:r>
          </a:p>
        </p:txBody>
      </p:sp>
      <p:sp>
        <p:nvSpPr>
          <p:cNvPr name="AutoShape 4" id="4"/>
          <p:cNvSpPr/>
          <p:nvPr/>
        </p:nvSpPr>
        <p:spPr>
          <a:xfrm rot="10782622">
            <a:off x="7052102" y="6324378"/>
            <a:ext cx="10283067" cy="0"/>
          </a:xfrm>
          <a:prstGeom prst="line">
            <a:avLst/>
          </a:prstGeom>
          <a:ln cap="rnd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7313376" y="6445257"/>
            <a:ext cx="5673438" cy="1224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2"/>
              </a:lnSpc>
            </a:pPr>
            <a:r>
              <a:rPr lang="en-US" sz="4001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SAÍDA DO CÓDIGO</a:t>
            </a:r>
          </a:p>
          <a:p>
            <a:pPr algn="ctr">
              <a:lnSpc>
                <a:spcPts val="4802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7313376" y="7126561"/>
            <a:ext cx="6188791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65"/>
              </a:lnSpc>
            </a:pPr>
            <a:r>
              <a:rPr lang="en-US" sz="363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Linguagem de Programação Front End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164813" y="2154984"/>
            <a:ext cx="5856318" cy="3163201"/>
            <a:chOff x="0" y="0"/>
            <a:chExt cx="7808424" cy="42176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808340" cy="4217543"/>
            </a:xfrm>
            <a:custGeom>
              <a:avLst/>
              <a:gdLst/>
              <a:ahLst/>
              <a:cxnLst/>
              <a:rect r="r" b="b" t="t" l="l"/>
              <a:pathLst>
                <a:path h="4217543" w="7808340">
                  <a:moveTo>
                    <a:pt x="0" y="470408"/>
                  </a:moveTo>
                  <a:cubicBezTo>
                    <a:pt x="0" y="210566"/>
                    <a:pt x="210566" y="0"/>
                    <a:pt x="470408" y="0"/>
                  </a:cubicBezTo>
                  <a:lnTo>
                    <a:pt x="7337933" y="0"/>
                  </a:lnTo>
                  <a:cubicBezTo>
                    <a:pt x="7597775" y="0"/>
                    <a:pt x="7808340" y="210566"/>
                    <a:pt x="7808340" y="470408"/>
                  </a:cubicBezTo>
                  <a:lnTo>
                    <a:pt x="7808340" y="3747135"/>
                  </a:lnTo>
                  <a:cubicBezTo>
                    <a:pt x="7808340" y="4006977"/>
                    <a:pt x="7597775" y="4217543"/>
                    <a:pt x="7337933" y="4217543"/>
                  </a:cubicBezTo>
                  <a:lnTo>
                    <a:pt x="470408" y="4217543"/>
                  </a:lnTo>
                  <a:cubicBezTo>
                    <a:pt x="210566" y="4217543"/>
                    <a:pt x="0" y="4006977"/>
                    <a:pt x="0" y="3747135"/>
                  </a:cubicBezTo>
                  <a:close/>
                </a:path>
              </a:pathLst>
            </a:custGeom>
            <a:solidFill>
              <a:srgbClr val="C01D1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7808424" cy="4217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sz="2546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COMO DITO, O LAÇO DE REPETIÇÃO </a:t>
              </a:r>
              <a:r>
                <a:rPr lang="en-US" sz="2546" i="true">
                  <a:solidFill>
                    <a:srgbClr val="FFFFFF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FACA...ENQUANTO</a:t>
              </a:r>
              <a:r>
                <a:rPr lang="en-US" sz="2546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EXECUTA UMA VEZ ANTES DE VERIFICAR O CONTADOR 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DAGi7g0kLXc</dc:identifier>
  <dcterms:modified xsi:type="dcterms:W3CDTF">2011-08-01T06:04:30Z</dcterms:modified>
  <cp:revision>1</cp:revision>
  <dc:title>09 - Faca...Enquanto</dc:title>
</cp:coreProperties>
</file>