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Montserrat Bold" charset="1" panose="00000800000000000000"/>
      <p:regular r:id="rId16"/>
    </p:embeddedFont>
    <p:embeddedFont>
      <p:font typeface="Montserrat" charset="1" panose="00000500000000000000"/>
      <p:regular r:id="rId17"/>
    </p:embeddedFont>
    <p:embeddedFont>
      <p:font typeface="Montserrat Italics" charset="1" panose="00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0" id="130"/>
          <p:cNvSpPr txBox="true"/>
          <p:nvPr/>
        </p:nvSpPr>
        <p:spPr>
          <a:xfrm rot="0">
            <a:off x="2385882" y="4457700"/>
            <a:ext cx="13516235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4"/>
              </a:lnSpc>
            </a:pPr>
            <a:r>
              <a:rPr lang="en-US" sz="900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LÓGICA</a:t>
            </a:r>
          </a:p>
        </p:txBody>
      </p:sp>
      <p:grpSp>
        <p:nvGrpSpPr>
          <p:cNvPr name="Group 131" id="131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2" id="132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3" id="133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4" id="134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30" id="130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1" id="131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2" id="132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3" id="133"/>
          <p:cNvSpPr txBox="true"/>
          <p:nvPr/>
        </p:nvSpPr>
        <p:spPr>
          <a:xfrm rot="0">
            <a:off x="896734" y="2930063"/>
            <a:ext cx="16494532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44"/>
              </a:lnSpc>
            </a:pPr>
            <a:r>
              <a:rPr lang="en-US" sz="870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LÓGICA DE PROGRAMAÇÃO</a:t>
            </a:r>
          </a:p>
        </p:txBody>
      </p:sp>
      <p:sp>
        <p:nvSpPr>
          <p:cNvPr name="TextBox 134" id="134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  <p:sp>
        <p:nvSpPr>
          <p:cNvPr name="TextBox 135" id="135"/>
          <p:cNvSpPr txBox="true"/>
          <p:nvPr/>
        </p:nvSpPr>
        <p:spPr>
          <a:xfrm rot="0">
            <a:off x="1028700" y="4904932"/>
            <a:ext cx="16230600" cy="1828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204"/>
              </a:lnSpc>
              <a:spcBef>
                <a:spcPct val="0"/>
              </a:spcBef>
            </a:pPr>
            <a:r>
              <a:rPr lang="en-US" sz="600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Transformar pensamentos lógicos em instruções que o computador entende.</a:t>
            </a:r>
          </a:p>
        </p:txBody>
      </p:sp>
      <p:grpSp>
        <p:nvGrpSpPr>
          <p:cNvPr name="Group 136" id="136"/>
          <p:cNvGrpSpPr/>
          <p:nvPr/>
        </p:nvGrpSpPr>
        <p:grpSpPr>
          <a:xfrm rot="0">
            <a:off x="1028700" y="7879853"/>
            <a:ext cx="4752922" cy="1548727"/>
            <a:chOff x="0" y="0"/>
            <a:chExt cx="6337230" cy="2064969"/>
          </a:xfrm>
        </p:grpSpPr>
        <p:grpSp>
          <p:nvGrpSpPr>
            <p:cNvPr name="Group 137" id="137"/>
            <p:cNvGrpSpPr/>
            <p:nvPr/>
          </p:nvGrpSpPr>
          <p:grpSpPr>
            <a:xfrm rot="0">
              <a:off x="0" y="0"/>
              <a:ext cx="6337230" cy="2064969"/>
              <a:chOff x="0" y="0"/>
              <a:chExt cx="1251798" cy="407895"/>
            </a:xfrm>
          </p:grpSpPr>
          <p:sp>
            <p:nvSpPr>
              <p:cNvPr name="Freeform 138" id="138"/>
              <p:cNvSpPr/>
              <p:nvPr/>
            </p:nvSpPr>
            <p:spPr>
              <a:xfrm flipH="false" flipV="false" rot="0">
                <a:off x="0" y="0"/>
                <a:ext cx="1251798" cy="407895"/>
              </a:xfrm>
              <a:custGeom>
                <a:avLst/>
                <a:gdLst/>
                <a:ahLst/>
                <a:cxnLst/>
                <a:rect r="r" b="b" t="t" l="l"/>
                <a:pathLst>
                  <a:path h="407895" w="1251798">
                    <a:moveTo>
                      <a:pt x="34206" y="0"/>
                    </a:moveTo>
                    <a:lnTo>
                      <a:pt x="1217592" y="0"/>
                    </a:lnTo>
                    <a:cubicBezTo>
                      <a:pt x="1226664" y="0"/>
                      <a:pt x="1235365" y="3604"/>
                      <a:pt x="1241780" y="10019"/>
                    </a:cubicBezTo>
                    <a:cubicBezTo>
                      <a:pt x="1248195" y="16434"/>
                      <a:pt x="1251798" y="25134"/>
                      <a:pt x="1251798" y="34206"/>
                    </a:cubicBezTo>
                    <a:lnTo>
                      <a:pt x="1251798" y="373689"/>
                    </a:lnTo>
                    <a:cubicBezTo>
                      <a:pt x="1251798" y="382761"/>
                      <a:pt x="1248195" y="391461"/>
                      <a:pt x="1241780" y="397876"/>
                    </a:cubicBezTo>
                    <a:cubicBezTo>
                      <a:pt x="1235365" y="404291"/>
                      <a:pt x="1226664" y="407895"/>
                      <a:pt x="1217592" y="407895"/>
                    </a:cubicBezTo>
                    <a:lnTo>
                      <a:pt x="34206" y="407895"/>
                    </a:lnTo>
                    <a:cubicBezTo>
                      <a:pt x="25134" y="407895"/>
                      <a:pt x="16434" y="404291"/>
                      <a:pt x="10019" y="397876"/>
                    </a:cubicBezTo>
                    <a:cubicBezTo>
                      <a:pt x="3604" y="391461"/>
                      <a:pt x="0" y="382761"/>
                      <a:pt x="0" y="373689"/>
                    </a:cubicBezTo>
                    <a:lnTo>
                      <a:pt x="0" y="34206"/>
                    </a:lnTo>
                    <a:cubicBezTo>
                      <a:pt x="0" y="25134"/>
                      <a:pt x="3604" y="16434"/>
                      <a:pt x="10019" y="10019"/>
                    </a:cubicBezTo>
                    <a:cubicBezTo>
                      <a:pt x="16434" y="3604"/>
                      <a:pt x="25134" y="0"/>
                      <a:pt x="342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39" id="139"/>
              <p:cNvSpPr txBox="true"/>
              <p:nvPr/>
            </p:nvSpPr>
            <p:spPr>
              <a:xfrm>
                <a:off x="0" y="-38100"/>
                <a:ext cx="1251798" cy="44599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40" id="140"/>
            <p:cNvSpPr txBox="true"/>
            <p:nvPr/>
          </p:nvSpPr>
          <p:spPr>
            <a:xfrm rot="0">
              <a:off x="324943" y="324804"/>
              <a:ext cx="5687343" cy="1447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4"/>
                </a:lnSpc>
                <a:spcBef>
                  <a:spcPct val="0"/>
                </a:spcBef>
              </a:pPr>
              <a:r>
                <a:rPr lang="en-US" sz="3604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Resolver Problemas</a:t>
              </a:r>
            </a:p>
          </p:txBody>
        </p:sp>
      </p:grpSp>
      <p:grpSp>
        <p:nvGrpSpPr>
          <p:cNvPr name="Group 141" id="141"/>
          <p:cNvGrpSpPr/>
          <p:nvPr/>
        </p:nvGrpSpPr>
        <p:grpSpPr>
          <a:xfrm rot="0">
            <a:off x="6767539" y="7831916"/>
            <a:ext cx="4752922" cy="1548727"/>
            <a:chOff x="0" y="0"/>
            <a:chExt cx="6337230" cy="2064969"/>
          </a:xfrm>
        </p:grpSpPr>
        <p:grpSp>
          <p:nvGrpSpPr>
            <p:cNvPr name="Group 142" id="142"/>
            <p:cNvGrpSpPr/>
            <p:nvPr/>
          </p:nvGrpSpPr>
          <p:grpSpPr>
            <a:xfrm rot="0">
              <a:off x="0" y="0"/>
              <a:ext cx="6337230" cy="2064969"/>
              <a:chOff x="0" y="0"/>
              <a:chExt cx="1251798" cy="407895"/>
            </a:xfrm>
          </p:grpSpPr>
          <p:sp>
            <p:nvSpPr>
              <p:cNvPr name="Freeform 143" id="143"/>
              <p:cNvSpPr/>
              <p:nvPr/>
            </p:nvSpPr>
            <p:spPr>
              <a:xfrm flipH="false" flipV="false" rot="0">
                <a:off x="0" y="0"/>
                <a:ext cx="1251798" cy="407895"/>
              </a:xfrm>
              <a:custGeom>
                <a:avLst/>
                <a:gdLst/>
                <a:ahLst/>
                <a:cxnLst/>
                <a:rect r="r" b="b" t="t" l="l"/>
                <a:pathLst>
                  <a:path h="407895" w="1251798">
                    <a:moveTo>
                      <a:pt x="34206" y="0"/>
                    </a:moveTo>
                    <a:lnTo>
                      <a:pt x="1217592" y="0"/>
                    </a:lnTo>
                    <a:cubicBezTo>
                      <a:pt x="1226664" y="0"/>
                      <a:pt x="1235365" y="3604"/>
                      <a:pt x="1241780" y="10019"/>
                    </a:cubicBezTo>
                    <a:cubicBezTo>
                      <a:pt x="1248195" y="16434"/>
                      <a:pt x="1251798" y="25134"/>
                      <a:pt x="1251798" y="34206"/>
                    </a:cubicBezTo>
                    <a:lnTo>
                      <a:pt x="1251798" y="373689"/>
                    </a:lnTo>
                    <a:cubicBezTo>
                      <a:pt x="1251798" y="382761"/>
                      <a:pt x="1248195" y="391461"/>
                      <a:pt x="1241780" y="397876"/>
                    </a:cubicBezTo>
                    <a:cubicBezTo>
                      <a:pt x="1235365" y="404291"/>
                      <a:pt x="1226664" y="407895"/>
                      <a:pt x="1217592" y="407895"/>
                    </a:cubicBezTo>
                    <a:lnTo>
                      <a:pt x="34206" y="407895"/>
                    </a:lnTo>
                    <a:cubicBezTo>
                      <a:pt x="25134" y="407895"/>
                      <a:pt x="16434" y="404291"/>
                      <a:pt x="10019" y="397876"/>
                    </a:cubicBezTo>
                    <a:cubicBezTo>
                      <a:pt x="3604" y="391461"/>
                      <a:pt x="0" y="382761"/>
                      <a:pt x="0" y="373689"/>
                    </a:cubicBezTo>
                    <a:lnTo>
                      <a:pt x="0" y="34206"/>
                    </a:lnTo>
                    <a:cubicBezTo>
                      <a:pt x="0" y="25134"/>
                      <a:pt x="3604" y="16434"/>
                      <a:pt x="10019" y="10019"/>
                    </a:cubicBezTo>
                    <a:cubicBezTo>
                      <a:pt x="16434" y="3604"/>
                      <a:pt x="25134" y="0"/>
                      <a:pt x="342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44" id="144"/>
              <p:cNvSpPr txBox="true"/>
              <p:nvPr/>
            </p:nvSpPr>
            <p:spPr>
              <a:xfrm>
                <a:off x="0" y="-38100"/>
                <a:ext cx="1251798" cy="44599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45" id="145"/>
            <p:cNvSpPr txBox="true"/>
            <p:nvPr/>
          </p:nvSpPr>
          <p:spPr>
            <a:xfrm rot="0">
              <a:off x="324943" y="388719"/>
              <a:ext cx="5687343" cy="1447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4"/>
                </a:lnSpc>
                <a:spcBef>
                  <a:spcPct val="0"/>
                </a:spcBef>
              </a:pPr>
              <a:r>
                <a:rPr lang="en-US" sz="3604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Automatizar Processos</a:t>
              </a:r>
            </a:p>
          </p:txBody>
        </p:sp>
      </p:grpSp>
      <p:grpSp>
        <p:nvGrpSpPr>
          <p:cNvPr name="Group 146" id="146"/>
          <p:cNvGrpSpPr/>
          <p:nvPr/>
        </p:nvGrpSpPr>
        <p:grpSpPr>
          <a:xfrm rot="0">
            <a:off x="12506378" y="7831916"/>
            <a:ext cx="4752922" cy="1548727"/>
            <a:chOff x="0" y="0"/>
            <a:chExt cx="6337230" cy="2064969"/>
          </a:xfrm>
        </p:grpSpPr>
        <p:grpSp>
          <p:nvGrpSpPr>
            <p:cNvPr name="Group 147" id="147"/>
            <p:cNvGrpSpPr/>
            <p:nvPr/>
          </p:nvGrpSpPr>
          <p:grpSpPr>
            <a:xfrm rot="0">
              <a:off x="0" y="0"/>
              <a:ext cx="6337230" cy="2064969"/>
              <a:chOff x="0" y="0"/>
              <a:chExt cx="1251798" cy="407895"/>
            </a:xfrm>
          </p:grpSpPr>
          <p:sp>
            <p:nvSpPr>
              <p:cNvPr name="Freeform 148" id="148"/>
              <p:cNvSpPr/>
              <p:nvPr/>
            </p:nvSpPr>
            <p:spPr>
              <a:xfrm flipH="false" flipV="false" rot="0">
                <a:off x="0" y="0"/>
                <a:ext cx="1251798" cy="407895"/>
              </a:xfrm>
              <a:custGeom>
                <a:avLst/>
                <a:gdLst/>
                <a:ahLst/>
                <a:cxnLst/>
                <a:rect r="r" b="b" t="t" l="l"/>
                <a:pathLst>
                  <a:path h="407895" w="1251798">
                    <a:moveTo>
                      <a:pt x="34206" y="0"/>
                    </a:moveTo>
                    <a:lnTo>
                      <a:pt x="1217592" y="0"/>
                    </a:lnTo>
                    <a:cubicBezTo>
                      <a:pt x="1226664" y="0"/>
                      <a:pt x="1235365" y="3604"/>
                      <a:pt x="1241780" y="10019"/>
                    </a:cubicBezTo>
                    <a:cubicBezTo>
                      <a:pt x="1248195" y="16434"/>
                      <a:pt x="1251798" y="25134"/>
                      <a:pt x="1251798" y="34206"/>
                    </a:cubicBezTo>
                    <a:lnTo>
                      <a:pt x="1251798" y="373689"/>
                    </a:lnTo>
                    <a:cubicBezTo>
                      <a:pt x="1251798" y="382761"/>
                      <a:pt x="1248195" y="391461"/>
                      <a:pt x="1241780" y="397876"/>
                    </a:cubicBezTo>
                    <a:cubicBezTo>
                      <a:pt x="1235365" y="404291"/>
                      <a:pt x="1226664" y="407895"/>
                      <a:pt x="1217592" y="407895"/>
                    </a:cubicBezTo>
                    <a:lnTo>
                      <a:pt x="34206" y="407895"/>
                    </a:lnTo>
                    <a:cubicBezTo>
                      <a:pt x="25134" y="407895"/>
                      <a:pt x="16434" y="404291"/>
                      <a:pt x="10019" y="397876"/>
                    </a:cubicBezTo>
                    <a:cubicBezTo>
                      <a:pt x="3604" y="391461"/>
                      <a:pt x="0" y="382761"/>
                      <a:pt x="0" y="373689"/>
                    </a:cubicBezTo>
                    <a:lnTo>
                      <a:pt x="0" y="34206"/>
                    </a:lnTo>
                    <a:cubicBezTo>
                      <a:pt x="0" y="25134"/>
                      <a:pt x="3604" y="16434"/>
                      <a:pt x="10019" y="10019"/>
                    </a:cubicBezTo>
                    <a:cubicBezTo>
                      <a:pt x="16434" y="3604"/>
                      <a:pt x="25134" y="0"/>
                      <a:pt x="342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49" id="149"/>
              <p:cNvSpPr txBox="true"/>
              <p:nvPr/>
            </p:nvSpPr>
            <p:spPr>
              <a:xfrm>
                <a:off x="0" y="-38100"/>
                <a:ext cx="1251798" cy="44599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50" id="150"/>
            <p:cNvSpPr txBox="true"/>
            <p:nvPr/>
          </p:nvSpPr>
          <p:spPr>
            <a:xfrm rot="0">
              <a:off x="324943" y="331677"/>
              <a:ext cx="5687343" cy="1447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4"/>
                </a:lnSpc>
                <a:spcBef>
                  <a:spcPct val="0"/>
                </a:spcBef>
              </a:pPr>
              <a:r>
                <a:rPr lang="en-US" sz="3604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Criar Sistemas Inteligentes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0" id="130"/>
          <p:cNvSpPr txBox="true"/>
          <p:nvPr/>
        </p:nvSpPr>
        <p:spPr>
          <a:xfrm rot="0">
            <a:off x="2385882" y="2930063"/>
            <a:ext cx="13516235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4"/>
              </a:lnSpc>
            </a:pPr>
            <a:r>
              <a:rPr lang="en-US" sz="900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LÓGICA</a:t>
            </a:r>
          </a:p>
        </p:txBody>
      </p:sp>
      <p:grpSp>
        <p:nvGrpSpPr>
          <p:cNvPr name="Group 131" id="131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2" id="132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3" id="133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4" id="134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  <p:sp>
        <p:nvSpPr>
          <p:cNvPr name="TextBox 135" id="135"/>
          <p:cNvSpPr txBox="true"/>
          <p:nvPr/>
        </p:nvSpPr>
        <p:spPr>
          <a:xfrm rot="0">
            <a:off x="1028700" y="4665956"/>
            <a:ext cx="16230600" cy="285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564"/>
              </a:lnSpc>
              <a:spcBef>
                <a:spcPct val="0"/>
              </a:spcBef>
            </a:pPr>
            <a:r>
              <a:rPr lang="en-US" sz="630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Lógica é a ciência do raciocínio correto, usada para organizar pensamentos e tomar decisões.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30" id="130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1" id="131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2" id="132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3" id="133"/>
          <p:cNvSpPr txBox="true"/>
          <p:nvPr/>
        </p:nvSpPr>
        <p:spPr>
          <a:xfrm rot="0">
            <a:off x="2385882" y="2930063"/>
            <a:ext cx="13516235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4"/>
              </a:lnSpc>
            </a:pPr>
            <a:r>
              <a:rPr lang="en-US" sz="900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PRINCÍPIOS BÁSICOS</a:t>
            </a:r>
          </a:p>
        </p:txBody>
      </p:sp>
      <p:sp>
        <p:nvSpPr>
          <p:cNvPr name="TextBox 134" id="134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  <p:grpSp>
        <p:nvGrpSpPr>
          <p:cNvPr name="Group 135" id="135"/>
          <p:cNvGrpSpPr/>
          <p:nvPr/>
        </p:nvGrpSpPr>
        <p:grpSpPr>
          <a:xfrm rot="0">
            <a:off x="1818913" y="5423303"/>
            <a:ext cx="3951754" cy="4863829"/>
            <a:chOff x="0" y="0"/>
            <a:chExt cx="5269005" cy="6485106"/>
          </a:xfrm>
        </p:grpSpPr>
        <p:grpSp>
          <p:nvGrpSpPr>
            <p:cNvPr name="Group 136" id="136"/>
            <p:cNvGrpSpPr/>
            <p:nvPr/>
          </p:nvGrpSpPr>
          <p:grpSpPr>
            <a:xfrm rot="0">
              <a:off x="0" y="0"/>
              <a:ext cx="5269005" cy="6485106"/>
              <a:chOff x="0" y="0"/>
              <a:chExt cx="660400" cy="812822"/>
            </a:xfrm>
          </p:grpSpPr>
          <p:sp>
            <p:nvSpPr>
              <p:cNvPr name="Freeform 137" id="137"/>
              <p:cNvSpPr/>
              <p:nvPr/>
            </p:nvSpPr>
            <p:spPr>
              <a:xfrm flipH="false" flipV="false" rot="0">
                <a:off x="0" y="0"/>
                <a:ext cx="660400" cy="812822"/>
              </a:xfrm>
              <a:custGeom>
                <a:avLst/>
                <a:gdLst/>
                <a:ahLst/>
                <a:cxnLst/>
                <a:rect r="r" b="b" t="t" l="l"/>
                <a:pathLst>
                  <a:path h="812822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3"/>
                    </a:cubicBezTo>
                    <a:lnTo>
                      <a:pt x="660400" y="812822"/>
                    </a:lnTo>
                    <a:lnTo>
                      <a:pt x="0" y="812822"/>
                    </a:lnTo>
                    <a:lnTo>
                      <a:pt x="0" y="328862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C00000"/>
              </a:solidFill>
            </p:spPr>
          </p:sp>
          <p:sp>
            <p:nvSpPr>
              <p:cNvPr name="TextBox 138" id="138"/>
              <p:cNvSpPr txBox="true"/>
              <p:nvPr/>
            </p:nvSpPr>
            <p:spPr>
              <a:xfrm>
                <a:off x="0" y="88900"/>
                <a:ext cx="660400" cy="72392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39" id="139"/>
            <p:cNvSpPr txBox="true"/>
            <p:nvPr/>
          </p:nvSpPr>
          <p:spPr>
            <a:xfrm rot="0">
              <a:off x="646631" y="2967623"/>
              <a:ext cx="3975743" cy="15044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19"/>
                </a:lnSpc>
                <a:spcBef>
                  <a:spcPct val="0"/>
                </a:spcBef>
              </a:pPr>
              <a:r>
                <a:rPr lang="en-US" sz="32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Princípio da Identidade</a:t>
              </a:r>
            </a:p>
          </p:txBody>
        </p:sp>
      </p:grpSp>
      <p:grpSp>
        <p:nvGrpSpPr>
          <p:cNvPr name="Group 140" id="140"/>
          <p:cNvGrpSpPr/>
          <p:nvPr/>
        </p:nvGrpSpPr>
        <p:grpSpPr>
          <a:xfrm rot="0">
            <a:off x="6884639" y="5423303"/>
            <a:ext cx="3951754" cy="5444920"/>
            <a:chOff x="0" y="0"/>
            <a:chExt cx="5269005" cy="7259894"/>
          </a:xfrm>
        </p:grpSpPr>
        <p:grpSp>
          <p:nvGrpSpPr>
            <p:cNvPr name="Group 141" id="141"/>
            <p:cNvGrpSpPr/>
            <p:nvPr/>
          </p:nvGrpSpPr>
          <p:grpSpPr>
            <a:xfrm rot="0">
              <a:off x="0" y="0"/>
              <a:ext cx="5269005" cy="7259894"/>
              <a:chOff x="0" y="0"/>
              <a:chExt cx="660400" cy="909932"/>
            </a:xfrm>
          </p:grpSpPr>
          <p:sp>
            <p:nvSpPr>
              <p:cNvPr name="Freeform 142" id="142"/>
              <p:cNvSpPr/>
              <p:nvPr/>
            </p:nvSpPr>
            <p:spPr>
              <a:xfrm flipH="false" flipV="false" rot="0">
                <a:off x="0" y="0"/>
                <a:ext cx="660400" cy="909932"/>
              </a:xfrm>
              <a:custGeom>
                <a:avLst/>
                <a:gdLst/>
                <a:ahLst/>
                <a:cxnLst/>
                <a:rect r="r" b="b" t="t" l="l"/>
                <a:pathLst>
                  <a:path h="909932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30660"/>
                    </a:cubicBezTo>
                    <a:lnTo>
                      <a:pt x="660400" y="909932"/>
                    </a:lnTo>
                    <a:lnTo>
                      <a:pt x="0" y="909932"/>
                    </a:lnTo>
                    <a:lnTo>
                      <a:pt x="0" y="331089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C00000"/>
              </a:solidFill>
            </p:spPr>
          </p:sp>
          <p:sp>
            <p:nvSpPr>
              <p:cNvPr name="TextBox 143" id="143"/>
              <p:cNvSpPr txBox="true"/>
              <p:nvPr/>
            </p:nvSpPr>
            <p:spPr>
              <a:xfrm>
                <a:off x="0" y="88900"/>
                <a:ext cx="660400" cy="8210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44" id="144"/>
            <p:cNvSpPr txBox="true"/>
            <p:nvPr/>
          </p:nvSpPr>
          <p:spPr>
            <a:xfrm rot="0">
              <a:off x="193861" y="2903620"/>
              <a:ext cx="4881283" cy="15044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19"/>
                </a:lnSpc>
                <a:spcBef>
                  <a:spcPct val="0"/>
                </a:spcBef>
              </a:pPr>
              <a:r>
                <a:rPr lang="en-US" sz="32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Princípio da Não Contradição</a:t>
              </a:r>
            </a:p>
          </p:txBody>
        </p:sp>
      </p:grpSp>
      <p:grpSp>
        <p:nvGrpSpPr>
          <p:cNvPr name="Group 145" id="145"/>
          <p:cNvGrpSpPr/>
          <p:nvPr/>
        </p:nvGrpSpPr>
        <p:grpSpPr>
          <a:xfrm rot="0">
            <a:off x="11950364" y="5423303"/>
            <a:ext cx="3951754" cy="5444920"/>
            <a:chOff x="0" y="0"/>
            <a:chExt cx="5269005" cy="7259894"/>
          </a:xfrm>
        </p:grpSpPr>
        <p:grpSp>
          <p:nvGrpSpPr>
            <p:cNvPr name="Group 146" id="146"/>
            <p:cNvGrpSpPr/>
            <p:nvPr/>
          </p:nvGrpSpPr>
          <p:grpSpPr>
            <a:xfrm rot="0">
              <a:off x="0" y="0"/>
              <a:ext cx="5269005" cy="7259894"/>
              <a:chOff x="0" y="0"/>
              <a:chExt cx="660400" cy="909932"/>
            </a:xfrm>
          </p:grpSpPr>
          <p:sp>
            <p:nvSpPr>
              <p:cNvPr name="Freeform 147" id="147"/>
              <p:cNvSpPr/>
              <p:nvPr/>
            </p:nvSpPr>
            <p:spPr>
              <a:xfrm flipH="false" flipV="false" rot="0">
                <a:off x="0" y="0"/>
                <a:ext cx="660400" cy="909932"/>
              </a:xfrm>
              <a:custGeom>
                <a:avLst/>
                <a:gdLst/>
                <a:ahLst/>
                <a:cxnLst/>
                <a:rect r="r" b="b" t="t" l="l"/>
                <a:pathLst>
                  <a:path h="909932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30660"/>
                    </a:cubicBezTo>
                    <a:lnTo>
                      <a:pt x="660400" y="909932"/>
                    </a:lnTo>
                    <a:lnTo>
                      <a:pt x="0" y="909932"/>
                    </a:lnTo>
                    <a:lnTo>
                      <a:pt x="0" y="331089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C00000"/>
              </a:solidFill>
            </p:spPr>
          </p:sp>
          <p:sp>
            <p:nvSpPr>
              <p:cNvPr name="TextBox 148" id="148"/>
              <p:cNvSpPr txBox="true"/>
              <p:nvPr/>
            </p:nvSpPr>
            <p:spPr>
              <a:xfrm>
                <a:off x="0" y="88900"/>
                <a:ext cx="660400" cy="8210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49" id="149"/>
            <p:cNvSpPr txBox="true"/>
            <p:nvPr/>
          </p:nvSpPr>
          <p:spPr>
            <a:xfrm rot="0">
              <a:off x="171752" y="2967535"/>
              <a:ext cx="4925500" cy="15044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19"/>
                </a:lnSpc>
                <a:spcBef>
                  <a:spcPct val="0"/>
                </a:spcBef>
              </a:pPr>
              <a:r>
                <a:rPr lang="en-US" sz="32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Princípio do Terceiro Excluído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30" id="130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1" id="131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2" id="132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3" id="133"/>
          <p:cNvGrpSpPr/>
          <p:nvPr/>
        </p:nvGrpSpPr>
        <p:grpSpPr>
          <a:xfrm rot="0">
            <a:off x="1818460" y="4394471"/>
            <a:ext cx="3951754" cy="5892529"/>
            <a:chOff x="0" y="0"/>
            <a:chExt cx="5269005" cy="7856706"/>
          </a:xfrm>
        </p:grpSpPr>
        <p:grpSp>
          <p:nvGrpSpPr>
            <p:cNvPr name="Group 134" id="134"/>
            <p:cNvGrpSpPr/>
            <p:nvPr/>
          </p:nvGrpSpPr>
          <p:grpSpPr>
            <a:xfrm rot="0">
              <a:off x="0" y="0"/>
              <a:ext cx="5269005" cy="6485106"/>
              <a:chOff x="0" y="0"/>
              <a:chExt cx="660400" cy="812822"/>
            </a:xfrm>
          </p:grpSpPr>
          <p:sp>
            <p:nvSpPr>
              <p:cNvPr name="Freeform 135" id="135"/>
              <p:cNvSpPr/>
              <p:nvPr/>
            </p:nvSpPr>
            <p:spPr>
              <a:xfrm flipH="false" flipV="false" rot="0">
                <a:off x="0" y="0"/>
                <a:ext cx="660400" cy="812822"/>
              </a:xfrm>
              <a:custGeom>
                <a:avLst/>
                <a:gdLst/>
                <a:ahLst/>
                <a:cxnLst/>
                <a:rect r="r" b="b" t="t" l="l"/>
                <a:pathLst>
                  <a:path h="812822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3"/>
                    </a:cubicBezTo>
                    <a:lnTo>
                      <a:pt x="660400" y="812822"/>
                    </a:lnTo>
                    <a:lnTo>
                      <a:pt x="0" y="812822"/>
                    </a:lnTo>
                    <a:lnTo>
                      <a:pt x="0" y="328862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C00000"/>
              </a:solidFill>
            </p:spPr>
          </p:sp>
          <p:sp>
            <p:nvSpPr>
              <p:cNvPr name="TextBox 136" id="136"/>
              <p:cNvSpPr txBox="true"/>
              <p:nvPr/>
            </p:nvSpPr>
            <p:spPr>
              <a:xfrm>
                <a:off x="0" y="88900"/>
                <a:ext cx="660400" cy="72392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37" id="137"/>
            <p:cNvSpPr txBox="true"/>
            <p:nvPr/>
          </p:nvSpPr>
          <p:spPr>
            <a:xfrm rot="0">
              <a:off x="646631" y="2967623"/>
              <a:ext cx="3975743" cy="15044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19"/>
                </a:lnSpc>
                <a:spcBef>
                  <a:spcPct val="0"/>
                </a:spcBef>
              </a:pPr>
              <a:r>
                <a:rPr lang="en-US" sz="32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Princípio da Identidade</a:t>
              </a:r>
            </a:p>
          </p:txBody>
        </p:sp>
        <p:grpSp>
          <p:nvGrpSpPr>
            <p:cNvPr name="Group 138" id="138"/>
            <p:cNvGrpSpPr/>
            <p:nvPr/>
          </p:nvGrpSpPr>
          <p:grpSpPr>
            <a:xfrm rot="0">
              <a:off x="0" y="5124896"/>
              <a:ext cx="5269005" cy="2731810"/>
              <a:chOff x="0" y="0"/>
              <a:chExt cx="1040791" cy="539617"/>
            </a:xfrm>
          </p:grpSpPr>
          <p:sp>
            <p:nvSpPr>
              <p:cNvPr name="Freeform 139" id="139"/>
              <p:cNvSpPr/>
              <p:nvPr/>
            </p:nvSpPr>
            <p:spPr>
              <a:xfrm flipH="false" flipV="false" rot="0">
                <a:off x="0" y="0"/>
                <a:ext cx="1040791" cy="539617"/>
              </a:xfrm>
              <a:custGeom>
                <a:avLst/>
                <a:gdLst/>
                <a:ahLst/>
                <a:cxnLst/>
                <a:rect r="r" b="b" t="t" l="l"/>
                <a:pathLst>
                  <a:path h="539617" w="1040791">
                    <a:moveTo>
                      <a:pt x="0" y="0"/>
                    </a:moveTo>
                    <a:lnTo>
                      <a:pt x="1040791" y="0"/>
                    </a:lnTo>
                    <a:lnTo>
                      <a:pt x="1040791" y="539617"/>
                    </a:lnTo>
                    <a:lnTo>
                      <a:pt x="0" y="539617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</p:sp>
          <p:sp>
            <p:nvSpPr>
              <p:cNvPr name="TextBox 140" id="140"/>
              <p:cNvSpPr txBox="true"/>
              <p:nvPr/>
            </p:nvSpPr>
            <p:spPr>
              <a:xfrm>
                <a:off x="0" y="-47625"/>
                <a:ext cx="1040791" cy="58724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779"/>
                  </a:lnSpc>
                </a:pPr>
                <a:r>
                  <a:rPr lang="en-US" b="true" sz="2699">
                    <a:solidFill>
                      <a:srgbClr val="FFFFFF"/>
                    </a:solidFill>
                    <a:latin typeface="Montserrat Bold"/>
                    <a:ea typeface="Montserrat Bold"/>
                    <a:cs typeface="Montserrat Bold"/>
                    <a:sym typeface="Montserrat Bold"/>
                  </a:rPr>
                  <a:t>Algo é o que é</a:t>
                </a:r>
              </a:p>
            </p:txBody>
          </p:sp>
        </p:grpSp>
      </p:grpSp>
      <p:grpSp>
        <p:nvGrpSpPr>
          <p:cNvPr name="Group 141" id="141"/>
          <p:cNvGrpSpPr/>
          <p:nvPr/>
        </p:nvGrpSpPr>
        <p:grpSpPr>
          <a:xfrm rot="0">
            <a:off x="6884639" y="5423303"/>
            <a:ext cx="3951754" cy="5444920"/>
            <a:chOff x="0" y="0"/>
            <a:chExt cx="5269005" cy="7259894"/>
          </a:xfrm>
        </p:grpSpPr>
        <p:grpSp>
          <p:nvGrpSpPr>
            <p:cNvPr name="Group 142" id="142"/>
            <p:cNvGrpSpPr/>
            <p:nvPr/>
          </p:nvGrpSpPr>
          <p:grpSpPr>
            <a:xfrm rot="0">
              <a:off x="0" y="0"/>
              <a:ext cx="5269005" cy="7259894"/>
              <a:chOff x="0" y="0"/>
              <a:chExt cx="660400" cy="909932"/>
            </a:xfrm>
          </p:grpSpPr>
          <p:sp>
            <p:nvSpPr>
              <p:cNvPr name="Freeform 143" id="143"/>
              <p:cNvSpPr/>
              <p:nvPr/>
            </p:nvSpPr>
            <p:spPr>
              <a:xfrm flipH="false" flipV="false" rot="0">
                <a:off x="0" y="0"/>
                <a:ext cx="660400" cy="909932"/>
              </a:xfrm>
              <a:custGeom>
                <a:avLst/>
                <a:gdLst/>
                <a:ahLst/>
                <a:cxnLst/>
                <a:rect r="r" b="b" t="t" l="l"/>
                <a:pathLst>
                  <a:path h="909932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30660"/>
                    </a:cubicBezTo>
                    <a:lnTo>
                      <a:pt x="660400" y="909932"/>
                    </a:lnTo>
                    <a:lnTo>
                      <a:pt x="0" y="909932"/>
                    </a:lnTo>
                    <a:lnTo>
                      <a:pt x="0" y="331089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C00000"/>
              </a:solidFill>
            </p:spPr>
          </p:sp>
          <p:sp>
            <p:nvSpPr>
              <p:cNvPr name="TextBox 144" id="144"/>
              <p:cNvSpPr txBox="true"/>
              <p:nvPr/>
            </p:nvSpPr>
            <p:spPr>
              <a:xfrm>
                <a:off x="0" y="88900"/>
                <a:ext cx="660400" cy="8210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45" id="145"/>
            <p:cNvSpPr txBox="true"/>
            <p:nvPr/>
          </p:nvSpPr>
          <p:spPr>
            <a:xfrm rot="0">
              <a:off x="193861" y="2903620"/>
              <a:ext cx="4881283" cy="15044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19"/>
                </a:lnSpc>
                <a:spcBef>
                  <a:spcPct val="0"/>
                </a:spcBef>
              </a:pPr>
              <a:r>
                <a:rPr lang="en-US" sz="32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Princípio da Não Contradição</a:t>
              </a:r>
            </a:p>
          </p:txBody>
        </p:sp>
      </p:grpSp>
      <p:grpSp>
        <p:nvGrpSpPr>
          <p:cNvPr name="Group 146" id="146"/>
          <p:cNvGrpSpPr/>
          <p:nvPr/>
        </p:nvGrpSpPr>
        <p:grpSpPr>
          <a:xfrm rot="0">
            <a:off x="11950364" y="5423303"/>
            <a:ext cx="3951754" cy="5444920"/>
            <a:chOff x="0" y="0"/>
            <a:chExt cx="5269005" cy="7259894"/>
          </a:xfrm>
        </p:grpSpPr>
        <p:grpSp>
          <p:nvGrpSpPr>
            <p:cNvPr name="Group 147" id="147"/>
            <p:cNvGrpSpPr/>
            <p:nvPr/>
          </p:nvGrpSpPr>
          <p:grpSpPr>
            <a:xfrm rot="0">
              <a:off x="0" y="0"/>
              <a:ext cx="5269005" cy="7259894"/>
              <a:chOff x="0" y="0"/>
              <a:chExt cx="660400" cy="909932"/>
            </a:xfrm>
          </p:grpSpPr>
          <p:sp>
            <p:nvSpPr>
              <p:cNvPr name="Freeform 148" id="148"/>
              <p:cNvSpPr/>
              <p:nvPr/>
            </p:nvSpPr>
            <p:spPr>
              <a:xfrm flipH="false" flipV="false" rot="0">
                <a:off x="0" y="0"/>
                <a:ext cx="660400" cy="909932"/>
              </a:xfrm>
              <a:custGeom>
                <a:avLst/>
                <a:gdLst/>
                <a:ahLst/>
                <a:cxnLst/>
                <a:rect r="r" b="b" t="t" l="l"/>
                <a:pathLst>
                  <a:path h="909932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30660"/>
                    </a:cubicBezTo>
                    <a:lnTo>
                      <a:pt x="660400" y="909932"/>
                    </a:lnTo>
                    <a:lnTo>
                      <a:pt x="0" y="909932"/>
                    </a:lnTo>
                    <a:lnTo>
                      <a:pt x="0" y="331089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C00000"/>
              </a:solidFill>
            </p:spPr>
          </p:sp>
          <p:sp>
            <p:nvSpPr>
              <p:cNvPr name="TextBox 149" id="149"/>
              <p:cNvSpPr txBox="true"/>
              <p:nvPr/>
            </p:nvSpPr>
            <p:spPr>
              <a:xfrm>
                <a:off x="0" y="88900"/>
                <a:ext cx="660400" cy="8210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50" id="150"/>
            <p:cNvSpPr txBox="true"/>
            <p:nvPr/>
          </p:nvSpPr>
          <p:spPr>
            <a:xfrm rot="0">
              <a:off x="171752" y="2967535"/>
              <a:ext cx="4925500" cy="15044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19"/>
                </a:lnSpc>
                <a:spcBef>
                  <a:spcPct val="0"/>
                </a:spcBef>
              </a:pPr>
              <a:r>
                <a:rPr lang="en-US" sz="32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Princípio do Terceiro Excluído</a:t>
              </a:r>
            </a:p>
          </p:txBody>
        </p:sp>
      </p:grpSp>
      <p:sp>
        <p:nvSpPr>
          <p:cNvPr name="TextBox 151" id="151"/>
          <p:cNvSpPr txBox="true"/>
          <p:nvPr/>
        </p:nvSpPr>
        <p:spPr>
          <a:xfrm rot="0">
            <a:off x="2385882" y="2930063"/>
            <a:ext cx="13516235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4"/>
              </a:lnSpc>
            </a:pPr>
            <a:r>
              <a:rPr lang="en-US" sz="900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PRINCÍPIOS BÁSICOS</a:t>
            </a:r>
          </a:p>
        </p:txBody>
      </p:sp>
      <p:sp>
        <p:nvSpPr>
          <p:cNvPr name="TextBox 152" id="152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30" id="130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1" id="131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2" id="132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3" id="133"/>
          <p:cNvGrpSpPr/>
          <p:nvPr/>
        </p:nvGrpSpPr>
        <p:grpSpPr>
          <a:xfrm rot="0">
            <a:off x="1818233" y="5423303"/>
            <a:ext cx="3951754" cy="4863829"/>
            <a:chOff x="0" y="0"/>
            <a:chExt cx="5269005" cy="6485106"/>
          </a:xfrm>
        </p:grpSpPr>
        <p:grpSp>
          <p:nvGrpSpPr>
            <p:cNvPr name="Group 134" id="134"/>
            <p:cNvGrpSpPr/>
            <p:nvPr/>
          </p:nvGrpSpPr>
          <p:grpSpPr>
            <a:xfrm rot="0">
              <a:off x="0" y="0"/>
              <a:ext cx="5269005" cy="6485106"/>
              <a:chOff x="0" y="0"/>
              <a:chExt cx="660400" cy="812822"/>
            </a:xfrm>
          </p:grpSpPr>
          <p:sp>
            <p:nvSpPr>
              <p:cNvPr name="Freeform 135" id="135"/>
              <p:cNvSpPr/>
              <p:nvPr/>
            </p:nvSpPr>
            <p:spPr>
              <a:xfrm flipH="false" flipV="false" rot="0">
                <a:off x="0" y="0"/>
                <a:ext cx="660400" cy="812822"/>
              </a:xfrm>
              <a:custGeom>
                <a:avLst/>
                <a:gdLst/>
                <a:ahLst/>
                <a:cxnLst/>
                <a:rect r="r" b="b" t="t" l="l"/>
                <a:pathLst>
                  <a:path h="812822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3"/>
                    </a:cubicBezTo>
                    <a:lnTo>
                      <a:pt x="660400" y="812822"/>
                    </a:lnTo>
                    <a:lnTo>
                      <a:pt x="0" y="812822"/>
                    </a:lnTo>
                    <a:lnTo>
                      <a:pt x="0" y="328862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C00000"/>
              </a:solidFill>
            </p:spPr>
          </p:sp>
          <p:sp>
            <p:nvSpPr>
              <p:cNvPr name="TextBox 136" id="136"/>
              <p:cNvSpPr txBox="true"/>
              <p:nvPr/>
            </p:nvSpPr>
            <p:spPr>
              <a:xfrm>
                <a:off x="0" y="88900"/>
                <a:ext cx="660400" cy="72392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37" id="137"/>
            <p:cNvSpPr txBox="true"/>
            <p:nvPr/>
          </p:nvSpPr>
          <p:spPr>
            <a:xfrm rot="0">
              <a:off x="646631" y="2967623"/>
              <a:ext cx="3975743" cy="15044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19"/>
                </a:lnSpc>
                <a:spcBef>
                  <a:spcPct val="0"/>
                </a:spcBef>
              </a:pPr>
              <a:r>
                <a:rPr lang="en-US" sz="32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Princípio da Identidade</a:t>
              </a:r>
            </a:p>
          </p:txBody>
        </p:sp>
      </p:grpSp>
      <p:grpSp>
        <p:nvGrpSpPr>
          <p:cNvPr name="Group 138" id="138"/>
          <p:cNvGrpSpPr/>
          <p:nvPr/>
        </p:nvGrpSpPr>
        <p:grpSpPr>
          <a:xfrm rot="0">
            <a:off x="6884298" y="4394471"/>
            <a:ext cx="3951867" cy="5892662"/>
            <a:chOff x="0" y="0"/>
            <a:chExt cx="5269156" cy="7856882"/>
          </a:xfrm>
        </p:grpSpPr>
        <p:grpSp>
          <p:nvGrpSpPr>
            <p:cNvPr name="Group 139" id="139"/>
            <p:cNvGrpSpPr/>
            <p:nvPr/>
          </p:nvGrpSpPr>
          <p:grpSpPr>
            <a:xfrm rot="0">
              <a:off x="151" y="0"/>
              <a:ext cx="5269005" cy="7259894"/>
              <a:chOff x="0" y="0"/>
              <a:chExt cx="660400" cy="909932"/>
            </a:xfrm>
          </p:grpSpPr>
          <p:sp>
            <p:nvSpPr>
              <p:cNvPr name="Freeform 140" id="140"/>
              <p:cNvSpPr/>
              <p:nvPr/>
            </p:nvSpPr>
            <p:spPr>
              <a:xfrm flipH="false" flipV="false" rot="0">
                <a:off x="0" y="0"/>
                <a:ext cx="660400" cy="909932"/>
              </a:xfrm>
              <a:custGeom>
                <a:avLst/>
                <a:gdLst/>
                <a:ahLst/>
                <a:cxnLst/>
                <a:rect r="r" b="b" t="t" l="l"/>
                <a:pathLst>
                  <a:path h="909932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30660"/>
                    </a:cubicBezTo>
                    <a:lnTo>
                      <a:pt x="660400" y="909932"/>
                    </a:lnTo>
                    <a:lnTo>
                      <a:pt x="0" y="909932"/>
                    </a:lnTo>
                    <a:lnTo>
                      <a:pt x="0" y="331089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C00000"/>
              </a:solidFill>
            </p:spPr>
          </p:sp>
          <p:sp>
            <p:nvSpPr>
              <p:cNvPr name="TextBox 141" id="141"/>
              <p:cNvSpPr txBox="true"/>
              <p:nvPr/>
            </p:nvSpPr>
            <p:spPr>
              <a:xfrm>
                <a:off x="0" y="88900"/>
                <a:ext cx="660400" cy="8210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42" id="142"/>
            <p:cNvSpPr txBox="true"/>
            <p:nvPr/>
          </p:nvSpPr>
          <p:spPr>
            <a:xfrm rot="0">
              <a:off x="194012" y="2903620"/>
              <a:ext cx="4881283" cy="15044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19"/>
                </a:lnSpc>
                <a:spcBef>
                  <a:spcPct val="0"/>
                </a:spcBef>
              </a:pPr>
              <a:r>
                <a:rPr lang="en-US" sz="32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Princípio da Não Contradição</a:t>
              </a:r>
            </a:p>
          </p:txBody>
        </p:sp>
        <p:grpSp>
          <p:nvGrpSpPr>
            <p:cNvPr name="Group 143" id="143"/>
            <p:cNvGrpSpPr/>
            <p:nvPr/>
          </p:nvGrpSpPr>
          <p:grpSpPr>
            <a:xfrm rot="0">
              <a:off x="0" y="5125072"/>
              <a:ext cx="5269005" cy="2731810"/>
              <a:chOff x="0" y="0"/>
              <a:chExt cx="1040791" cy="539617"/>
            </a:xfrm>
          </p:grpSpPr>
          <p:sp>
            <p:nvSpPr>
              <p:cNvPr name="Freeform 144" id="144"/>
              <p:cNvSpPr/>
              <p:nvPr/>
            </p:nvSpPr>
            <p:spPr>
              <a:xfrm flipH="false" flipV="false" rot="0">
                <a:off x="0" y="0"/>
                <a:ext cx="1040791" cy="539617"/>
              </a:xfrm>
              <a:custGeom>
                <a:avLst/>
                <a:gdLst/>
                <a:ahLst/>
                <a:cxnLst/>
                <a:rect r="r" b="b" t="t" l="l"/>
                <a:pathLst>
                  <a:path h="539617" w="1040791">
                    <a:moveTo>
                      <a:pt x="0" y="0"/>
                    </a:moveTo>
                    <a:lnTo>
                      <a:pt x="1040791" y="0"/>
                    </a:lnTo>
                    <a:lnTo>
                      <a:pt x="1040791" y="539617"/>
                    </a:lnTo>
                    <a:lnTo>
                      <a:pt x="0" y="539617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</p:sp>
          <p:sp>
            <p:nvSpPr>
              <p:cNvPr name="TextBox 145" id="145"/>
              <p:cNvSpPr txBox="true"/>
              <p:nvPr/>
            </p:nvSpPr>
            <p:spPr>
              <a:xfrm>
                <a:off x="0" y="-47625"/>
                <a:ext cx="1040791" cy="58724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779"/>
                  </a:lnSpc>
                </a:pPr>
                <a:r>
                  <a:rPr lang="en-US" b="true" sz="2699">
                    <a:solidFill>
                      <a:srgbClr val="FFFFFF"/>
                    </a:solidFill>
                    <a:latin typeface="Montserrat Bold"/>
                    <a:ea typeface="Montserrat Bold"/>
                    <a:cs typeface="Montserrat Bold"/>
                    <a:sym typeface="Montserrat Bold"/>
                  </a:rPr>
                  <a:t>Algo não pode ser e não ser ao mesmo tempo</a:t>
                </a:r>
              </a:p>
            </p:txBody>
          </p:sp>
        </p:grpSp>
      </p:grpSp>
      <p:grpSp>
        <p:nvGrpSpPr>
          <p:cNvPr name="Group 146" id="146"/>
          <p:cNvGrpSpPr/>
          <p:nvPr/>
        </p:nvGrpSpPr>
        <p:grpSpPr>
          <a:xfrm rot="0">
            <a:off x="11950364" y="5423303"/>
            <a:ext cx="3951754" cy="5444920"/>
            <a:chOff x="0" y="0"/>
            <a:chExt cx="5269005" cy="7259894"/>
          </a:xfrm>
        </p:grpSpPr>
        <p:grpSp>
          <p:nvGrpSpPr>
            <p:cNvPr name="Group 147" id="147"/>
            <p:cNvGrpSpPr/>
            <p:nvPr/>
          </p:nvGrpSpPr>
          <p:grpSpPr>
            <a:xfrm rot="0">
              <a:off x="0" y="0"/>
              <a:ext cx="5269005" cy="7259894"/>
              <a:chOff x="0" y="0"/>
              <a:chExt cx="660400" cy="909932"/>
            </a:xfrm>
          </p:grpSpPr>
          <p:sp>
            <p:nvSpPr>
              <p:cNvPr name="Freeform 148" id="148"/>
              <p:cNvSpPr/>
              <p:nvPr/>
            </p:nvSpPr>
            <p:spPr>
              <a:xfrm flipH="false" flipV="false" rot="0">
                <a:off x="0" y="0"/>
                <a:ext cx="660400" cy="909932"/>
              </a:xfrm>
              <a:custGeom>
                <a:avLst/>
                <a:gdLst/>
                <a:ahLst/>
                <a:cxnLst/>
                <a:rect r="r" b="b" t="t" l="l"/>
                <a:pathLst>
                  <a:path h="909932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30660"/>
                    </a:cubicBezTo>
                    <a:lnTo>
                      <a:pt x="660400" y="909932"/>
                    </a:lnTo>
                    <a:lnTo>
                      <a:pt x="0" y="909932"/>
                    </a:lnTo>
                    <a:lnTo>
                      <a:pt x="0" y="331089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C00000"/>
              </a:solidFill>
            </p:spPr>
          </p:sp>
          <p:sp>
            <p:nvSpPr>
              <p:cNvPr name="TextBox 149" id="149"/>
              <p:cNvSpPr txBox="true"/>
              <p:nvPr/>
            </p:nvSpPr>
            <p:spPr>
              <a:xfrm>
                <a:off x="0" y="88900"/>
                <a:ext cx="660400" cy="8210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50" id="150"/>
            <p:cNvSpPr txBox="true"/>
            <p:nvPr/>
          </p:nvSpPr>
          <p:spPr>
            <a:xfrm rot="0">
              <a:off x="171752" y="2967535"/>
              <a:ext cx="4925500" cy="15044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19"/>
                </a:lnSpc>
                <a:spcBef>
                  <a:spcPct val="0"/>
                </a:spcBef>
              </a:pPr>
              <a:r>
                <a:rPr lang="en-US" sz="32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Princípio do Terceiro Excluído</a:t>
              </a:r>
            </a:p>
          </p:txBody>
        </p:sp>
      </p:grpSp>
      <p:sp>
        <p:nvSpPr>
          <p:cNvPr name="TextBox 151" id="151"/>
          <p:cNvSpPr txBox="true"/>
          <p:nvPr/>
        </p:nvSpPr>
        <p:spPr>
          <a:xfrm rot="0">
            <a:off x="2385882" y="2930063"/>
            <a:ext cx="13516235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4"/>
              </a:lnSpc>
            </a:pPr>
            <a:r>
              <a:rPr lang="en-US" sz="900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PRINCÍPIOS BÁSICOS</a:t>
            </a:r>
          </a:p>
        </p:txBody>
      </p:sp>
      <p:sp>
        <p:nvSpPr>
          <p:cNvPr name="TextBox 152" id="152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30" id="130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1" id="131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2" id="132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3" id="133"/>
          <p:cNvGrpSpPr/>
          <p:nvPr/>
        </p:nvGrpSpPr>
        <p:grpSpPr>
          <a:xfrm rot="0">
            <a:off x="1818233" y="5423303"/>
            <a:ext cx="3951754" cy="4863829"/>
            <a:chOff x="0" y="0"/>
            <a:chExt cx="5269005" cy="6485106"/>
          </a:xfrm>
        </p:grpSpPr>
        <p:grpSp>
          <p:nvGrpSpPr>
            <p:cNvPr name="Group 134" id="134"/>
            <p:cNvGrpSpPr/>
            <p:nvPr/>
          </p:nvGrpSpPr>
          <p:grpSpPr>
            <a:xfrm rot="0">
              <a:off x="0" y="0"/>
              <a:ext cx="5269005" cy="6485106"/>
              <a:chOff x="0" y="0"/>
              <a:chExt cx="660400" cy="812822"/>
            </a:xfrm>
          </p:grpSpPr>
          <p:sp>
            <p:nvSpPr>
              <p:cNvPr name="Freeform 135" id="135"/>
              <p:cNvSpPr/>
              <p:nvPr/>
            </p:nvSpPr>
            <p:spPr>
              <a:xfrm flipH="false" flipV="false" rot="0">
                <a:off x="0" y="0"/>
                <a:ext cx="660400" cy="812822"/>
              </a:xfrm>
              <a:custGeom>
                <a:avLst/>
                <a:gdLst/>
                <a:ahLst/>
                <a:cxnLst/>
                <a:rect r="r" b="b" t="t" l="l"/>
                <a:pathLst>
                  <a:path h="812822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3"/>
                    </a:cubicBezTo>
                    <a:lnTo>
                      <a:pt x="660400" y="812822"/>
                    </a:lnTo>
                    <a:lnTo>
                      <a:pt x="0" y="812822"/>
                    </a:lnTo>
                    <a:lnTo>
                      <a:pt x="0" y="328862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C00000"/>
              </a:solidFill>
            </p:spPr>
          </p:sp>
          <p:sp>
            <p:nvSpPr>
              <p:cNvPr name="TextBox 136" id="136"/>
              <p:cNvSpPr txBox="true"/>
              <p:nvPr/>
            </p:nvSpPr>
            <p:spPr>
              <a:xfrm>
                <a:off x="0" y="88900"/>
                <a:ext cx="660400" cy="72392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37" id="137"/>
            <p:cNvSpPr txBox="true"/>
            <p:nvPr/>
          </p:nvSpPr>
          <p:spPr>
            <a:xfrm rot="0">
              <a:off x="646631" y="2967623"/>
              <a:ext cx="3975743" cy="15044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19"/>
                </a:lnSpc>
                <a:spcBef>
                  <a:spcPct val="0"/>
                </a:spcBef>
              </a:pPr>
              <a:r>
                <a:rPr lang="en-US" sz="32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Princípio da Identidade</a:t>
              </a:r>
            </a:p>
          </p:txBody>
        </p:sp>
      </p:grpSp>
      <p:grpSp>
        <p:nvGrpSpPr>
          <p:cNvPr name="Group 138" id="138"/>
          <p:cNvGrpSpPr/>
          <p:nvPr/>
        </p:nvGrpSpPr>
        <p:grpSpPr>
          <a:xfrm rot="0">
            <a:off x="6891984" y="5423303"/>
            <a:ext cx="3951754" cy="5444920"/>
            <a:chOff x="0" y="0"/>
            <a:chExt cx="5269005" cy="7259894"/>
          </a:xfrm>
        </p:grpSpPr>
        <p:grpSp>
          <p:nvGrpSpPr>
            <p:cNvPr name="Group 139" id="139"/>
            <p:cNvGrpSpPr/>
            <p:nvPr/>
          </p:nvGrpSpPr>
          <p:grpSpPr>
            <a:xfrm rot="0">
              <a:off x="0" y="0"/>
              <a:ext cx="5269005" cy="7259894"/>
              <a:chOff x="0" y="0"/>
              <a:chExt cx="660400" cy="909932"/>
            </a:xfrm>
          </p:grpSpPr>
          <p:sp>
            <p:nvSpPr>
              <p:cNvPr name="Freeform 140" id="140"/>
              <p:cNvSpPr/>
              <p:nvPr/>
            </p:nvSpPr>
            <p:spPr>
              <a:xfrm flipH="false" flipV="false" rot="0">
                <a:off x="0" y="0"/>
                <a:ext cx="660400" cy="909932"/>
              </a:xfrm>
              <a:custGeom>
                <a:avLst/>
                <a:gdLst/>
                <a:ahLst/>
                <a:cxnLst/>
                <a:rect r="r" b="b" t="t" l="l"/>
                <a:pathLst>
                  <a:path h="909932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30660"/>
                    </a:cubicBezTo>
                    <a:lnTo>
                      <a:pt x="660400" y="909932"/>
                    </a:lnTo>
                    <a:lnTo>
                      <a:pt x="0" y="909932"/>
                    </a:lnTo>
                    <a:lnTo>
                      <a:pt x="0" y="331089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C00000"/>
              </a:solidFill>
            </p:spPr>
          </p:sp>
          <p:sp>
            <p:nvSpPr>
              <p:cNvPr name="TextBox 141" id="141"/>
              <p:cNvSpPr txBox="true"/>
              <p:nvPr/>
            </p:nvSpPr>
            <p:spPr>
              <a:xfrm>
                <a:off x="0" y="88900"/>
                <a:ext cx="660400" cy="8210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42" id="142"/>
            <p:cNvSpPr txBox="true"/>
            <p:nvPr/>
          </p:nvSpPr>
          <p:spPr>
            <a:xfrm rot="0">
              <a:off x="193861" y="2903620"/>
              <a:ext cx="4881283" cy="15044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19"/>
                </a:lnSpc>
                <a:spcBef>
                  <a:spcPct val="0"/>
                </a:spcBef>
              </a:pPr>
              <a:r>
                <a:rPr lang="en-US" sz="32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Princípio da Não Contradição</a:t>
              </a:r>
            </a:p>
          </p:txBody>
        </p:sp>
      </p:grpSp>
      <p:grpSp>
        <p:nvGrpSpPr>
          <p:cNvPr name="Group 143" id="143"/>
          <p:cNvGrpSpPr/>
          <p:nvPr/>
        </p:nvGrpSpPr>
        <p:grpSpPr>
          <a:xfrm rot="0">
            <a:off x="11965735" y="4394471"/>
            <a:ext cx="3953707" cy="5892662"/>
            <a:chOff x="0" y="0"/>
            <a:chExt cx="5271609" cy="7856882"/>
          </a:xfrm>
        </p:grpSpPr>
        <p:grpSp>
          <p:nvGrpSpPr>
            <p:cNvPr name="Group 144" id="144"/>
            <p:cNvGrpSpPr/>
            <p:nvPr/>
          </p:nvGrpSpPr>
          <p:grpSpPr>
            <a:xfrm rot="0">
              <a:off x="0" y="0"/>
              <a:ext cx="5269005" cy="7259894"/>
              <a:chOff x="0" y="0"/>
              <a:chExt cx="660400" cy="909932"/>
            </a:xfrm>
          </p:grpSpPr>
          <p:sp>
            <p:nvSpPr>
              <p:cNvPr name="Freeform 145" id="145"/>
              <p:cNvSpPr/>
              <p:nvPr/>
            </p:nvSpPr>
            <p:spPr>
              <a:xfrm flipH="false" flipV="false" rot="0">
                <a:off x="0" y="0"/>
                <a:ext cx="660400" cy="909932"/>
              </a:xfrm>
              <a:custGeom>
                <a:avLst/>
                <a:gdLst/>
                <a:ahLst/>
                <a:cxnLst/>
                <a:rect r="r" b="b" t="t" l="l"/>
                <a:pathLst>
                  <a:path h="909932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30660"/>
                    </a:cubicBezTo>
                    <a:lnTo>
                      <a:pt x="660400" y="909932"/>
                    </a:lnTo>
                    <a:lnTo>
                      <a:pt x="0" y="909932"/>
                    </a:lnTo>
                    <a:lnTo>
                      <a:pt x="0" y="331089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C00000"/>
              </a:solidFill>
            </p:spPr>
          </p:sp>
          <p:sp>
            <p:nvSpPr>
              <p:cNvPr name="TextBox 146" id="146"/>
              <p:cNvSpPr txBox="true"/>
              <p:nvPr/>
            </p:nvSpPr>
            <p:spPr>
              <a:xfrm>
                <a:off x="0" y="88900"/>
                <a:ext cx="660400" cy="8210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47" id="147"/>
            <p:cNvSpPr txBox="true"/>
            <p:nvPr/>
          </p:nvSpPr>
          <p:spPr>
            <a:xfrm rot="0">
              <a:off x="171752" y="2967535"/>
              <a:ext cx="4925500" cy="15044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19"/>
                </a:lnSpc>
                <a:spcBef>
                  <a:spcPct val="0"/>
                </a:spcBef>
              </a:pPr>
              <a:r>
                <a:rPr lang="en-US" sz="32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Princípio do Terceiro Excluído</a:t>
              </a:r>
            </a:p>
          </p:txBody>
        </p:sp>
        <p:grpSp>
          <p:nvGrpSpPr>
            <p:cNvPr name="Group 148" id="148"/>
            <p:cNvGrpSpPr/>
            <p:nvPr/>
          </p:nvGrpSpPr>
          <p:grpSpPr>
            <a:xfrm rot="0">
              <a:off x="2604" y="5125072"/>
              <a:ext cx="5269005" cy="2731810"/>
              <a:chOff x="0" y="0"/>
              <a:chExt cx="1040791" cy="539617"/>
            </a:xfrm>
          </p:grpSpPr>
          <p:sp>
            <p:nvSpPr>
              <p:cNvPr name="Freeform 149" id="149"/>
              <p:cNvSpPr/>
              <p:nvPr/>
            </p:nvSpPr>
            <p:spPr>
              <a:xfrm flipH="false" flipV="false" rot="0">
                <a:off x="0" y="0"/>
                <a:ext cx="1040791" cy="539617"/>
              </a:xfrm>
              <a:custGeom>
                <a:avLst/>
                <a:gdLst/>
                <a:ahLst/>
                <a:cxnLst/>
                <a:rect r="r" b="b" t="t" l="l"/>
                <a:pathLst>
                  <a:path h="539617" w="1040791">
                    <a:moveTo>
                      <a:pt x="0" y="0"/>
                    </a:moveTo>
                    <a:lnTo>
                      <a:pt x="1040791" y="0"/>
                    </a:lnTo>
                    <a:lnTo>
                      <a:pt x="1040791" y="539617"/>
                    </a:lnTo>
                    <a:lnTo>
                      <a:pt x="0" y="539617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</p:sp>
          <p:sp>
            <p:nvSpPr>
              <p:cNvPr name="TextBox 150" id="150"/>
              <p:cNvSpPr txBox="true"/>
              <p:nvPr/>
            </p:nvSpPr>
            <p:spPr>
              <a:xfrm>
                <a:off x="0" y="-47625"/>
                <a:ext cx="1040791" cy="58724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779"/>
                  </a:lnSpc>
                </a:pPr>
                <a:r>
                  <a:rPr lang="en-US" b="true" sz="2699">
                    <a:solidFill>
                      <a:srgbClr val="FFFFFF"/>
                    </a:solidFill>
                    <a:latin typeface="Montserrat Bold"/>
                    <a:ea typeface="Montserrat Bold"/>
                    <a:cs typeface="Montserrat Bold"/>
                    <a:sym typeface="Montserrat Bold"/>
                  </a:rPr>
                  <a:t>Ou algo é verdadeirou ou falso, sem meio-termo</a:t>
                </a:r>
              </a:p>
            </p:txBody>
          </p:sp>
        </p:grpSp>
      </p:grpSp>
      <p:sp>
        <p:nvSpPr>
          <p:cNvPr name="TextBox 151" id="151"/>
          <p:cNvSpPr txBox="true"/>
          <p:nvPr/>
        </p:nvSpPr>
        <p:spPr>
          <a:xfrm rot="0">
            <a:off x="2385882" y="2930063"/>
            <a:ext cx="13516235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4"/>
              </a:lnSpc>
            </a:pPr>
            <a:r>
              <a:rPr lang="en-US" sz="900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PRINCÍPIOS BÁSICOS</a:t>
            </a:r>
          </a:p>
        </p:txBody>
      </p:sp>
      <p:sp>
        <p:nvSpPr>
          <p:cNvPr name="TextBox 152" id="152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30" id="130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1" id="131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2" id="132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3" id="133"/>
          <p:cNvSpPr txBox="true"/>
          <p:nvPr/>
        </p:nvSpPr>
        <p:spPr>
          <a:xfrm rot="0">
            <a:off x="2385882" y="2930063"/>
            <a:ext cx="13516235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4"/>
              </a:lnSpc>
            </a:pPr>
            <a:r>
              <a:rPr lang="en-US" sz="900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TIPOS DE RACIOCÍNIO</a:t>
            </a:r>
          </a:p>
        </p:txBody>
      </p:sp>
      <p:sp>
        <p:nvSpPr>
          <p:cNvPr name="TextBox 134" id="134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  <p:sp>
        <p:nvSpPr>
          <p:cNvPr name="TextBox 135" id="135"/>
          <p:cNvSpPr txBox="true"/>
          <p:nvPr/>
        </p:nvSpPr>
        <p:spPr>
          <a:xfrm rot="0">
            <a:off x="1621114" y="5711165"/>
            <a:ext cx="6758118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4"/>
              </a:lnSpc>
            </a:pPr>
            <a:r>
              <a:rPr lang="en-US" sz="6603" b="true">
                <a:solidFill>
                  <a:srgbClr val="D9D9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DEDUTIVO</a:t>
            </a:r>
          </a:p>
        </p:txBody>
      </p:sp>
      <p:sp>
        <p:nvSpPr>
          <p:cNvPr name="TextBox 136" id="136"/>
          <p:cNvSpPr txBox="true"/>
          <p:nvPr/>
        </p:nvSpPr>
        <p:spPr>
          <a:xfrm rot="0">
            <a:off x="1621114" y="7188853"/>
            <a:ext cx="6758118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4"/>
              </a:lnSpc>
            </a:pPr>
            <a:r>
              <a:rPr lang="en-US" sz="6603" b="true">
                <a:solidFill>
                  <a:srgbClr val="D9D9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INDUTIVO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30" id="130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1" id="131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2" id="132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3" id="133"/>
          <p:cNvSpPr txBox="true"/>
          <p:nvPr/>
        </p:nvSpPr>
        <p:spPr>
          <a:xfrm rot="0">
            <a:off x="2385882" y="2930063"/>
            <a:ext cx="13516235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4"/>
              </a:lnSpc>
            </a:pPr>
            <a:r>
              <a:rPr lang="en-US" sz="900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TIPOS DE RACIOCÍNIO</a:t>
            </a:r>
          </a:p>
        </p:txBody>
      </p:sp>
      <p:sp>
        <p:nvSpPr>
          <p:cNvPr name="TextBox 134" id="134"/>
          <p:cNvSpPr txBox="true"/>
          <p:nvPr/>
        </p:nvSpPr>
        <p:spPr>
          <a:xfrm rot="0">
            <a:off x="1621114" y="5711165"/>
            <a:ext cx="6758118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4"/>
              </a:lnSpc>
            </a:pPr>
            <a:r>
              <a:rPr lang="en-US" sz="660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DEDUTIVO</a:t>
            </a:r>
          </a:p>
        </p:txBody>
      </p:sp>
      <p:sp>
        <p:nvSpPr>
          <p:cNvPr name="TextBox 135" id="135"/>
          <p:cNvSpPr txBox="true"/>
          <p:nvPr/>
        </p:nvSpPr>
        <p:spPr>
          <a:xfrm rot="0">
            <a:off x="7902016" y="5720690"/>
            <a:ext cx="9621215" cy="280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44"/>
              </a:lnSpc>
            </a:pPr>
            <a:r>
              <a:rPr lang="en-US" sz="370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Parte do geral para o específico.</a:t>
            </a:r>
          </a:p>
          <a:p>
            <a:pPr algn="just">
              <a:lnSpc>
                <a:spcPts val="4444"/>
              </a:lnSpc>
            </a:pPr>
          </a:p>
          <a:p>
            <a:pPr algn="just">
              <a:lnSpc>
                <a:spcPts val="4444"/>
              </a:lnSpc>
            </a:pPr>
            <a:r>
              <a:rPr lang="en-US" sz="370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Exemplo: </a:t>
            </a:r>
            <a:r>
              <a:rPr lang="en-US" sz="3704" i="true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Todos os mamíferos respiram. Um gato é um mamífero. Logo, o gato respira.</a:t>
            </a:r>
          </a:p>
        </p:txBody>
      </p:sp>
      <p:sp>
        <p:nvSpPr>
          <p:cNvPr name="TextBox 136" id="136"/>
          <p:cNvSpPr txBox="true"/>
          <p:nvPr/>
        </p:nvSpPr>
        <p:spPr>
          <a:xfrm rot="0">
            <a:off x="1621114" y="7188853"/>
            <a:ext cx="6758118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4"/>
              </a:lnSpc>
            </a:pPr>
            <a:r>
              <a:rPr lang="en-US" sz="6603" b="true">
                <a:solidFill>
                  <a:srgbClr val="D9D9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INDUTIVO</a:t>
            </a:r>
          </a:p>
        </p:txBody>
      </p:sp>
      <p:sp>
        <p:nvSpPr>
          <p:cNvPr name="TextBox 137" id="137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30" id="130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1" id="131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2" id="132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3" id="133"/>
          <p:cNvSpPr txBox="true"/>
          <p:nvPr/>
        </p:nvSpPr>
        <p:spPr>
          <a:xfrm rot="0">
            <a:off x="2385882" y="2930063"/>
            <a:ext cx="13516235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4"/>
              </a:lnSpc>
            </a:pPr>
            <a:r>
              <a:rPr lang="en-US" sz="900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TIPOS DE RACIOCÍNIO</a:t>
            </a:r>
          </a:p>
        </p:txBody>
      </p:sp>
      <p:sp>
        <p:nvSpPr>
          <p:cNvPr name="TextBox 134" id="134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  <p:sp>
        <p:nvSpPr>
          <p:cNvPr name="TextBox 135" id="135"/>
          <p:cNvSpPr txBox="true"/>
          <p:nvPr/>
        </p:nvSpPr>
        <p:spPr>
          <a:xfrm rot="0">
            <a:off x="7902016" y="5720690"/>
            <a:ext cx="9621215" cy="280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44"/>
              </a:lnSpc>
            </a:pPr>
            <a:r>
              <a:rPr lang="en-US" sz="370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Parte do específico para o geral.</a:t>
            </a:r>
          </a:p>
          <a:p>
            <a:pPr algn="just">
              <a:lnSpc>
                <a:spcPts val="4444"/>
              </a:lnSpc>
            </a:pPr>
          </a:p>
          <a:p>
            <a:pPr algn="just">
              <a:lnSpc>
                <a:spcPts val="4444"/>
              </a:lnSpc>
            </a:pPr>
            <a:r>
              <a:rPr lang="en-US" sz="370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Exemplo: </a:t>
            </a:r>
            <a:r>
              <a:rPr lang="en-US" sz="3704" i="true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O sol nasceu hoje, ontem e antes de ontem. Logo, o sol sempre nasce</a:t>
            </a:r>
          </a:p>
        </p:txBody>
      </p:sp>
      <p:sp>
        <p:nvSpPr>
          <p:cNvPr name="TextBox 136" id="136"/>
          <p:cNvSpPr txBox="true"/>
          <p:nvPr/>
        </p:nvSpPr>
        <p:spPr>
          <a:xfrm rot="0">
            <a:off x="1621114" y="5711165"/>
            <a:ext cx="6758118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4"/>
              </a:lnSpc>
            </a:pPr>
            <a:r>
              <a:rPr lang="en-US" sz="6603" b="true">
                <a:solidFill>
                  <a:srgbClr val="D9D9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DEDUTIVO</a:t>
            </a:r>
          </a:p>
        </p:txBody>
      </p:sp>
      <p:sp>
        <p:nvSpPr>
          <p:cNvPr name="TextBox 137" id="137"/>
          <p:cNvSpPr txBox="true"/>
          <p:nvPr/>
        </p:nvSpPr>
        <p:spPr>
          <a:xfrm rot="0">
            <a:off x="1621114" y="7188853"/>
            <a:ext cx="6758118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4"/>
              </a:lnSpc>
            </a:pPr>
            <a:r>
              <a:rPr lang="en-US" sz="660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INDUTIVO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DAGc1gtdNxs</dc:identifier>
  <dcterms:modified xsi:type="dcterms:W3CDTF">2011-08-01T06:04:30Z</dcterms:modified>
  <cp:revision>1</cp:revision>
  <dc:title>00 - Lógica</dc:title>
</cp:coreProperties>
</file>