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Glacial Indifference" charset="1" panose="00000000000000000000"/>
      <p:regular r:id="rId28"/>
    </p:embeddedFont>
    <p:embeddedFont>
      <p:font typeface="Garet Bold" charset="1" panose="00000000000000000000"/>
      <p:regular r:id="rId29"/>
    </p:embeddedFont>
    <p:embeddedFont>
      <p:font typeface="Garet" charset="1" panose="00000000000000000000"/>
      <p:regular r:id="rId30"/>
    </p:embeddedFont>
    <p:embeddedFont>
      <p:font typeface="Arial" charset="1" panose="020B0502020202020204"/>
      <p:regular r:id="rId31"/>
    </p:embeddedFont>
    <p:embeddedFont>
      <p:font typeface="Helvetica Hebrew" charset="1" panose="020B0500040000020004"/>
      <p:regular r:id="rId32"/>
    </p:embeddedFont>
    <p:embeddedFont>
      <p:font typeface="Futura" charset="1" panose="020B0502020204020303"/>
      <p:regular r:id="rId33"/>
    </p:embeddedFont>
    <p:embeddedFont>
      <p:font typeface="Calibri (MS)" charset="1" panose="020F0502020204030204"/>
      <p:regular r:id="rId34"/>
    </p:embeddedFont>
    <p:embeddedFont>
      <p:font typeface="Georgia Pro" charset="1" panose="02040502050405020303"/>
      <p:regular r:id="rId35"/>
    </p:embeddedFont>
    <p:embeddedFont>
      <p:font typeface="Garamond" charset="1" panose="02020404030301010803"/>
      <p:regular r:id="rId36"/>
    </p:embeddedFont>
    <p:embeddedFont>
      <p:font typeface="Bodoni FLF" charset="1" panose="02000606090000020003"/>
      <p:regular r:id="rId37"/>
    </p:embeddedFont>
    <p:embeddedFont>
      <p:font typeface="Times New Roman" charset="1" panose="02030502070405020303"/>
      <p:regular r:id="rId38"/>
    </p:embeddedFont>
    <p:embeddedFont>
      <p:font typeface="Rockwell" charset="1" panose="02060603030405020103"/>
      <p:regular r:id="rId39"/>
    </p:embeddedFont>
    <p:embeddedFont>
      <p:font typeface="Roboto Slab" charset="1" panose="00000000000000000000"/>
      <p:regular r:id="rId40"/>
    </p:embeddedFont>
    <p:embeddedFont>
      <p:font typeface="Clarendon" charset="1" panose="00000500000000000000"/>
      <p:regular r:id="rId41"/>
    </p:embeddedFont>
    <p:embeddedFont>
      <p:font typeface="Brush Script Italics" charset="1" panose="03060802040406070304"/>
      <p:regular r:id="rId42"/>
    </p:embeddedFont>
    <p:embeddedFont>
      <p:font typeface="Pacifico" charset="1" panose="00000500000000000000"/>
      <p:regular r:id="rId43"/>
    </p:embeddedFont>
    <p:embeddedFont>
      <p:font typeface="Lobster" charset="1" panose="00000500000000000000"/>
      <p:regular r:id="rId44"/>
    </p:embeddedFont>
    <p:embeddedFont>
      <p:font typeface="Engravers' Old English BT" charset="1" panose="03040702040608030603"/>
      <p:regular r:id="rId45"/>
    </p:embeddedFont>
    <p:embeddedFont>
      <p:font typeface="Handjet" charset="1" panose="00000000000000000000"/>
      <p:regular r:id="rId46"/>
    </p:embeddedFont>
    <p:embeddedFont>
      <p:font typeface="Impact" charset="1" panose="020B0806030902050204"/>
      <p:regular r:id="rId47"/>
    </p:embeddedFont>
    <p:embeddedFont>
      <p:font typeface="Bebas Neue" charset="1" panose="00000500000000000000"/>
      <p:regular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933679" y="2293976"/>
            <a:ext cx="10420642" cy="5699048"/>
          </a:xfrm>
          <a:custGeom>
            <a:avLst/>
            <a:gdLst/>
            <a:ahLst/>
            <a:cxnLst/>
            <a:rect r="r" b="b" t="t" l="l"/>
            <a:pathLst>
              <a:path h="5699048" w="10420642">
                <a:moveTo>
                  <a:pt x="0" y="0"/>
                </a:moveTo>
                <a:lnTo>
                  <a:pt x="10420642" y="0"/>
                </a:lnTo>
                <a:lnTo>
                  <a:pt x="10420642" y="5699048"/>
                </a:lnTo>
                <a:lnTo>
                  <a:pt x="0" y="56990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1442647"/>
            <a:ext cx="16230600" cy="159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9"/>
              </a:lnSpc>
            </a:pPr>
            <a:r>
              <a:rPr lang="en-US" b="true" sz="9299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Display (Grunge)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34597" y="4192594"/>
            <a:ext cx="9484099" cy="1835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Fontes altamente estilizadas, criativas e chamativas, projetadas para causar impacto visual.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449997"/>
            <a:ext cx="9503142" cy="4271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31"/>
              </a:lnSpc>
            </a:pPr>
            <a:r>
              <a:rPr lang="en-US" sz="8094" spc="-80">
                <a:solidFill>
                  <a:srgbClr val="000000"/>
                </a:solidFill>
                <a:latin typeface="Handjet"/>
                <a:ea typeface="Handjet"/>
                <a:cs typeface="Handjet"/>
                <a:sym typeface="Handjet"/>
              </a:rPr>
              <a:t>Handler</a:t>
            </a:r>
          </a:p>
          <a:p>
            <a:pPr algn="l">
              <a:lnSpc>
                <a:spcPts val="11331"/>
              </a:lnSpc>
            </a:pPr>
            <a:r>
              <a:rPr lang="en-US" sz="8094" spc="-8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Impact</a:t>
            </a:r>
          </a:p>
          <a:p>
            <a:pPr algn="l">
              <a:lnSpc>
                <a:spcPts val="11331"/>
              </a:lnSpc>
            </a:pPr>
            <a:r>
              <a:rPr lang="en-US" sz="8094" spc="-80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Bebas neue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34597" y="6333558"/>
            <a:ext cx="9484099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Característica:</a:t>
            </a:r>
            <a:r>
              <a:rPr lang="en-US" sz="3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Possuem variações dramáticas em traços, formas únicas e muitas vezes exageradas.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1442647"/>
            <a:ext cx="16230600" cy="159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9"/>
              </a:lnSpc>
            </a:pPr>
            <a:r>
              <a:rPr lang="en-US" b="true" sz="9299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Peso dos caracteres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4005072" y="6224460"/>
            <a:ext cx="10277856" cy="1943100"/>
          </a:xfrm>
          <a:custGeom>
            <a:avLst/>
            <a:gdLst/>
            <a:ahLst/>
            <a:cxnLst/>
            <a:rect r="r" b="b" t="t" l="l"/>
            <a:pathLst>
              <a:path h="1943100" w="10277856">
                <a:moveTo>
                  <a:pt x="0" y="0"/>
                </a:moveTo>
                <a:lnTo>
                  <a:pt x="10277856" y="0"/>
                </a:lnTo>
                <a:lnTo>
                  <a:pt x="10277856" y="1943100"/>
                </a:lnTo>
                <a:lnTo>
                  <a:pt x="0" y="1943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38225" y="3559104"/>
            <a:ext cx="16249650" cy="1835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 peso de um caractere refere-se à espessura das linhas que formam as letras. Diferentes pesos oferecem variações visuais que influenciam a hierarquia, legibilidade e estética do texto.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441483" y="2555783"/>
            <a:ext cx="13405034" cy="6702517"/>
          </a:xfrm>
          <a:custGeom>
            <a:avLst/>
            <a:gdLst/>
            <a:ahLst/>
            <a:cxnLst/>
            <a:rect r="r" b="b" t="t" l="l"/>
            <a:pathLst>
              <a:path h="6702517" w="13405034">
                <a:moveTo>
                  <a:pt x="0" y="0"/>
                </a:moveTo>
                <a:lnTo>
                  <a:pt x="13405034" y="0"/>
                </a:lnTo>
                <a:lnTo>
                  <a:pt x="13405034" y="6702517"/>
                </a:lnTo>
                <a:lnTo>
                  <a:pt x="0" y="67025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1442647"/>
            <a:ext cx="16230600" cy="159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9"/>
              </a:lnSpc>
            </a:pPr>
            <a:r>
              <a:rPr lang="en-US" b="true" sz="9299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Hierarquia dos Textos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4161" y="3771064"/>
            <a:ext cx="16249650" cy="1216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 hierarquia tipográfica é a organização visual de um conteúdo textual para guiar o leitor sobre o que é mais importante.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032349" y="2454771"/>
            <a:ext cx="10223303" cy="5377457"/>
          </a:xfrm>
          <a:custGeom>
            <a:avLst/>
            <a:gdLst/>
            <a:ahLst/>
            <a:cxnLst/>
            <a:rect r="r" b="b" t="t" l="l"/>
            <a:pathLst>
              <a:path h="5377457" w="10223303">
                <a:moveTo>
                  <a:pt x="0" y="0"/>
                </a:moveTo>
                <a:lnTo>
                  <a:pt x="10223302" y="0"/>
                </a:lnTo>
                <a:lnTo>
                  <a:pt x="10223302" y="5377458"/>
                </a:lnTo>
                <a:lnTo>
                  <a:pt x="0" y="53774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357877" y="1372356"/>
            <a:ext cx="11572247" cy="8216295"/>
          </a:xfrm>
          <a:custGeom>
            <a:avLst/>
            <a:gdLst/>
            <a:ahLst/>
            <a:cxnLst/>
            <a:rect r="r" b="b" t="t" l="l"/>
            <a:pathLst>
              <a:path h="8216295" w="11572247">
                <a:moveTo>
                  <a:pt x="0" y="0"/>
                </a:moveTo>
                <a:lnTo>
                  <a:pt x="11572246" y="0"/>
                </a:lnTo>
                <a:lnTo>
                  <a:pt x="11572246" y="8216296"/>
                </a:lnTo>
                <a:lnTo>
                  <a:pt x="0" y="8216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1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935791" y="2613839"/>
            <a:ext cx="12416418" cy="5059321"/>
          </a:xfrm>
          <a:custGeom>
            <a:avLst/>
            <a:gdLst/>
            <a:ahLst/>
            <a:cxnLst/>
            <a:rect r="r" b="b" t="t" l="l"/>
            <a:pathLst>
              <a:path h="5059321" w="12416418">
                <a:moveTo>
                  <a:pt x="0" y="0"/>
                </a:moveTo>
                <a:lnTo>
                  <a:pt x="12416418" y="0"/>
                </a:lnTo>
                <a:lnTo>
                  <a:pt x="12416418" y="5059322"/>
                </a:lnTo>
                <a:lnTo>
                  <a:pt x="0" y="50593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1442647"/>
            <a:ext cx="16230600" cy="159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9"/>
              </a:lnSpc>
            </a:pPr>
            <a:r>
              <a:rPr lang="en-US" b="true" sz="9299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Pareamento tipográfico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4161" y="3771064"/>
            <a:ext cx="16249650" cy="2454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 pareamento tipográfico envolve combinar duas ou mais fontes em um projeto para criar contraste e hierarquia, sem perder a harmonia visual. O objetivo é equilibrar o design de modo que as fontes se complementem, sem competirem entre si.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2544015"/>
            <a:ext cx="16230600" cy="120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b="true" sz="7000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1. Contraste e Complementação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4161" y="1453097"/>
            <a:ext cx="15488605" cy="728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 b="true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Princípios do Pareamento Tipográfico: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4161" y="4092337"/>
            <a:ext cx="16249650" cy="1835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Ao combinar fontes, deve haver um contraste claro entre elas, mas sem que uma sobreponha a outra. Isso pode ser feito através de diferenças no peso, tamanho, estilo e familiares tipográficas.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2544015"/>
            <a:ext cx="16230600" cy="120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b="true" sz="7000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2. Harmonia e Coesão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4161" y="1453097"/>
            <a:ext cx="15488605" cy="728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 b="true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Princípios do Pareamento Tipográfico: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4161" y="4092337"/>
            <a:ext cx="16249650" cy="4311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Embora o contraste seja importante, as fontes devem compartilhar alguns elementos comuns para garantir uma sensação de coesão. Isso pode incluir:</a:t>
            </a:r>
          </a:p>
          <a:p>
            <a:pPr algn="l" marL="755753" indent="-37787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Similaridades no estilo (ex.: ambas serem fontes sem serifa ou serifadas).</a:t>
            </a:r>
          </a:p>
          <a:p>
            <a:pPr algn="l" marL="755753" indent="-37787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Semelhanças no espaçamento ou proporção das letras.</a:t>
            </a:r>
          </a:p>
          <a:p>
            <a:pPr algn="l">
              <a:lnSpc>
                <a:spcPts val="490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493371" y="3412995"/>
            <a:ext cx="11301259" cy="3461011"/>
          </a:xfrm>
          <a:custGeom>
            <a:avLst/>
            <a:gdLst/>
            <a:ahLst/>
            <a:cxnLst/>
            <a:rect r="r" b="b" t="t" l="l"/>
            <a:pathLst>
              <a:path h="3461011" w="11301259">
                <a:moveTo>
                  <a:pt x="0" y="0"/>
                </a:moveTo>
                <a:lnTo>
                  <a:pt x="11301258" y="0"/>
                </a:lnTo>
                <a:lnTo>
                  <a:pt x="11301258" y="3461010"/>
                </a:lnTo>
                <a:lnTo>
                  <a:pt x="0" y="3461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2544015"/>
            <a:ext cx="16230600" cy="120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b="true" sz="7000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3. Não Exagerar nas Fontes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4161" y="1453097"/>
            <a:ext cx="15488605" cy="728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 b="true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Princípios do Pareamento Tipográfico: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4161" y="4092337"/>
            <a:ext cx="16249650" cy="1835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 melhor prática é combinar duas ou três fontes no máximo. Usar muitas fontes diferentes pode criar um visual desorganizado e confuso.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2544015"/>
            <a:ext cx="16230600" cy="2441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b="true" sz="7000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4. Usar Fontes com Diferentes Pesos e Estilos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4161" y="1453097"/>
            <a:ext cx="15488605" cy="728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 b="true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Princípios do Pareamento Tipográfico: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4161" y="5248976"/>
            <a:ext cx="16249650" cy="2454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Uma maneira de variar o design sem usar muitas fontes é brincar com pesos e estilos da mesma família tipográfica. Fontes com diferentes grossuras (light, regular, bold) e estilos (normal, itálico) podem criar um contraste interessante.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2544015"/>
            <a:ext cx="16230600" cy="1203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b="true" sz="7000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5. Hierarquia Visual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4161" y="1453097"/>
            <a:ext cx="15488605" cy="728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 b="true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Princípios do Pareamento Tipográfico: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4161" y="4185481"/>
            <a:ext cx="16249650" cy="2454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Certifique-se de que o pareamento de fontes ajude a guiar o leitor através do conteúdo. O título deve ser o mais proeminente, seguido pelos subtítulos e pelo corpo do texto. Use tamanhos maiores e mais espessos para os elementos de destaque.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023916" y="3488080"/>
            <a:ext cx="14240168" cy="3310839"/>
          </a:xfrm>
          <a:custGeom>
            <a:avLst/>
            <a:gdLst/>
            <a:ahLst/>
            <a:cxnLst/>
            <a:rect r="r" b="b" t="t" l="l"/>
            <a:pathLst>
              <a:path h="3310839" w="14240168">
                <a:moveTo>
                  <a:pt x="0" y="0"/>
                </a:moveTo>
                <a:lnTo>
                  <a:pt x="14240168" y="0"/>
                </a:lnTo>
                <a:lnTo>
                  <a:pt x="14240168" y="3310840"/>
                </a:lnTo>
                <a:lnTo>
                  <a:pt x="0" y="331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570372" y="3807261"/>
            <a:ext cx="13147255" cy="4601539"/>
          </a:xfrm>
          <a:custGeom>
            <a:avLst/>
            <a:gdLst/>
            <a:ahLst/>
            <a:cxnLst/>
            <a:rect r="r" b="b" t="t" l="l"/>
            <a:pathLst>
              <a:path h="4601539" w="13147255">
                <a:moveTo>
                  <a:pt x="0" y="0"/>
                </a:moveTo>
                <a:lnTo>
                  <a:pt x="13147256" y="0"/>
                </a:lnTo>
                <a:lnTo>
                  <a:pt x="13147256" y="4601539"/>
                </a:lnTo>
                <a:lnTo>
                  <a:pt x="0" y="46015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7750" y="1442647"/>
            <a:ext cx="16230600" cy="159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9"/>
              </a:lnSpc>
            </a:pPr>
            <a:r>
              <a:rPr lang="en-US" b="true" sz="9299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Classificação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1442647"/>
            <a:ext cx="16230600" cy="159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9"/>
              </a:lnSpc>
            </a:pPr>
            <a:r>
              <a:rPr lang="en-US" b="true" sz="9299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Sem serifa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34597" y="4192594"/>
            <a:ext cx="9424703" cy="1835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Não possuem traços nas extremidades das letras, oferecendo um visual mais limpo e moderno.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297597"/>
            <a:ext cx="4287352" cy="5861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31"/>
              </a:lnSpc>
            </a:pPr>
            <a:r>
              <a:rPr lang="en-US" sz="8094" spc="-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Arial</a:t>
            </a:r>
          </a:p>
          <a:p>
            <a:pPr algn="l">
              <a:lnSpc>
                <a:spcPts val="11331"/>
              </a:lnSpc>
            </a:pPr>
            <a:r>
              <a:rPr lang="en-US" sz="8094" spc="-80">
                <a:solidFill>
                  <a:srgbClr val="000000"/>
                </a:solidFill>
                <a:latin typeface="Helvetica Hebrew"/>
                <a:ea typeface="Helvetica Hebrew"/>
                <a:cs typeface="Helvetica Hebrew"/>
                <a:sym typeface="Helvetica Hebrew"/>
              </a:rPr>
              <a:t>Helvetica</a:t>
            </a:r>
          </a:p>
          <a:p>
            <a:pPr algn="l">
              <a:lnSpc>
                <a:spcPts val="11331"/>
              </a:lnSpc>
            </a:pPr>
            <a:r>
              <a:rPr lang="en-US" sz="8094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Futura</a:t>
            </a:r>
          </a:p>
          <a:p>
            <a:pPr algn="l">
              <a:lnSpc>
                <a:spcPts val="11337"/>
              </a:lnSpc>
            </a:pPr>
            <a:r>
              <a:rPr lang="en-US" sz="809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Calibri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75201" y="6551606"/>
            <a:ext cx="9484099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Característica:</a:t>
            </a:r>
            <a:r>
              <a:rPr lang="en-US" sz="3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Minimalistas, legíveis em telas digitais e associadas à inovação.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1442647"/>
            <a:ext cx="16230600" cy="159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9"/>
              </a:lnSpc>
            </a:pPr>
            <a:r>
              <a:rPr lang="en-US" b="true" sz="9299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Com serifa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34597" y="4192594"/>
            <a:ext cx="9424703" cy="1216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Fontes que possuem pequenos traços (serifas) nas extremidades das letras.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449997"/>
            <a:ext cx="9503142" cy="5709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31"/>
              </a:lnSpc>
            </a:pPr>
            <a:r>
              <a:rPr lang="en-US" sz="8094" spc="-80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Georgia</a:t>
            </a:r>
          </a:p>
          <a:p>
            <a:pPr algn="l">
              <a:lnSpc>
                <a:spcPts val="11331"/>
              </a:lnSpc>
            </a:pPr>
            <a:r>
              <a:rPr lang="en-US" sz="8094" spc="-8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Garamond</a:t>
            </a:r>
          </a:p>
          <a:p>
            <a:pPr algn="l">
              <a:lnSpc>
                <a:spcPts val="11331"/>
              </a:lnSpc>
            </a:pPr>
            <a:r>
              <a:rPr lang="en-US" sz="8094" spc="-80">
                <a:solidFill>
                  <a:srgbClr val="000000"/>
                </a:solidFill>
                <a:latin typeface="Bodoni FLF"/>
                <a:ea typeface="Bodoni FLF"/>
                <a:cs typeface="Bodoni FLF"/>
                <a:sym typeface="Bodoni FLF"/>
              </a:rPr>
              <a:t>Bodoni</a:t>
            </a:r>
          </a:p>
          <a:p>
            <a:pPr algn="l">
              <a:lnSpc>
                <a:spcPts val="11331"/>
              </a:lnSpc>
            </a:pPr>
            <a:r>
              <a:rPr lang="en-US" sz="8094" spc="-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 New Roman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34597" y="5744327"/>
            <a:ext cx="9484099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Característica:</a:t>
            </a:r>
            <a:r>
              <a:rPr lang="en-US" sz="3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Transmitem uma sensação tradicional, elegante e formal.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1442647"/>
            <a:ext cx="16230600" cy="159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9"/>
              </a:lnSpc>
            </a:pPr>
            <a:r>
              <a:rPr lang="en-US" b="true" sz="9299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Egipcia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34597" y="4192594"/>
            <a:ext cx="9484099" cy="1216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Fontes que possuem serifas retangulares e grossas, com uma aparência robusta.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288072"/>
            <a:ext cx="9503142" cy="4433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31"/>
              </a:lnSpc>
            </a:pPr>
            <a:r>
              <a:rPr lang="en-US" sz="8094" spc="-80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Rockwell</a:t>
            </a:r>
          </a:p>
          <a:p>
            <a:pPr algn="l">
              <a:lnSpc>
                <a:spcPts val="11331"/>
              </a:lnSpc>
            </a:pPr>
            <a:r>
              <a:rPr lang="en-US" sz="8094" spc="-8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Roboto Slab</a:t>
            </a:r>
          </a:p>
          <a:p>
            <a:pPr algn="l">
              <a:lnSpc>
                <a:spcPts val="11331"/>
              </a:lnSpc>
            </a:pPr>
            <a:r>
              <a:rPr lang="en-US" sz="8094" spc="-80">
                <a:solidFill>
                  <a:srgbClr val="000000"/>
                </a:solidFill>
                <a:latin typeface="Clarendon"/>
                <a:ea typeface="Clarendon"/>
                <a:cs typeface="Clarendon"/>
                <a:sym typeface="Clarendon"/>
              </a:rPr>
              <a:t>Clarendon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34597" y="5744327"/>
            <a:ext cx="9484099" cy="245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Característica:</a:t>
            </a:r>
            <a:r>
              <a:rPr lang="en-US" sz="3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As serifas não são delicadas como nas fontes serifadas tradicionais. Transmitem força, estabilidade e modernidade.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7750" y="1442647"/>
            <a:ext cx="16230600" cy="159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9"/>
              </a:lnSpc>
            </a:pPr>
            <a:r>
              <a:rPr lang="en-US" b="true" sz="9299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Script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34597" y="4192594"/>
            <a:ext cx="9484099" cy="1216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Fontes que imitam a escrita manual cursiva.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449997"/>
            <a:ext cx="9503142" cy="4271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31"/>
              </a:lnSpc>
            </a:pPr>
            <a:r>
              <a:rPr lang="en-US" sz="8094" i="true" spc="-80">
                <a:solidFill>
                  <a:srgbClr val="000000"/>
                </a:solidFill>
                <a:latin typeface="Brush Script Italics"/>
                <a:ea typeface="Brush Script Italics"/>
                <a:cs typeface="Brush Script Italics"/>
                <a:sym typeface="Brush Script Italics"/>
              </a:rPr>
              <a:t>Brush Script</a:t>
            </a:r>
          </a:p>
          <a:p>
            <a:pPr algn="l">
              <a:lnSpc>
                <a:spcPts val="11331"/>
              </a:lnSpc>
            </a:pPr>
            <a:r>
              <a:rPr lang="en-US" sz="8094" spc="-80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Pacifico</a:t>
            </a:r>
          </a:p>
          <a:p>
            <a:pPr algn="l">
              <a:lnSpc>
                <a:spcPts val="11331"/>
              </a:lnSpc>
            </a:pPr>
            <a:r>
              <a:rPr lang="en-US" sz="8094" spc="-8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Lobster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34597" y="5744327"/>
            <a:ext cx="9484099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Característica:</a:t>
            </a:r>
            <a:r>
              <a:rPr lang="en-US" sz="3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Elegantes e fluidas, mas de difícil leitura em grandes blocos de texto.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22991997" cy="12933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91997" cy="1293300"/>
            </a:xfrm>
            <a:custGeom>
              <a:avLst/>
              <a:gdLst/>
              <a:ahLst/>
              <a:cxnLst/>
              <a:rect r="r" b="b" t="t" l="l"/>
              <a:pathLst>
                <a:path h="1293300" w="22991997">
                  <a:moveTo>
                    <a:pt x="0" y="0"/>
                  </a:moveTo>
                  <a:lnTo>
                    <a:pt x="22991997" y="0"/>
                  </a:lnTo>
                  <a:lnTo>
                    <a:pt x="22991997" y="1293300"/>
                  </a:lnTo>
                  <a:lnTo>
                    <a:pt x="0" y="1293300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47750" y="5143500"/>
            <a:ext cx="4732521" cy="1140178"/>
          </a:xfrm>
          <a:custGeom>
            <a:avLst/>
            <a:gdLst/>
            <a:ahLst/>
            <a:cxnLst/>
            <a:rect r="r" b="b" t="t" l="l"/>
            <a:pathLst>
              <a:path h="1140178" w="4732521">
                <a:moveTo>
                  <a:pt x="0" y="0"/>
                </a:moveTo>
                <a:lnTo>
                  <a:pt x="4732521" y="0"/>
                </a:lnTo>
                <a:lnTo>
                  <a:pt x="4732521" y="1140178"/>
                </a:lnTo>
                <a:lnTo>
                  <a:pt x="0" y="1140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47750" y="6578953"/>
            <a:ext cx="4751571" cy="837464"/>
          </a:xfrm>
          <a:custGeom>
            <a:avLst/>
            <a:gdLst/>
            <a:ahLst/>
            <a:cxnLst/>
            <a:rect r="r" b="b" t="t" l="l"/>
            <a:pathLst>
              <a:path h="837464" w="4751571">
                <a:moveTo>
                  <a:pt x="0" y="0"/>
                </a:moveTo>
                <a:lnTo>
                  <a:pt x="4751571" y="0"/>
                </a:lnTo>
                <a:lnTo>
                  <a:pt x="4751571" y="837465"/>
                </a:lnTo>
                <a:lnTo>
                  <a:pt x="0" y="8374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47750" y="278130"/>
            <a:ext cx="517841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AFAFB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Programação Front-End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7750" y="1442647"/>
            <a:ext cx="16230600" cy="159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9"/>
              </a:lnSpc>
            </a:pPr>
            <a:r>
              <a:rPr lang="en-US" b="true" sz="9299">
                <a:solidFill>
                  <a:srgbClr val="061313"/>
                </a:solidFill>
                <a:latin typeface="Garet Bold"/>
                <a:ea typeface="Garet Bold"/>
                <a:cs typeface="Garet Bold"/>
                <a:sym typeface="Garet Bold"/>
              </a:rPr>
              <a:t>Blackletter (Góticas)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34597" y="4192594"/>
            <a:ext cx="9484099" cy="1835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Fontes inspiradas nos manuscritos medievais, com formas complexas, angulosas e ornamentadas.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459522"/>
            <a:ext cx="9503142" cy="1385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31"/>
              </a:lnSpc>
            </a:pPr>
            <a:r>
              <a:rPr lang="en-US" sz="8094" spc="-80">
                <a:solidFill>
                  <a:srgbClr val="000000"/>
                </a:solidFill>
                <a:latin typeface="Engravers' Old English BT"/>
                <a:ea typeface="Engravers' Old English BT"/>
                <a:cs typeface="Engravers' Old English BT"/>
                <a:sym typeface="Engravers' Old English BT"/>
              </a:rPr>
              <a:t>Old English Text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34597" y="6333558"/>
            <a:ext cx="9484099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Característica:</a:t>
            </a:r>
            <a:r>
              <a:rPr lang="en-US" sz="35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Elegantes e tradicionais, mas geralmente de difícil leitura em blocos extensos de texto.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DAGdhx9Khfk</dc:identifier>
  <dcterms:modified xsi:type="dcterms:W3CDTF">2011-08-01T06:04:30Z</dcterms:modified>
  <cp:revision>1</cp:revision>
  <dc:title>Tipografia</dc:title>
</cp:coreProperties>
</file>