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Bebas Neue"/>
      <p:regular r:id="rId14"/>
    </p:embeddedFont>
    <p:embeddedFont>
      <p:font typeface="Tajawal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Tajawal-regular.fntdata"/><Relationship Id="rId14" Type="http://schemas.openxmlformats.org/officeDocument/2006/relationships/font" Target="fonts/BebasNeue-regular.fntdata"/><Relationship Id="rId16" Type="http://schemas.openxmlformats.org/officeDocument/2006/relationships/font" Target="fonts/Tajawa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170500" y="140625"/>
            <a:ext cx="1930800" cy="19308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 rot="10800000">
            <a:off x="2318150" y="3419500"/>
            <a:ext cx="1815600" cy="18156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08150" y="537575"/>
            <a:ext cx="7727700" cy="4068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856210" y="901638"/>
            <a:ext cx="4333800" cy="26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059700" y="3831413"/>
            <a:ext cx="4040400" cy="41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 rot="10800000">
            <a:off x="3582525" y="4013825"/>
            <a:ext cx="2063100" cy="20631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/>
          <p:nvPr/>
        </p:nvSpPr>
        <p:spPr>
          <a:xfrm rot="10800000">
            <a:off x="6027775" y="-1092575"/>
            <a:ext cx="2063100" cy="20631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2360238" y="1643200"/>
            <a:ext cx="1902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2360238" y="2005827"/>
            <a:ext cx="1902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2" type="title"/>
          </p:nvPr>
        </p:nvSpPr>
        <p:spPr>
          <a:xfrm>
            <a:off x="6027787" y="1643200"/>
            <a:ext cx="1902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98" name="Google Shape;98;p11"/>
          <p:cNvSpPr txBox="1"/>
          <p:nvPr>
            <p:ph idx="3" type="subTitle"/>
          </p:nvPr>
        </p:nvSpPr>
        <p:spPr>
          <a:xfrm>
            <a:off x="6027787" y="2005827"/>
            <a:ext cx="1902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4" type="title"/>
          </p:nvPr>
        </p:nvSpPr>
        <p:spPr>
          <a:xfrm>
            <a:off x="2360238" y="3260136"/>
            <a:ext cx="1902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00" name="Google Shape;100;p11"/>
          <p:cNvSpPr txBox="1"/>
          <p:nvPr>
            <p:ph idx="5" type="subTitle"/>
          </p:nvPr>
        </p:nvSpPr>
        <p:spPr>
          <a:xfrm>
            <a:off x="2360238" y="3622863"/>
            <a:ext cx="1902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1"/>
          <p:cNvSpPr txBox="1"/>
          <p:nvPr>
            <p:ph idx="6" type="title"/>
          </p:nvPr>
        </p:nvSpPr>
        <p:spPr>
          <a:xfrm>
            <a:off x="6027787" y="3260136"/>
            <a:ext cx="1902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02" name="Google Shape;102;p11"/>
          <p:cNvSpPr txBox="1"/>
          <p:nvPr>
            <p:ph idx="7" type="subTitle"/>
          </p:nvPr>
        </p:nvSpPr>
        <p:spPr>
          <a:xfrm>
            <a:off x="6027787" y="3622863"/>
            <a:ext cx="1902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1"/>
          <p:cNvSpPr/>
          <p:nvPr/>
        </p:nvSpPr>
        <p:spPr>
          <a:xfrm>
            <a:off x="708150" y="537575"/>
            <a:ext cx="7727700" cy="4068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1"/>
          <p:cNvSpPr txBox="1"/>
          <p:nvPr>
            <p:ph idx="8"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105" name="Google Shape;105;p11"/>
          <p:cNvCxnSpPr/>
          <p:nvPr/>
        </p:nvCxnSpPr>
        <p:spPr>
          <a:xfrm>
            <a:off x="715625" y="1103250"/>
            <a:ext cx="772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/>
          <p:nvPr/>
        </p:nvSpPr>
        <p:spPr>
          <a:xfrm rot="10800000">
            <a:off x="-346000" y="3927600"/>
            <a:ext cx="1578900" cy="15789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2"/>
          <p:cNvSpPr/>
          <p:nvPr/>
        </p:nvSpPr>
        <p:spPr>
          <a:xfrm rot="10800000">
            <a:off x="7696075" y="-281050"/>
            <a:ext cx="1848300" cy="18483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2"/>
          <p:cNvSpPr/>
          <p:nvPr/>
        </p:nvSpPr>
        <p:spPr>
          <a:xfrm>
            <a:off x="708150" y="537575"/>
            <a:ext cx="7727700" cy="4068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2"/>
          <p:cNvSpPr txBox="1"/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111" name="Google Shape;111;p12"/>
          <p:cNvCxnSpPr/>
          <p:nvPr/>
        </p:nvCxnSpPr>
        <p:spPr>
          <a:xfrm>
            <a:off x="715625" y="1103250"/>
            <a:ext cx="772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/>
          <p:nvPr/>
        </p:nvSpPr>
        <p:spPr>
          <a:xfrm rot="10800000">
            <a:off x="7425925" y="792100"/>
            <a:ext cx="1578600" cy="15786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3"/>
          <p:cNvSpPr/>
          <p:nvPr/>
        </p:nvSpPr>
        <p:spPr>
          <a:xfrm rot="10800000">
            <a:off x="-62200" y="94925"/>
            <a:ext cx="1578600" cy="15786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708150" y="537575"/>
            <a:ext cx="7727700" cy="4068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 txBox="1"/>
          <p:nvPr>
            <p:ph type="title"/>
          </p:nvPr>
        </p:nvSpPr>
        <p:spPr>
          <a:xfrm>
            <a:off x="1692675" y="537175"/>
            <a:ext cx="44787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/>
          <p:nvPr/>
        </p:nvSpPr>
        <p:spPr>
          <a:xfrm rot="10800000">
            <a:off x="7325825" y="3534350"/>
            <a:ext cx="1478100" cy="14781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708150" y="537575"/>
            <a:ext cx="7727700" cy="4068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 txBox="1"/>
          <p:nvPr>
            <p:ph type="title"/>
          </p:nvPr>
        </p:nvSpPr>
        <p:spPr>
          <a:xfrm>
            <a:off x="1344675" y="896188"/>
            <a:ext cx="2146500" cy="23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1344675" y="3071023"/>
            <a:ext cx="25293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/>
          <p:nvPr/>
        </p:nvSpPr>
        <p:spPr>
          <a:xfrm rot="10800000">
            <a:off x="6941650" y="-1011625"/>
            <a:ext cx="2063100" cy="20631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 txBox="1"/>
          <p:nvPr>
            <p:ph type="title"/>
          </p:nvPr>
        </p:nvSpPr>
        <p:spPr>
          <a:xfrm>
            <a:off x="900539" y="1978950"/>
            <a:ext cx="1824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25" name="Google Shape;125;p15"/>
          <p:cNvSpPr txBox="1"/>
          <p:nvPr>
            <p:ph idx="1" type="subTitle"/>
          </p:nvPr>
        </p:nvSpPr>
        <p:spPr>
          <a:xfrm>
            <a:off x="900539" y="2341574"/>
            <a:ext cx="1824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2" type="title"/>
          </p:nvPr>
        </p:nvSpPr>
        <p:spPr>
          <a:xfrm>
            <a:off x="3659695" y="1978950"/>
            <a:ext cx="1824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27" name="Google Shape;127;p15"/>
          <p:cNvSpPr txBox="1"/>
          <p:nvPr>
            <p:ph idx="3" type="subTitle"/>
          </p:nvPr>
        </p:nvSpPr>
        <p:spPr>
          <a:xfrm>
            <a:off x="3659695" y="2341574"/>
            <a:ext cx="1824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4" type="title"/>
          </p:nvPr>
        </p:nvSpPr>
        <p:spPr>
          <a:xfrm>
            <a:off x="900539" y="3666776"/>
            <a:ext cx="1824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29" name="Google Shape;129;p15"/>
          <p:cNvSpPr txBox="1"/>
          <p:nvPr>
            <p:ph idx="5" type="subTitle"/>
          </p:nvPr>
        </p:nvSpPr>
        <p:spPr>
          <a:xfrm>
            <a:off x="900539" y="4029500"/>
            <a:ext cx="1824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6" type="title"/>
          </p:nvPr>
        </p:nvSpPr>
        <p:spPr>
          <a:xfrm>
            <a:off x="3659695" y="3666776"/>
            <a:ext cx="1824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31" name="Google Shape;131;p15"/>
          <p:cNvSpPr txBox="1"/>
          <p:nvPr>
            <p:ph idx="7" type="subTitle"/>
          </p:nvPr>
        </p:nvSpPr>
        <p:spPr>
          <a:xfrm>
            <a:off x="3659695" y="4029500"/>
            <a:ext cx="1824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8" type="title"/>
          </p:nvPr>
        </p:nvSpPr>
        <p:spPr>
          <a:xfrm>
            <a:off x="6418861" y="1978950"/>
            <a:ext cx="1824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33" name="Google Shape;133;p15"/>
          <p:cNvSpPr txBox="1"/>
          <p:nvPr>
            <p:ph idx="9" type="subTitle"/>
          </p:nvPr>
        </p:nvSpPr>
        <p:spPr>
          <a:xfrm>
            <a:off x="6418861" y="2341574"/>
            <a:ext cx="1824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5"/>
          <p:cNvSpPr txBox="1"/>
          <p:nvPr>
            <p:ph idx="13" type="title"/>
          </p:nvPr>
        </p:nvSpPr>
        <p:spPr>
          <a:xfrm>
            <a:off x="6418861" y="3666776"/>
            <a:ext cx="1824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35" name="Google Shape;135;p15"/>
          <p:cNvSpPr txBox="1"/>
          <p:nvPr>
            <p:ph idx="14" type="subTitle"/>
          </p:nvPr>
        </p:nvSpPr>
        <p:spPr>
          <a:xfrm>
            <a:off x="6418861" y="4029500"/>
            <a:ext cx="1824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5"/>
          <p:cNvSpPr/>
          <p:nvPr/>
        </p:nvSpPr>
        <p:spPr>
          <a:xfrm>
            <a:off x="708150" y="537575"/>
            <a:ext cx="7727700" cy="4068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15"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138" name="Google Shape;138;p15"/>
          <p:cNvCxnSpPr/>
          <p:nvPr/>
        </p:nvCxnSpPr>
        <p:spPr>
          <a:xfrm>
            <a:off x="715625" y="1103250"/>
            <a:ext cx="772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/>
          <p:nvPr/>
        </p:nvSpPr>
        <p:spPr>
          <a:xfrm rot="10800000">
            <a:off x="7042075" y="3094850"/>
            <a:ext cx="1578600" cy="15786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/>
          <p:nvPr/>
        </p:nvSpPr>
        <p:spPr>
          <a:xfrm rot="10800000">
            <a:off x="2793975" y="228600"/>
            <a:ext cx="1578600" cy="15786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/>
          <p:nvPr/>
        </p:nvSpPr>
        <p:spPr>
          <a:xfrm rot="10800000">
            <a:off x="548475" y="3267600"/>
            <a:ext cx="1578600" cy="15786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708150" y="537575"/>
            <a:ext cx="7727700" cy="4068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 txBox="1"/>
          <p:nvPr>
            <p:ph hasCustomPrompt="1" type="title"/>
          </p:nvPr>
        </p:nvSpPr>
        <p:spPr>
          <a:xfrm>
            <a:off x="3757465" y="1449500"/>
            <a:ext cx="44955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5" name="Google Shape;145;p16"/>
          <p:cNvSpPr txBox="1"/>
          <p:nvPr>
            <p:ph idx="1" type="subTitle"/>
          </p:nvPr>
        </p:nvSpPr>
        <p:spPr>
          <a:xfrm>
            <a:off x="3539575" y="3229300"/>
            <a:ext cx="4495500" cy="46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 rot="10800000">
            <a:off x="373025" y="3456675"/>
            <a:ext cx="1650900" cy="16509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/>
          <p:nvPr/>
        </p:nvSpPr>
        <p:spPr>
          <a:xfrm rot="10800000">
            <a:off x="7763225" y="-299825"/>
            <a:ext cx="1650900" cy="16509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 txBox="1"/>
          <p:nvPr>
            <p:ph type="title"/>
          </p:nvPr>
        </p:nvSpPr>
        <p:spPr>
          <a:xfrm>
            <a:off x="2520538" y="1673288"/>
            <a:ext cx="1888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2520538" y="2164133"/>
            <a:ext cx="18885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7"/>
          <p:cNvSpPr txBox="1"/>
          <p:nvPr>
            <p:ph idx="2" type="title"/>
          </p:nvPr>
        </p:nvSpPr>
        <p:spPr>
          <a:xfrm>
            <a:off x="6344213" y="1673263"/>
            <a:ext cx="1888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17"/>
          <p:cNvSpPr txBox="1"/>
          <p:nvPr>
            <p:ph idx="3" type="subTitle"/>
          </p:nvPr>
        </p:nvSpPr>
        <p:spPr>
          <a:xfrm>
            <a:off x="6344207" y="2164128"/>
            <a:ext cx="18885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4" type="title"/>
          </p:nvPr>
        </p:nvSpPr>
        <p:spPr>
          <a:xfrm>
            <a:off x="4441800" y="3350775"/>
            <a:ext cx="1888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17"/>
          <p:cNvSpPr txBox="1"/>
          <p:nvPr>
            <p:ph idx="5" type="subTitle"/>
          </p:nvPr>
        </p:nvSpPr>
        <p:spPr>
          <a:xfrm>
            <a:off x="4441785" y="3841671"/>
            <a:ext cx="18885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7"/>
          <p:cNvSpPr/>
          <p:nvPr/>
        </p:nvSpPr>
        <p:spPr>
          <a:xfrm>
            <a:off x="708150" y="537575"/>
            <a:ext cx="7727700" cy="4068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6"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157" name="Google Shape;157;p17"/>
          <p:cNvCxnSpPr/>
          <p:nvPr/>
        </p:nvCxnSpPr>
        <p:spPr>
          <a:xfrm>
            <a:off x="715625" y="1103250"/>
            <a:ext cx="772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/>
          <p:nvPr/>
        </p:nvSpPr>
        <p:spPr>
          <a:xfrm rot="10800000">
            <a:off x="7044650" y="1658152"/>
            <a:ext cx="1991400" cy="19914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 txBox="1"/>
          <p:nvPr>
            <p:ph type="title"/>
          </p:nvPr>
        </p:nvSpPr>
        <p:spPr>
          <a:xfrm>
            <a:off x="2378608" y="1713129"/>
            <a:ext cx="2893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61" name="Google Shape;161;p18"/>
          <p:cNvSpPr txBox="1"/>
          <p:nvPr>
            <p:ph idx="1" type="subTitle"/>
          </p:nvPr>
        </p:nvSpPr>
        <p:spPr>
          <a:xfrm>
            <a:off x="2378600" y="2017827"/>
            <a:ext cx="2893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2" type="title"/>
          </p:nvPr>
        </p:nvSpPr>
        <p:spPr>
          <a:xfrm>
            <a:off x="2378600" y="3246668"/>
            <a:ext cx="2893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63" name="Google Shape;163;p18"/>
          <p:cNvSpPr txBox="1"/>
          <p:nvPr>
            <p:ph idx="3" type="subTitle"/>
          </p:nvPr>
        </p:nvSpPr>
        <p:spPr>
          <a:xfrm>
            <a:off x="2378600" y="3551357"/>
            <a:ext cx="2893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 txBox="1"/>
          <p:nvPr>
            <p:ph idx="4" type="title"/>
          </p:nvPr>
        </p:nvSpPr>
        <p:spPr>
          <a:xfrm>
            <a:off x="872400" y="537575"/>
            <a:ext cx="6677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65" name="Google Shape;165;p18"/>
          <p:cNvSpPr/>
          <p:nvPr/>
        </p:nvSpPr>
        <p:spPr>
          <a:xfrm>
            <a:off x="708150" y="537575"/>
            <a:ext cx="7727700" cy="4068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18"/>
          <p:cNvCxnSpPr/>
          <p:nvPr/>
        </p:nvCxnSpPr>
        <p:spPr>
          <a:xfrm>
            <a:off x="715625" y="1103250"/>
            <a:ext cx="772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/>
          <p:nvPr/>
        </p:nvSpPr>
        <p:spPr>
          <a:xfrm rot="10800000">
            <a:off x="7168475" y="3391650"/>
            <a:ext cx="1578600" cy="15786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9"/>
          <p:cNvSpPr/>
          <p:nvPr/>
        </p:nvSpPr>
        <p:spPr>
          <a:xfrm rot="10800000">
            <a:off x="341250" y="50250"/>
            <a:ext cx="1871100" cy="18711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708150" y="537575"/>
            <a:ext cx="7727700" cy="4068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9"/>
          <p:cNvSpPr txBox="1"/>
          <p:nvPr>
            <p:ph type="title"/>
          </p:nvPr>
        </p:nvSpPr>
        <p:spPr>
          <a:xfrm>
            <a:off x="4154650" y="1289700"/>
            <a:ext cx="4056900" cy="25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1126147" y="3366900"/>
            <a:ext cx="2012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74" name="Google Shape;174;p20"/>
          <p:cNvSpPr txBox="1"/>
          <p:nvPr>
            <p:ph idx="1" type="subTitle"/>
          </p:nvPr>
        </p:nvSpPr>
        <p:spPr>
          <a:xfrm>
            <a:off x="1126137" y="3779950"/>
            <a:ext cx="2012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0"/>
          <p:cNvSpPr txBox="1"/>
          <p:nvPr>
            <p:ph idx="2" type="title"/>
          </p:nvPr>
        </p:nvSpPr>
        <p:spPr>
          <a:xfrm>
            <a:off x="3565652" y="3366900"/>
            <a:ext cx="2012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76" name="Google Shape;176;p20"/>
          <p:cNvSpPr txBox="1"/>
          <p:nvPr>
            <p:ph idx="3" type="subTitle"/>
          </p:nvPr>
        </p:nvSpPr>
        <p:spPr>
          <a:xfrm>
            <a:off x="3565647" y="3779950"/>
            <a:ext cx="2012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20"/>
          <p:cNvSpPr txBox="1"/>
          <p:nvPr>
            <p:ph idx="4" type="title"/>
          </p:nvPr>
        </p:nvSpPr>
        <p:spPr>
          <a:xfrm>
            <a:off x="6005168" y="3366900"/>
            <a:ext cx="2012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78" name="Google Shape;178;p20"/>
          <p:cNvSpPr txBox="1"/>
          <p:nvPr>
            <p:ph idx="5" type="subTitle"/>
          </p:nvPr>
        </p:nvSpPr>
        <p:spPr>
          <a:xfrm>
            <a:off x="6005167" y="3779950"/>
            <a:ext cx="2012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20"/>
          <p:cNvSpPr/>
          <p:nvPr/>
        </p:nvSpPr>
        <p:spPr>
          <a:xfrm>
            <a:off x="708150" y="537575"/>
            <a:ext cx="7727700" cy="4068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/>
          <p:nvPr>
            <p:ph idx="6"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181" name="Google Shape;181;p20"/>
          <p:cNvCxnSpPr/>
          <p:nvPr/>
        </p:nvCxnSpPr>
        <p:spPr>
          <a:xfrm>
            <a:off x="715625" y="1103250"/>
            <a:ext cx="772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10800000">
            <a:off x="7508825" y="-108150"/>
            <a:ext cx="1760400" cy="17604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 rot="10800000">
            <a:off x="1380150" y="4167625"/>
            <a:ext cx="1139100" cy="11391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 rot="10800000">
            <a:off x="-93550" y="-108150"/>
            <a:ext cx="1406100" cy="14061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72400" y="1178825"/>
            <a:ext cx="7384500" cy="3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708150" y="537575"/>
            <a:ext cx="7727700" cy="4068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>
            <a:off x="715625" y="1103250"/>
            <a:ext cx="772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/>
          <p:nvPr/>
        </p:nvSpPr>
        <p:spPr>
          <a:xfrm rot="10800000">
            <a:off x="-179600" y="2051200"/>
            <a:ext cx="1482000" cy="14820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/>
          <p:nvPr/>
        </p:nvSpPr>
        <p:spPr>
          <a:xfrm rot="10800000">
            <a:off x="7215475" y="3233325"/>
            <a:ext cx="1482000" cy="14820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708150" y="537575"/>
            <a:ext cx="7727700" cy="4068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1"/>
          <p:cNvSpPr txBox="1"/>
          <p:nvPr>
            <p:ph idx="1" type="subTitle"/>
          </p:nvPr>
        </p:nvSpPr>
        <p:spPr>
          <a:xfrm>
            <a:off x="1177925" y="2477000"/>
            <a:ext cx="25752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9pPr>
          </a:lstStyle>
          <a:p/>
        </p:txBody>
      </p:sp>
      <p:sp>
        <p:nvSpPr>
          <p:cNvPr id="187" name="Google Shape;187;p21"/>
          <p:cNvSpPr txBox="1"/>
          <p:nvPr>
            <p:ph type="title"/>
          </p:nvPr>
        </p:nvSpPr>
        <p:spPr>
          <a:xfrm>
            <a:off x="1177925" y="1881125"/>
            <a:ext cx="25752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/>
          <p:nvPr/>
        </p:nvSpPr>
        <p:spPr>
          <a:xfrm rot="10800000">
            <a:off x="313125" y="1167175"/>
            <a:ext cx="1946700" cy="19467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708150" y="537575"/>
            <a:ext cx="7727700" cy="4068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2"/>
          <p:cNvSpPr txBox="1"/>
          <p:nvPr>
            <p:ph type="ctrTitle"/>
          </p:nvPr>
        </p:nvSpPr>
        <p:spPr>
          <a:xfrm>
            <a:off x="4066325" y="710925"/>
            <a:ext cx="3502500" cy="11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2" name="Google Shape;192;p22"/>
          <p:cNvSpPr txBox="1"/>
          <p:nvPr>
            <p:ph idx="1" type="subTitle"/>
          </p:nvPr>
        </p:nvSpPr>
        <p:spPr>
          <a:xfrm>
            <a:off x="4066325" y="2219858"/>
            <a:ext cx="25917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3" name="Google Shape;193;p22"/>
          <p:cNvSpPr txBox="1"/>
          <p:nvPr>
            <p:ph idx="2" type="title"/>
          </p:nvPr>
        </p:nvSpPr>
        <p:spPr>
          <a:xfrm>
            <a:off x="4066328" y="1937125"/>
            <a:ext cx="428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94" name="Google Shape;194;p22"/>
          <p:cNvSpPr txBox="1"/>
          <p:nvPr/>
        </p:nvSpPr>
        <p:spPr>
          <a:xfrm>
            <a:off x="4066325" y="3724000"/>
            <a:ext cx="428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CREDITS: This presentation template was created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2"/>
              </a:rPr>
              <a:t>Slidesgo</a:t>
            </a:r>
            <a:r>
              <a:rPr b="0" i="0" lang="en" sz="11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, including icons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3"/>
              </a:rPr>
              <a:t>Flaticon</a:t>
            </a:r>
            <a:r>
              <a:rPr b="0" i="0" lang="en" sz="11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, and infographics &amp; images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4"/>
              </a:rPr>
              <a:t>Freepik</a:t>
            </a:r>
            <a:endParaRPr b="0" i="0" sz="1100" u="none" cap="none" strike="noStrike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/>
          <p:nvPr/>
        </p:nvSpPr>
        <p:spPr>
          <a:xfrm rot="10800000">
            <a:off x="3921000" y="3972875"/>
            <a:ext cx="1672500" cy="16725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3"/>
          <p:cNvSpPr/>
          <p:nvPr/>
        </p:nvSpPr>
        <p:spPr>
          <a:xfrm rot="10800000">
            <a:off x="7613150" y="399500"/>
            <a:ext cx="1672500" cy="16725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854750" y="1365225"/>
            <a:ext cx="36942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p23"/>
          <p:cNvSpPr txBox="1"/>
          <p:nvPr>
            <p:ph idx="2" type="body"/>
          </p:nvPr>
        </p:nvSpPr>
        <p:spPr>
          <a:xfrm>
            <a:off x="4580350" y="1365225"/>
            <a:ext cx="36942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23"/>
          <p:cNvSpPr/>
          <p:nvPr/>
        </p:nvSpPr>
        <p:spPr>
          <a:xfrm>
            <a:off x="708150" y="537575"/>
            <a:ext cx="7727700" cy="4068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3"/>
          <p:cNvSpPr txBox="1"/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202" name="Google Shape;202;p23"/>
          <p:cNvCxnSpPr/>
          <p:nvPr/>
        </p:nvCxnSpPr>
        <p:spPr>
          <a:xfrm>
            <a:off x="715625" y="1103250"/>
            <a:ext cx="772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/>
          <p:nvPr/>
        </p:nvSpPr>
        <p:spPr>
          <a:xfrm rot="10800000">
            <a:off x="7047650" y="3013325"/>
            <a:ext cx="1972200" cy="19722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5"/>
          <p:cNvSpPr/>
          <p:nvPr/>
        </p:nvSpPr>
        <p:spPr>
          <a:xfrm rot="10800000">
            <a:off x="316500" y="389975"/>
            <a:ext cx="1972200" cy="19722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5"/>
          <p:cNvSpPr/>
          <p:nvPr/>
        </p:nvSpPr>
        <p:spPr>
          <a:xfrm rot="10800000">
            <a:off x="7247025" y="-143425"/>
            <a:ext cx="1972200" cy="19722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708150" y="537575"/>
            <a:ext cx="7727700" cy="4068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/>
          <p:nvPr/>
        </p:nvSpPr>
        <p:spPr>
          <a:xfrm rot="10800000">
            <a:off x="214025" y="3414300"/>
            <a:ext cx="1729200" cy="17292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6"/>
          <p:cNvSpPr/>
          <p:nvPr/>
        </p:nvSpPr>
        <p:spPr>
          <a:xfrm rot="10800000">
            <a:off x="7393125" y="924500"/>
            <a:ext cx="1475700" cy="14757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708150" y="537575"/>
            <a:ext cx="7727700" cy="4068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26"/>
          <p:cNvCxnSpPr/>
          <p:nvPr/>
        </p:nvCxnSpPr>
        <p:spPr>
          <a:xfrm>
            <a:off x="715625" y="1103250"/>
            <a:ext cx="772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rot="10800000">
            <a:off x="4361150" y="3329975"/>
            <a:ext cx="1760400" cy="17604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/>
          <p:nvPr/>
        </p:nvSpPr>
        <p:spPr>
          <a:xfrm rot="10800000">
            <a:off x="6804300" y="142850"/>
            <a:ext cx="1760400" cy="17604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1701290" y="2291860"/>
            <a:ext cx="24507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4"/>
          <p:cNvSpPr txBox="1"/>
          <p:nvPr>
            <p:ph idx="2" type="title"/>
          </p:nvPr>
        </p:nvSpPr>
        <p:spPr>
          <a:xfrm>
            <a:off x="2330690" y="1159097"/>
            <a:ext cx="1191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494140" y="3303703"/>
            <a:ext cx="2865000" cy="680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708150" y="537575"/>
            <a:ext cx="7727700" cy="4068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 rot="10800000">
            <a:off x="7709800" y="-343925"/>
            <a:ext cx="1710300" cy="17103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708150" y="537575"/>
            <a:ext cx="7727700" cy="4068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1746189" y="1600415"/>
            <a:ext cx="160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3" name="Google Shape;33;p5"/>
          <p:cNvSpPr txBox="1"/>
          <p:nvPr>
            <p:ph idx="2" type="title"/>
          </p:nvPr>
        </p:nvSpPr>
        <p:spPr>
          <a:xfrm>
            <a:off x="879450" y="1843146"/>
            <a:ext cx="8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1746200" y="1994118"/>
            <a:ext cx="1608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3" type="title"/>
          </p:nvPr>
        </p:nvSpPr>
        <p:spPr>
          <a:xfrm>
            <a:off x="4259277" y="1600415"/>
            <a:ext cx="160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6" name="Google Shape;36;p5"/>
          <p:cNvSpPr txBox="1"/>
          <p:nvPr>
            <p:ph idx="4" type="title"/>
          </p:nvPr>
        </p:nvSpPr>
        <p:spPr>
          <a:xfrm>
            <a:off x="3392523" y="1843146"/>
            <a:ext cx="8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5"/>
          <p:cNvSpPr txBox="1"/>
          <p:nvPr>
            <p:ph idx="5" type="subTitle"/>
          </p:nvPr>
        </p:nvSpPr>
        <p:spPr>
          <a:xfrm>
            <a:off x="4259277" y="1994154"/>
            <a:ext cx="1608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6" type="title"/>
          </p:nvPr>
        </p:nvSpPr>
        <p:spPr>
          <a:xfrm>
            <a:off x="1746202" y="3183115"/>
            <a:ext cx="160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9" name="Google Shape;39;p5"/>
          <p:cNvSpPr txBox="1"/>
          <p:nvPr>
            <p:ph idx="7" type="title"/>
          </p:nvPr>
        </p:nvSpPr>
        <p:spPr>
          <a:xfrm>
            <a:off x="879450" y="3432084"/>
            <a:ext cx="8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5"/>
          <p:cNvSpPr txBox="1"/>
          <p:nvPr>
            <p:ph idx="8" type="subTitle"/>
          </p:nvPr>
        </p:nvSpPr>
        <p:spPr>
          <a:xfrm>
            <a:off x="1746200" y="3576718"/>
            <a:ext cx="1608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9" type="title"/>
          </p:nvPr>
        </p:nvSpPr>
        <p:spPr>
          <a:xfrm>
            <a:off x="4259277" y="3183105"/>
            <a:ext cx="160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2" name="Google Shape;42;p5"/>
          <p:cNvSpPr txBox="1"/>
          <p:nvPr>
            <p:ph idx="13" type="title"/>
          </p:nvPr>
        </p:nvSpPr>
        <p:spPr>
          <a:xfrm>
            <a:off x="3392523" y="3432084"/>
            <a:ext cx="8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" name="Google Shape;43;p5"/>
          <p:cNvSpPr txBox="1"/>
          <p:nvPr>
            <p:ph idx="14" type="subTitle"/>
          </p:nvPr>
        </p:nvSpPr>
        <p:spPr>
          <a:xfrm>
            <a:off x="4259275" y="3576714"/>
            <a:ext cx="1608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5" type="title"/>
          </p:nvPr>
        </p:nvSpPr>
        <p:spPr>
          <a:xfrm>
            <a:off x="6775100" y="1600415"/>
            <a:ext cx="160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5" name="Google Shape;45;p5"/>
          <p:cNvSpPr txBox="1"/>
          <p:nvPr>
            <p:ph idx="16" type="title"/>
          </p:nvPr>
        </p:nvSpPr>
        <p:spPr>
          <a:xfrm>
            <a:off x="5905600" y="1843146"/>
            <a:ext cx="8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" name="Google Shape;46;p5"/>
          <p:cNvSpPr txBox="1"/>
          <p:nvPr>
            <p:ph idx="17" type="subTitle"/>
          </p:nvPr>
        </p:nvSpPr>
        <p:spPr>
          <a:xfrm>
            <a:off x="6775101" y="1994078"/>
            <a:ext cx="1608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8" type="title"/>
          </p:nvPr>
        </p:nvSpPr>
        <p:spPr>
          <a:xfrm>
            <a:off x="6775100" y="3177518"/>
            <a:ext cx="160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8" name="Google Shape;48;p5"/>
          <p:cNvSpPr txBox="1"/>
          <p:nvPr>
            <p:ph idx="19" type="title"/>
          </p:nvPr>
        </p:nvSpPr>
        <p:spPr>
          <a:xfrm>
            <a:off x="5905600" y="3432084"/>
            <a:ext cx="8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" name="Google Shape;49;p5"/>
          <p:cNvSpPr txBox="1"/>
          <p:nvPr>
            <p:ph idx="20" type="subTitle"/>
          </p:nvPr>
        </p:nvSpPr>
        <p:spPr>
          <a:xfrm>
            <a:off x="6775100" y="3576714"/>
            <a:ext cx="1608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21"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51" name="Google Shape;51;p5"/>
          <p:cNvCxnSpPr/>
          <p:nvPr/>
        </p:nvCxnSpPr>
        <p:spPr>
          <a:xfrm>
            <a:off x="715625" y="1103250"/>
            <a:ext cx="772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rot="10800000">
            <a:off x="548475" y="3267600"/>
            <a:ext cx="1578600" cy="15786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/>
          <p:nvPr/>
        </p:nvSpPr>
        <p:spPr>
          <a:xfrm rot="10800000">
            <a:off x="7320875" y="3544050"/>
            <a:ext cx="1578600" cy="15786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708150" y="537575"/>
            <a:ext cx="7727700" cy="4068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"/>
          <p:cNvSpPr txBox="1"/>
          <p:nvPr>
            <p:ph idx="1" type="subTitle"/>
          </p:nvPr>
        </p:nvSpPr>
        <p:spPr>
          <a:xfrm>
            <a:off x="4572000" y="2365047"/>
            <a:ext cx="34833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LcPeriod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type="title"/>
          </p:nvPr>
        </p:nvSpPr>
        <p:spPr>
          <a:xfrm>
            <a:off x="4572000" y="1519653"/>
            <a:ext cx="30615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 rot="10800000">
            <a:off x="-355925" y="3879025"/>
            <a:ext cx="1918800" cy="19188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 rot="10800000">
            <a:off x="6763125" y="-307750"/>
            <a:ext cx="1876800" cy="18768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1562864" y="2762925"/>
            <a:ext cx="2786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62" name="Google Shape;62;p7"/>
          <p:cNvSpPr txBox="1"/>
          <p:nvPr>
            <p:ph idx="1" type="subTitle"/>
          </p:nvPr>
        </p:nvSpPr>
        <p:spPr>
          <a:xfrm>
            <a:off x="1562875" y="3123453"/>
            <a:ext cx="27864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2" type="title"/>
          </p:nvPr>
        </p:nvSpPr>
        <p:spPr>
          <a:xfrm>
            <a:off x="5004343" y="2762919"/>
            <a:ext cx="25782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64" name="Google Shape;64;p7"/>
          <p:cNvSpPr txBox="1"/>
          <p:nvPr>
            <p:ph idx="3" type="subTitle"/>
          </p:nvPr>
        </p:nvSpPr>
        <p:spPr>
          <a:xfrm>
            <a:off x="5004355" y="3123439"/>
            <a:ext cx="25782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/>
          <p:nvPr/>
        </p:nvSpPr>
        <p:spPr>
          <a:xfrm>
            <a:off x="708150" y="537575"/>
            <a:ext cx="7727700" cy="4068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7"/>
          <p:cNvSpPr txBox="1"/>
          <p:nvPr>
            <p:ph idx="4"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67" name="Google Shape;67;p7"/>
          <p:cNvCxnSpPr/>
          <p:nvPr/>
        </p:nvCxnSpPr>
        <p:spPr>
          <a:xfrm>
            <a:off x="715625" y="1103250"/>
            <a:ext cx="772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 rot="10800000">
            <a:off x="7088750" y="3452275"/>
            <a:ext cx="1578600" cy="15786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708150" y="537575"/>
            <a:ext cx="7727700" cy="4068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8"/>
          <p:cNvSpPr txBox="1"/>
          <p:nvPr>
            <p:ph idx="1" type="body"/>
          </p:nvPr>
        </p:nvSpPr>
        <p:spPr>
          <a:xfrm>
            <a:off x="872400" y="1642300"/>
            <a:ext cx="3972900" cy="23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73" name="Google Shape;73;p8"/>
          <p:cNvCxnSpPr/>
          <p:nvPr/>
        </p:nvCxnSpPr>
        <p:spPr>
          <a:xfrm>
            <a:off x="715625" y="1103250"/>
            <a:ext cx="772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 rot="10800000">
            <a:off x="7762675" y="2677075"/>
            <a:ext cx="1578600" cy="15786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9"/>
          <p:cNvSpPr/>
          <p:nvPr/>
        </p:nvSpPr>
        <p:spPr>
          <a:xfrm rot="10800000">
            <a:off x="0" y="-67200"/>
            <a:ext cx="1578600" cy="15786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/>
          <p:nvPr/>
        </p:nvSpPr>
        <p:spPr>
          <a:xfrm>
            <a:off x="708150" y="537575"/>
            <a:ext cx="7727700" cy="4068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1132500" y="2374500"/>
            <a:ext cx="6879000" cy="17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9" name="Google Shape;79;p9"/>
          <p:cNvSpPr txBox="1"/>
          <p:nvPr>
            <p:ph type="title"/>
          </p:nvPr>
        </p:nvSpPr>
        <p:spPr>
          <a:xfrm>
            <a:off x="5516100" y="3555896"/>
            <a:ext cx="2495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 rot="10800000">
            <a:off x="-621225" y="3872625"/>
            <a:ext cx="2063100" cy="20631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 rot="10800000">
            <a:off x="7080900" y="-239725"/>
            <a:ext cx="2063100" cy="20631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1161175" y="2868650"/>
            <a:ext cx="1857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1161175" y="3236550"/>
            <a:ext cx="18573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2" type="title"/>
          </p:nvPr>
        </p:nvSpPr>
        <p:spPr>
          <a:xfrm>
            <a:off x="3607887" y="2868650"/>
            <a:ext cx="1857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86" name="Google Shape;86;p10"/>
          <p:cNvSpPr txBox="1"/>
          <p:nvPr>
            <p:ph idx="3" type="subTitle"/>
          </p:nvPr>
        </p:nvSpPr>
        <p:spPr>
          <a:xfrm>
            <a:off x="3607875" y="3236550"/>
            <a:ext cx="18573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4" type="title"/>
          </p:nvPr>
        </p:nvSpPr>
        <p:spPr>
          <a:xfrm>
            <a:off x="6230100" y="2868650"/>
            <a:ext cx="1857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88" name="Google Shape;88;p10"/>
          <p:cNvSpPr txBox="1"/>
          <p:nvPr>
            <p:ph idx="5" type="subTitle"/>
          </p:nvPr>
        </p:nvSpPr>
        <p:spPr>
          <a:xfrm>
            <a:off x="6230100" y="3236550"/>
            <a:ext cx="18573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/>
          <p:nvPr/>
        </p:nvSpPr>
        <p:spPr>
          <a:xfrm>
            <a:off x="708150" y="537575"/>
            <a:ext cx="7727700" cy="4068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0"/>
          <p:cNvSpPr txBox="1"/>
          <p:nvPr>
            <p:ph idx="6"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91" name="Google Shape;91;p10"/>
          <p:cNvCxnSpPr/>
          <p:nvPr/>
        </p:nvCxnSpPr>
        <p:spPr>
          <a:xfrm>
            <a:off x="715625" y="1103250"/>
            <a:ext cx="772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ebas Neue"/>
              <a:buNone/>
              <a:defRPr b="0" i="0" sz="34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ebas Neue"/>
              <a:buNone/>
              <a:defRPr b="1" i="0" sz="34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ebas Neue"/>
              <a:buNone/>
              <a:defRPr b="1" i="0" sz="34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ebas Neue"/>
              <a:buNone/>
              <a:defRPr b="1" i="0" sz="34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ebas Neue"/>
              <a:buNone/>
              <a:defRPr b="1" i="0" sz="34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ebas Neue"/>
              <a:buNone/>
              <a:defRPr b="1" i="0" sz="34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ebas Neue"/>
              <a:buNone/>
              <a:defRPr b="1" i="0" sz="34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ebas Neue"/>
              <a:buNone/>
              <a:defRPr b="1" i="0" sz="34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ebas Neue"/>
              <a:buNone/>
              <a:defRPr b="1" i="0" sz="34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●"/>
              <a:defRPr b="0" i="0" sz="14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○"/>
              <a:defRPr b="0" i="0" sz="14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■"/>
              <a:defRPr b="0" i="0" sz="14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●"/>
              <a:defRPr b="0" i="0" sz="14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○"/>
              <a:defRPr b="0" i="0" sz="14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■"/>
              <a:defRPr b="0" i="0" sz="14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●"/>
              <a:defRPr b="0" i="0" sz="14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○"/>
              <a:defRPr b="0" i="0" sz="14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■"/>
              <a:defRPr b="0" i="0" sz="14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img.europapress.es/fotoweb/fotonoticia_20211014211437_420.jp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hyperlink" Target="https://www.google.com/maps/d/thumbnail?mid=1oU9NvLv9xOgf70pPob7jr6BXJ40&amp;hl=e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log.bind.com.mx/tecnicas-y-metodos-para-el-control-de-inventarios" TargetMode="External"/><Relationship Id="rId4" Type="http://schemas.openxmlformats.org/officeDocument/2006/relationships/hyperlink" Target="https://blog.hubspot.es/sales/que-es-control-de-inventarios" TargetMode="External"/><Relationship Id="rId5" Type="http://schemas.openxmlformats.org/officeDocument/2006/relationships/hyperlink" Target="https://www.sisfarma.es/blog/inventario-farmacia/" TargetMode="External"/><Relationship Id="rId6" Type="http://schemas.openxmlformats.org/officeDocument/2006/relationships/hyperlink" Target="https://vogar.com.mx/blog/beneficios-de-contar-con-un-sistema-de-inventari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/>
          <p:nvPr/>
        </p:nvSpPr>
        <p:spPr>
          <a:xfrm>
            <a:off x="4644550" y="1411000"/>
            <a:ext cx="1815600" cy="18156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7"/>
          <p:cNvSpPr txBox="1"/>
          <p:nvPr>
            <p:ph type="ctrTitle"/>
          </p:nvPr>
        </p:nvSpPr>
        <p:spPr>
          <a:xfrm>
            <a:off x="3714350" y="690950"/>
            <a:ext cx="4583700" cy="25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i="1" lang="en" sz="4700">
                <a:latin typeface="Times New Roman"/>
                <a:ea typeface="Times New Roman"/>
                <a:cs typeface="Times New Roman"/>
                <a:sym typeface="Times New Roman"/>
              </a:rPr>
              <a:t>Aplicativo para la administración de farmacias</a:t>
            </a:r>
            <a:endParaRPr b="1" i="1" sz="47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7"/>
          <p:cNvSpPr txBox="1"/>
          <p:nvPr>
            <p:ph idx="1" type="subTitle"/>
          </p:nvPr>
        </p:nvSpPr>
        <p:spPr>
          <a:xfrm>
            <a:off x="3799675" y="3299450"/>
            <a:ext cx="4040400" cy="108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Amaya Joel             Solano Cristian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Cortes Samuel       Barrera Kevin            Alvarez Loren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 rot="5400000">
            <a:off x="8607000" y="832200"/>
            <a:ext cx="177300" cy="1773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7"/>
          <p:cNvSpPr/>
          <p:nvPr/>
        </p:nvSpPr>
        <p:spPr>
          <a:xfrm rot="-5400000">
            <a:off x="359700" y="4133950"/>
            <a:ext cx="177300" cy="1773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25925" t="0"/>
          <a:stretch/>
        </p:blipFill>
        <p:spPr>
          <a:xfrm>
            <a:off x="822050" y="573950"/>
            <a:ext cx="2892300" cy="3737400"/>
          </a:xfrm>
          <a:prstGeom prst="roundRect">
            <a:avLst>
              <a:gd fmla="val 19267" name="adj"/>
            </a:avLst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/>
        </p:nvSpPr>
        <p:spPr>
          <a:xfrm>
            <a:off x="1034450" y="4239425"/>
            <a:ext cx="213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Sanchez(s.f)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879750" y="550925"/>
            <a:ext cx="7384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Planteamiento del problema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841000" y="1300875"/>
            <a:ext cx="3687600" cy="3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Una de las problemáticas más comunes que se presentan en las farmacias es al momento de intentar administrar de forma correcta y ordenada dicho establecimiento.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Debido a que requiere de bastante papeleo tales como formularios, encuestas, revisiones, etc; al fármaco se le complica realizar tanto trabajo al mismo tiempo.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También en el tema de sus ventas y el manejo de  medicamentos ya que en caso de no tener un sistema o implementada la tecnología en su farmacia, se debe realizar a mano, anotar las entradas, salidad, costos, entre otros.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/>
          </a:p>
        </p:txBody>
      </p:sp>
      <p:sp>
        <p:nvSpPr>
          <p:cNvPr id="231" name="Google Shape;231;p28"/>
          <p:cNvSpPr/>
          <p:nvPr/>
        </p:nvSpPr>
        <p:spPr>
          <a:xfrm rot="5400000">
            <a:off x="8607000" y="832200"/>
            <a:ext cx="177300" cy="1773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>
                  <a:alpha val="1098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8"/>
          <p:cNvSpPr/>
          <p:nvPr/>
        </p:nvSpPr>
        <p:spPr>
          <a:xfrm rot="-5400000">
            <a:off x="359700" y="4133950"/>
            <a:ext cx="177300" cy="1773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7135489" y="4777025"/>
            <a:ext cx="177300" cy="1773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150" y="1194275"/>
            <a:ext cx="3625200" cy="3010500"/>
          </a:xfrm>
          <a:prstGeom prst="roundRect">
            <a:avLst>
              <a:gd fmla="val 23250" name="adj"/>
            </a:avLst>
          </a:prstGeom>
          <a:noFill/>
          <a:ln>
            <a:noFill/>
          </a:ln>
        </p:spPr>
      </p:pic>
      <p:sp>
        <p:nvSpPr>
          <p:cNvPr id="235" name="Google Shape;235;p28"/>
          <p:cNvSpPr txBox="1"/>
          <p:nvPr/>
        </p:nvSpPr>
        <p:spPr>
          <a:xfrm>
            <a:off x="4702150" y="4189175"/>
            <a:ext cx="242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4702150" y="4204625"/>
            <a:ext cx="283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Inventario de 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farmacia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(2019)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/>
          <p:nvPr/>
        </p:nvSpPr>
        <p:spPr>
          <a:xfrm rot="-205661">
            <a:off x="20231" y="103877"/>
            <a:ext cx="692439" cy="70743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9"/>
          <p:cNvSpPr txBox="1"/>
          <p:nvPr>
            <p:ph idx="4" type="title"/>
          </p:nvPr>
        </p:nvSpPr>
        <p:spPr>
          <a:xfrm>
            <a:off x="872400" y="537575"/>
            <a:ext cx="6677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Planteamiento del </a:t>
            </a: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problema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9"/>
          <p:cNvSpPr txBox="1"/>
          <p:nvPr>
            <p:ph idx="1" type="subTitle"/>
          </p:nvPr>
        </p:nvSpPr>
        <p:spPr>
          <a:xfrm>
            <a:off x="1041850" y="1974087"/>
            <a:ext cx="28935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De un Sistema Web para el control de inventario, con el fin de que las farmacias tengan una buena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administración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del mismo y una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facturación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menos compleja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9"/>
          <p:cNvSpPr txBox="1"/>
          <p:nvPr>
            <p:ph type="title"/>
          </p:nvPr>
        </p:nvSpPr>
        <p:spPr>
          <a:xfrm>
            <a:off x="1041858" y="1669392"/>
            <a:ext cx="2893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REQUIERE DE:</a:t>
            </a:r>
            <a:endParaRPr/>
          </a:p>
        </p:txBody>
      </p:sp>
      <p:sp>
        <p:nvSpPr>
          <p:cNvPr id="245" name="Google Shape;245;p29"/>
          <p:cNvSpPr txBox="1"/>
          <p:nvPr>
            <p:ph idx="2" type="title"/>
          </p:nvPr>
        </p:nvSpPr>
        <p:spPr>
          <a:xfrm>
            <a:off x="1041850" y="3130418"/>
            <a:ext cx="2893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PREGUNTA:</a:t>
            </a:r>
            <a:endParaRPr/>
          </a:p>
        </p:txBody>
      </p:sp>
      <p:sp>
        <p:nvSpPr>
          <p:cNvPr id="246" name="Google Shape;246;p29"/>
          <p:cNvSpPr txBox="1"/>
          <p:nvPr>
            <p:ph idx="3" type="subTitle"/>
          </p:nvPr>
        </p:nvSpPr>
        <p:spPr>
          <a:xfrm>
            <a:off x="1041850" y="3435097"/>
            <a:ext cx="28935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¿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Cómo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un sistema para el control de inventario beneficiaria a una farmacia con problemas de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organización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de papeleo y de sus mismos productos?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7" name="Google Shape;247;p29"/>
          <p:cNvPicPr preferRelativeResize="0"/>
          <p:nvPr/>
        </p:nvPicPr>
        <p:blipFill rotWithShape="1">
          <a:blip r:embed="rId3">
            <a:alphaModFix/>
          </a:blip>
          <a:srcRect b="0" l="0" r="27272" t="0"/>
          <a:stretch/>
        </p:blipFill>
        <p:spPr>
          <a:xfrm>
            <a:off x="4584384" y="1247900"/>
            <a:ext cx="3435300" cy="3043200"/>
          </a:xfrm>
          <a:prstGeom prst="roundRect">
            <a:avLst>
              <a:gd fmla="val 20695" name="adj"/>
            </a:avLst>
          </a:prstGeom>
          <a:noFill/>
          <a:ln>
            <a:noFill/>
          </a:ln>
        </p:spPr>
      </p:pic>
      <p:sp>
        <p:nvSpPr>
          <p:cNvPr id="248" name="Google Shape;248;p29"/>
          <p:cNvSpPr txBox="1"/>
          <p:nvPr/>
        </p:nvSpPr>
        <p:spPr>
          <a:xfrm>
            <a:off x="5046625" y="4291100"/>
            <a:ext cx="303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Teyssier (2019)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9"/>
          <p:cNvSpPr/>
          <p:nvPr/>
        </p:nvSpPr>
        <p:spPr>
          <a:xfrm rot="-144819">
            <a:off x="255972" y="4668960"/>
            <a:ext cx="413167" cy="29427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3509952" y="2933338"/>
            <a:ext cx="425400" cy="3693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/>
          <p:nvPr/>
        </p:nvSpPr>
        <p:spPr>
          <a:xfrm rot="10800000">
            <a:off x="1944515" y="597799"/>
            <a:ext cx="1964400" cy="19644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30"/>
          <p:cNvPicPr preferRelativeResize="0"/>
          <p:nvPr/>
        </p:nvPicPr>
        <p:blipFill rotWithShape="1">
          <a:blip r:embed="rId3">
            <a:alphaModFix/>
          </a:blip>
          <a:srcRect b="-188" l="13164" r="9123" t="190"/>
          <a:stretch/>
        </p:blipFill>
        <p:spPr>
          <a:xfrm>
            <a:off x="5206965" y="189125"/>
            <a:ext cx="2469000" cy="47652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  <p:sp>
        <p:nvSpPr>
          <p:cNvPr id="257" name="Google Shape;257;p30"/>
          <p:cNvSpPr txBox="1"/>
          <p:nvPr>
            <p:ph type="title"/>
          </p:nvPr>
        </p:nvSpPr>
        <p:spPr>
          <a:xfrm>
            <a:off x="1005299" y="958825"/>
            <a:ext cx="39051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1" lang="en" sz="4200">
                <a:latin typeface="Times New Roman"/>
                <a:ea typeface="Times New Roman"/>
                <a:cs typeface="Times New Roman"/>
                <a:sym typeface="Times New Roman"/>
              </a:rPr>
              <a:t>Objetivo General</a:t>
            </a:r>
            <a:endParaRPr b="1" i="1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30"/>
          <p:cNvSpPr txBox="1"/>
          <p:nvPr>
            <p:ph idx="1" type="subTitle"/>
          </p:nvPr>
        </p:nvSpPr>
        <p:spPr>
          <a:xfrm>
            <a:off x="1353307" y="2052825"/>
            <a:ext cx="3146700" cy="190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Desarrollar un sistema destinado al control de inventario de la D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roguería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Jose Antonio Galan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 rot="10800000">
            <a:off x="3955073" y="1114896"/>
            <a:ext cx="1062900" cy="10629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1"/>
          <p:cNvSpPr/>
          <p:nvPr/>
        </p:nvSpPr>
        <p:spPr>
          <a:xfrm rot="10800000">
            <a:off x="1264775" y="1140171"/>
            <a:ext cx="1062900" cy="10629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1"/>
          <p:cNvSpPr/>
          <p:nvPr/>
        </p:nvSpPr>
        <p:spPr>
          <a:xfrm rot="10800000">
            <a:off x="6665425" y="1140171"/>
            <a:ext cx="1062900" cy="10629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1"/>
          <p:cNvSpPr txBox="1"/>
          <p:nvPr>
            <p:ph idx="2" type="title"/>
          </p:nvPr>
        </p:nvSpPr>
        <p:spPr>
          <a:xfrm>
            <a:off x="1395575" y="1474834"/>
            <a:ext cx="8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7" name="Google Shape;267;p31"/>
          <p:cNvSpPr txBox="1"/>
          <p:nvPr>
            <p:ph idx="1" type="subTitle"/>
          </p:nvPr>
        </p:nvSpPr>
        <p:spPr>
          <a:xfrm>
            <a:off x="745025" y="2098475"/>
            <a:ext cx="2102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Llevar control y registro de las operaciones de la farmacia que involucren su inventario. 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8" name="Google Shape;268;p31"/>
          <p:cNvSpPr txBox="1"/>
          <p:nvPr>
            <p:ph idx="4" type="title"/>
          </p:nvPr>
        </p:nvSpPr>
        <p:spPr>
          <a:xfrm>
            <a:off x="4085873" y="1449546"/>
            <a:ext cx="8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9" name="Google Shape;269;p31"/>
          <p:cNvSpPr txBox="1"/>
          <p:nvPr>
            <p:ph idx="5" type="subTitle"/>
          </p:nvPr>
        </p:nvSpPr>
        <p:spPr>
          <a:xfrm>
            <a:off x="3247350" y="2177800"/>
            <a:ext cx="26493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Monitorear, organizar y gestionar la entrada y salida de productos para ayudar a establecer y mantener una rotación de inventario óptima y  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revenir 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pérdidas y 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aumentos de costos causados por  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escasez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 y/o exceso de productos en la farmacia.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0" name="Google Shape;270;p31"/>
          <p:cNvSpPr txBox="1"/>
          <p:nvPr>
            <p:ph idx="21"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Objetivos específicos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31"/>
          <p:cNvSpPr txBox="1"/>
          <p:nvPr>
            <p:ph idx="16" type="title"/>
          </p:nvPr>
        </p:nvSpPr>
        <p:spPr>
          <a:xfrm>
            <a:off x="6796225" y="1474821"/>
            <a:ext cx="8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2" name="Google Shape;272;p31"/>
          <p:cNvSpPr txBox="1"/>
          <p:nvPr>
            <p:ph idx="17" type="subTitle"/>
          </p:nvPr>
        </p:nvSpPr>
        <p:spPr>
          <a:xfrm>
            <a:off x="6281875" y="2203075"/>
            <a:ext cx="1830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Prevenir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 fallas generales e irregularidades en el manejo del inventario de la farmacia.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/>
          <p:nvPr/>
        </p:nvSpPr>
        <p:spPr>
          <a:xfrm rot="10800000">
            <a:off x="2919700" y="702700"/>
            <a:ext cx="2238900" cy="22389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2"/>
          <p:cNvSpPr txBox="1"/>
          <p:nvPr>
            <p:ph type="title"/>
          </p:nvPr>
        </p:nvSpPr>
        <p:spPr>
          <a:xfrm>
            <a:off x="4543700" y="904125"/>
            <a:ext cx="33018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1" lang="en" sz="4200">
                <a:latin typeface="Times New Roman"/>
                <a:ea typeface="Times New Roman"/>
                <a:cs typeface="Times New Roman"/>
                <a:sym typeface="Times New Roman"/>
              </a:rPr>
              <a:t>Justificación</a:t>
            </a:r>
            <a:endParaRPr b="1" i="1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32"/>
          <p:cNvSpPr txBox="1"/>
          <p:nvPr>
            <p:ph idx="1" type="subTitle"/>
          </p:nvPr>
        </p:nvSpPr>
        <p:spPr>
          <a:xfrm>
            <a:off x="4171550" y="1543500"/>
            <a:ext cx="4046100" cy="25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Este proyecto se va a realizar debido a que en la cotidianidad encontramos negocios que a simple vista muestran un mal orden y manejo de inventario y papeleo.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Nos quisimos centrar más en el ámbito de las farmacias debido al apoyo y a que está enfocado en la salud, lo cual es lo primordial en la vida del ser humano.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Requiere de un arduo trabajo pero al momento de la implementación podremos solucionar las problemáticas de los farmaceutas y hacer que los clientes se sientan más a gusto con la farmacia.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0" name="Google Shape;2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425" y="1175526"/>
            <a:ext cx="2766800" cy="2792450"/>
          </a:xfrm>
          <a:prstGeom prst="rect">
            <a:avLst/>
          </a:prstGeom>
          <a:noFill/>
          <a:ln>
            <a:noFill/>
          </a:ln>
          <a:effectLst>
            <a:outerShdw blurRad="300038" rotWithShape="0" algn="bl" dist="9525">
              <a:srgbClr val="000000">
                <a:alpha val="70000"/>
              </a:srgbClr>
            </a:outerShdw>
          </a:effectLst>
        </p:spPr>
      </p:pic>
      <p:sp>
        <p:nvSpPr>
          <p:cNvPr id="281" name="Google Shape;281;p32"/>
          <p:cNvSpPr txBox="1"/>
          <p:nvPr/>
        </p:nvSpPr>
        <p:spPr>
          <a:xfrm>
            <a:off x="1275600" y="4114800"/>
            <a:ext cx="25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Fuente: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Europapress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idx="4"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Alcance y delimitación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33"/>
          <p:cNvSpPr txBox="1"/>
          <p:nvPr/>
        </p:nvSpPr>
        <p:spPr>
          <a:xfrm>
            <a:off x="856075" y="1252275"/>
            <a:ext cx="719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ajawal"/>
                <a:ea typeface="Tajawal"/>
                <a:cs typeface="Tajawal"/>
                <a:sym typeface="Tajaw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288" name="Google Shape;2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250" y="1444300"/>
            <a:ext cx="2694675" cy="2780225"/>
          </a:xfrm>
          <a:prstGeom prst="rect">
            <a:avLst/>
          </a:prstGeom>
          <a:noFill/>
          <a:ln>
            <a:noFill/>
          </a:ln>
          <a:effectLst>
            <a:outerShdw blurRad="485775" rotWithShape="0" algn="bl">
              <a:srgbClr val="000000"/>
            </a:outerShdw>
          </a:effectLst>
        </p:spPr>
      </p:pic>
      <p:sp>
        <p:nvSpPr>
          <p:cNvPr id="289" name="Google Shape;289;p33"/>
          <p:cNvSpPr txBox="1"/>
          <p:nvPr/>
        </p:nvSpPr>
        <p:spPr>
          <a:xfrm>
            <a:off x="4224300" y="1241263"/>
            <a:ext cx="40326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Como todo, se empieza desde lo más mínimo para ir avanzando progresivamente, lo que quiere decir, empezamos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aplicando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el aplicativo en el soporte (la farmacia) y de ahí se generan conexiones con otras de las mismas.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Mediante opiniones positivas y recomendaciones el aplicativo va a ir teniendo un alcance ya no local sino a nivel Bogotá.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La meta es llegar a las farmacias grandes y llegar a otros departamentos y ciudades de Colombia.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El límite solo está en nosotros mismos porque en tan solo un barrio común pueden llegar a haber 10 o más farmacias sin límite alguno.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33"/>
          <p:cNvSpPr txBox="1"/>
          <p:nvPr/>
        </p:nvSpPr>
        <p:spPr>
          <a:xfrm>
            <a:off x="1275600" y="4224525"/>
            <a:ext cx="24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Fuente: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Thumbnail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idx="8"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296" name="Google Shape;296;p34"/>
          <p:cNvSpPr txBox="1"/>
          <p:nvPr/>
        </p:nvSpPr>
        <p:spPr>
          <a:xfrm>
            <a:off x="862100" y="1268925"/>
            <a:ext cx="73908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ajawal"/>
                <a:ea typeface="Tajawal"/>
                <a:cs typeface="Tajawal"/>
                <a:sym typeface="Tajawal"/>
              </a:rPr>
              <a:t>BindERP. (sf). </a:t>
            </a:r>
            <a:r>
              <a:rPr i="1" lang="en" sz="1200">
                <a:latin typeface="Tajawal"/>
                <a:ea typeface="Tajawal"/>
                <a:cs typeface="Tajawal"/>
                <a:sym typeface="Tajawal"/>
              </a:rPr>
              <a:t>Tecnicas y metodos para el control de inventarios. </a:t>
            </a:r>
            <a:r>
              <a:rPr lang="en" sz="1200">
                <a:latin typeface="Tajawal"/>
                <a:ea typeface="Tajawal"/>
                <a:cs typeface="Tajawal"/>
                <a:sym typeface="Tajawal"/>
              </a:rPr>
              <a:t>Bind</a:t>
            </a:r>
            <a:endParaRPr sz="1200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00FF"/>
                </a:solidFill>
                <a:latin typeface="Tajawal"/>
                <a:ea typeface="Tajawal"/>
                <a:cs typeface="Tajawal"/>
                <a:sym typeface="Tajaw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https://blog.bind.com.mx/tecnicas-y-metodos-para-el-control-de-inventarios</a:t>
            </a:r>
            <a:r>
              <a:rPr lang="en" sz="1200">
                <a:solidFill>
                  <a:srgbClr val="0000FF"/>
                </a:solidFill>
                <a:latin typeface="Tajawal"/>
                <a:ea typeface="Tajawal"/>
                <a:cs typeface="Tajawal"/>
                <a:sym typeface="Tajawal"/>
              </a:rPr>
              <a:t> </a:t>
            </a:r>
            <a:endParaRPr sz="1200">
              <a:solidFill>
                <a:srgbClr val="0000FF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Rodriguez, J.(5 agosto, 2021). </a:t>
            </a:r>
            <a:r>
              <a:rPr i="1"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Control de inventarios: definicion, importancia y sistemas. </a:t>
            </a: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Hubspot</a:t>
            </a:r>
            <a:endParaRPr sz="1200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00FF"/>
                </a:solidFill>
                <a:latin typeface="Tajawal"/>
                <a:ea typeface="Tajawal"/>
                <a:cs typeface="Tajawal"/>
                <a:sym typeface="Tajaw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https://blog.hubspot.es/sales/que-es-control-de-inventarios</a:t>
            </a:r>
            <a:r>
              <a:rPr lang="en" sz="1200">
                <a:solidFill>
                  <a:srgbClr val="0000FF"/>
                </a:solidFill>
                <a:latin typeface="Tajawal"/>
                <a:ea typeface="Tajawal"/>
                <a:cs typeface="Tajawal"/>
                <a:sym typeface="Tajawal"/>
              </a:rPr>
              <a:t> </a:t>
            </a:r>
            <a:endParaRPr sz="1200">
              <a:solidFill>
                <a:srgbClr val="0000FF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latin typeface="Tajawal"/>
                <a:ea typeface="Tajawal"/>
                <a:cs typeface="Tajawal"/>
                <a:sym typeface="Tajawal"/>
              </a:rPr>
              <a:t>Sisfarma.(19 julio, 2019). </a:t>
            </a:r>
            <a:r>
              <a:rPr i="1" lang="en" sz="1200">
                <a:solidFill>
                  <a:srgbClr val="222222"/>
                </a:solidFill>
                <a:latin typeface="Tajawal"/>
                <a:ea typeface="Tajawal"/>
                <a:cs typeface="Tajawal"/>
                <a:sym typeface="Tajawal"/>
              </a:rPr>
              <a:t>Inventario farmacia. </a:t>
            </a:r>
            <a:r>
              <a:rPr lang="en" sz="1200">
                <a:solidFill>
                  <a:srgbClr val="222222"/>
                </a:solidFill>
                <a:latin typeface="Tajawal"/>
                <a:ea typeface="Tajawal"/>
                <a:cs typeface="Tajawal"/>
                <a:sym typeface="Tajawal"/>
              </a:rPr>
              <a:t>Sisfarma</a:t>
            </a:r>
            <a:endParaRPr sz="1200">
              <a:solidFill>
                <a:srgbClr val="222222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latin typeface="Tajawal"/>
                <a:ea typeface="Tajawal"/>
                <a:cs typeface="Tajawal"/>
                <a:sym typeface="Tajaw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https://www.sisfarma.es/blog/inventario-farmacia/</a:t>
            </a:r>
            <a:endParaRPr sz="1200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ajawal"/>
                <a:ea typeface="Tajawal"/>
                <a:cs typeface="Tajawal"/>
                <a:sym typeface="Tajawal"/>
              </a:rPr>
              <a:t>Teyssier, Y. (2019, noviembre 26). </a:t>
            </a:r>
            <a:r>
              <a:rPr i="1" lang="en" sz="1200">
                <a:latin typeface="Tajawal"/>
                <a:ea typeface="Tajawal"/>
                <a:cs typeface="Tajawal"/>
                <a:sym typeface="Tajawal"/>
              </a:rPr>
              <a:t>Beneficios de contar con un sistema de inventario. </a:t>
            </a:r>
            <a:r>
              <a:rPr lang="en" sz="1200">
                <a:latin typeface="Tajawal"/>
                <a:ea typeface="Tajawal"/>
                <a:cs typeface="Tajawal"/>
                <a:sym typeface="Tajawal"/>
              </a:rPr>
              <a:t>Vogar</a:t>
            </a:r>
            <a:endParaRPr sz="1200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rgbClr val="1155CC"/>
                </a:solidFill>
                <a:latin typeface="Tajawal"/>
                <a:ea typeface="Tajawal"/>
                <a:cs typeface="Tajawal"/>
                <a:sym typeface="Tajaw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https://vogar.com.mx/blog/beneficios-de-contar-con-un-sistema-de-inventarios</a:t>
            </a:r>
            <a:endParaRPr sz="1200" u="sng">
              <a:solidFill>
                <a:srgbClr val="1155CC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>
            <p:ph type="ctrTitle"/>
          </p:nvPr>
        </p:nvSpPr>
        <p:spPr>
          <a:xfrm>
            <a:off x="4056650" y="1735775"/>
            <a:ext cx="3692400" cy="11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GRACIAS</a:t>
            </a:r>
            <a:r>
              <a:rPr lang="en"/>
              <a:t>!</a:t>
            </a:r>
            <a:endParaRPr/>
          </a:p>
        </p:txBody>
      </p:sp>
      <p:pic>
        <p:nvPicPr>
          <p:cNvPr id="302" name="Google Shape;302;p35"/>
          <p:cNvPicPr preferRelativeResize="0"/>
          <p:nvPr/>
        </p:nvPicPr>
        <p:blipFill rotWithShape="1">
          <a:blip r:embed="rId3">
            <a:alphaModFix/>
          </a:blip>
          <a:srcRect b="1158" l="50557" r="10295" t="1508"/>
          <a:stretch/>
        </p:blipFill>
        <p:spPr>
          <a:xfrm>
            <a:off x="1133475" y="186600"/>
            <a:ext cx="2469000" cy="47703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nning Company Culture Project Proposal by Slidesgo">
  <a:themeElements>
    <a:clrScheme name="Simple Light">
      <a:dk1>
        <a:srgbClr val="000000"/>
      </a:dk1>
      <a:lt1>
        <a:srgbClr val="6AE0E1"/>
      </a:lt1>
      <a:dk2>
        <a:srgbClr val="E3EBEB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