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Bebas Neue"/>
      <p:regular r:id="rId31"/>
    </p:embeddedFont>
    <p:embeddedFont>
      <p:font typeface="Tajawal"/>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45AB9D-3C14-430B-AC1F-AED44CFD2CB7}">
  <a:tblStyle styleId="{7F45AB9D-3C14-430B-AC1F-AED44CFD2C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ajawal-bold.fntdata"/><Relationship Id="rId10" Type="http://schemas.openxmlformats.org/officeDocument/2006/relationships/slide" Target="slides/slide5.xml"/><Relationship Id="rId32" Type="http://schemas.openxmlformats.org/officeDocument/2006/relationships/font" Target="fonts/Tajawal-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876b916d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1876b916d4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876b916d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1876b916d4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876b916d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1876b916d4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7f91055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117f91055c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f91055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17f91055c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876b916d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11876b916d4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7f91055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17f91055c2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7f91055c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117f91055c2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7f91055c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17f91055c2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7f91055c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117f91055c2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7f91055c2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117f91055c2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7f91055c2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117f91055c2_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876b916d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11876b916d4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876b916d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1876b916d4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876b916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1876b916d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170500" y="140625"/>
            <a:ext cx="1930800" cy="1930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rot="10800000">
            <a:off x="2318150" y="3419500"/>
            <a:ext cx="1815600" cy="1815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856210" y="901638"/>
            <a:ext cx="4333800" cy="2608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None/>
              <a:defRPr sz="5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
          <p:cNvSpPr txBox="1"/>
          <p:nvPr>
            <p:ph idx="1" type="subTitle"/>
          </p:nvPr>
        </p:nvSpPr>
        <p:spPr>
          <a:xfrm>
            <a:off x="4059700" y="3831413"/>
            <a:ext cx="4040400" cy="410400"/>
          </a:xfrm>
          <a:prstGeom prst="rect">
            <a:avLst/>
          </a:prstGeom>
          <a:solidFill>
            <a:schemeClr val="dk1"/>
          </a:solid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400"/>
              <a:buNone/>
              <a:defRPr sz="18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sp>
        <p:nvSpPr>
          <p:cNvPr id="99" name="Google Shape;99;p11"/>
          <p:cNvSpPr/>
          <p:nvPr/>
        </p:nvSpPr>
        <p:spPr>
          <a:xfrm rot="10800000">
            <a:off x="7088750" y="3452275"/>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1"/>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1"/>
          <p:cNvSpPr txBox="1"/>
          <p:nvPr>
            <p:ph idx="1" type="body"/>
          </p:nvPr>
        </p:nvSpPr>
        <p:spPr>
          <a:xfrm>
            <a:off x="872400" y="1642300"/>
            <a:ext cx="3972900" cy="2311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p11"/>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03" name="Google Shape;103;p11"/>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4" name="Shape 104"/>
        <p:cNvGrpSpPr/>
        <p:nvPr/>
      </p:nvGrpSpPr>
      <p:grpSpPr>
        <a:xfrm>
          <a:off x="0" y="0"/>
          <a:ext cx="0" cy="0"/>
          <a:chOff x="0" y="0"/>
          <a:chExt cx="0" cy="0"/>
        </a:xfrm>
      </p:grpSpPr>
      <p:sp>
        <p:nvSpPr>
          <p:cNvPr id="105" name="Google Shape;105;p12"/>
          <p:cNvSpPr/>
          <p:nvPr/>
        </p:nvSpPr>
        <p:spPr>
          <a:xfrm rot="10800000">
            <a:off x="7762675" y="2677075"/>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rot="10800000">
            <a:off x="0" y="-672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txBox="1"/>
          <p:nvPr>
            <p:ph idx="1" type="subTitle"/>
          </p:nvPr>
        </p:nvSpPr>
        <p:spPr>
          <a:xfrm>
            <a:off x="1132500" y="2374500"/>
            <a:ext cx="6879000" cy="172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3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9" name="Google Shape;109;p12"/>
          <p:cNvSpPr txBox="1"/>
          <p:nvPr>
            <p:ph type="title"/>
          </p:nvPr>
        </p:nvSpPr>
        <p:spPr>
          <a:xfrm>
            <a:off x="5516100" y="3555896"/>
            <a:ext cx="2495400" cy="54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2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0" name="Shape 110"/>
        <p:cNvGrpSpPr/>
        <p:nvPr/>
      </p:nvGrpSpPr>
      <p:grpSpPr>
        <a:xfrm>
          <a:off x="0" y="0"/>
          <a:ext cx="0" cy="0"/>
          <a:chOff x="0" y="0"/>
          <a:chExt cx="0" cy="0"/>
        </a:xfrm>
      </p:grpSpPr>
      <p:sp>
        <p:nvSpPr>
          <p:cNvPr id="111" name="Google Shape;111;p13"/>
          <p:cNvSpPr/>
          <p:nvPr/>
        </p:nvSpPr>
        <p:spPr>
          <a:xfrm rot="10800000">
            <a:off x="-621225" y="38726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rot="10800000">
            <a:off x="7080900" y="-2397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txBox="1"/>
          <p:nvPr>
            <p:ph type="title"/>
          </p:nvPr>
        </p:nvSpPr>
        <p:spPr>
          <a:xfrm>
            <a:off x="1161175"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4" name="Google Shape;114;p13"/>
          <p:cNvSpPr txBox="1"/>
          <p:nvPr>
            <p:ph idx="1" type="subTitle"/>
          </p:nvPr>
        </p:nvSpPr>
        <p:spPr>
          <a:xfrm>
            <a:off x="1161175"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3"/>
          <p:cNvSpPr txBox="1"/>
          <p:nvPr>
            <p:ph idx="2" type="title"/>
          </p:nvPr>
        </p:nvSpPr>
        <p:spPr>
          <a:xfrm>
            <a:off x="3607887"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6" name="Google Shape;116;p13"/>
          <p:cNvSpPr txBox="1"/>
          <p:nvPr>
            <p:ph idx="3" type="subTitle"/>
          </p:nvPr>
        </p:nvSpPr>
        <p:spPr>
          <a:xfrm>
            <a:off x="3607875"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3"/>
          <p:cNvSpPr txBox="1"/>
          <p:nvPr>
            <p:ph idx="4" type="title"/>
          </p:nvPr>
        </p:nvSpPr>
        <p:spPr>
          <a:xfrm>
            <a:off x="6230100"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8" name="Google Shape;118;p13"/>
          <p:cNvSpPr txBox="1"/>
          <p:nvPr>
            <p:ph idx="5" type="subTitle"/>
          </p:nvPr>
        </p:nvSpPr>
        <p:spPr>
          <a:xfrm>
            <a:off x="6230100"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21" name="Google Shape;121;p1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4"/>
          <p:cNvSpPr/>
          <p:nvPr/>
        </p:nvSpPr>
        <p:spPr>
          <a:xfrm rot="10800000">
            <a:off x="-346000" y="3927600"/>
            <a:ext cx="1578900" cy="1578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rot="10800000">
            <a:off x="7696075" y="-281050"/>
            <a:ext cx="1848300" cy="1848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27" name="Google Shape;127;p14"/>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8" name="Shape 128"/>
        <p:cNvGrpSpPr/>
        <p:nvPr/>
      </p:nvGrpSpPr>
      <p:grpSpPr>
        <a:xfrm>
          <a:off x="0" y="0"/>
          <a:ext cx="0" cy="0"/>
          <a:chOff x="0" y="0"/>
          <a:chExt cx="0" cy="0"/>
        </a:xfrm>
      </p:grpSpPr>
      <p:sp>
        <p:nvSpPr>
          <p:cNvPr id="129" name="Google Shape;129;p15"/>
          <p:cNvSpPr/>
          <p:nvPr/>
        </p:nvSpPr>
        <p:spPr>
          <a:xfrm rot="10800000">
            <a:off x="7425925" y="792100"/>
            <a:ext cx="1578600" cy="1578600"/>
          </a:xfrm>
          <a:prstGeom prst="ellipse">
            <a:avLst/>
          </a:prstGeom>
          <a:gradFill>
            <a:gsLst>
              <a:gs pos="0">
                <a:srgbClr val="6AE0E1"/>
              </a:gs>
              <a:gs pos="6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p:nvPr/>
        </p:nvSpPr>
        <p:spPr>
          <a:xfrm rot="10800000">
            <a:off x="-62200" y="94925"/>
            <a:ext cx="1578600" cy="1578600"/>
          </a:xfrm>
          <a:prstGeom prst="ellipse">
            <a:avLst/>
          </a:prstGeom>
          <a:gradFill>
            <a:gsLst>
              <a:gs pos="0">
                <a:srgbClr val="6AE0E1"/>
              </a:gs>
              <a:gs pos="6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txBox="1"/>
          <p:nvPr>
            <p:ph type="title"/>
          </p:nvPr>
        </p:nvSpPr>
        <p:spPr>
          <a:xfrm>
            <a:off x="1692675" y="537175"/>
            <a:ext cx="4478700" cy="12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400"/>
              <a:buNone/>
              <a:defRPr sz="4500">
                <a:solidFill>
                  <a:schemeClr val="dk1"/>
                </a:solidFill>
              </a:defRPr>
            </a:lvl1pPr>
            <a:lvl2pPr lvl="1" algn="ctr">
              <a:lnSpc>
                <a:spcPct val="100000"/>
              </a:lnSpc>
              <a:spcBef>
                <a:spcPts val="0"/>
              </a:spcBef>
              <a:spcAft>
                <a:spcPts val="0"/>
              </a:spcAft>
              <a:buSzPts val="3400"/>
              <a:buNone/>
              <a:defRPr/>
            </a:lvl2pPr>
            <a:lvl3pPr lvl="2" algn="ctr">
              <a:lnSpc>
                <a:spcPct val="100000"/>
              </a:lnSpc>
              <a:spcBef>
                <a:spcPts val="0"/>
              </a:spcBef>
              <a:spcAft>
                <a:spcPts val="0"/>
              </a:spcAft>
              <a:buSzPts val="3400"/>
              <a:buNone/>
              <a:defRPr/>
            </a:lvl3pPr>
            <a:lvl4pPr lvl="3" algn="ctr">
              <a:lnSpc>
                <a:spcPct val="100000"/>
              </a:lnSpc>
              <a:spcBef>
                <a:spcPts val="0"/>
              </a:spcBef>
              <a:spcAft>
                <a:spcPts val="0"/>
              </a:spcAft>
              <a:buSzPts val="3400"/>
              <a:buNone/>
              <a:defRPr/>
            </a:lvl4pPr>
            <a:lvl5pPr lvl="4" algn="ctr">
              <a:lnSpc>
                <a:spcPct val="100000"/>
              </a:lnSpc>
              <a:spcBef>
                <a:spcPts val="0"/>
              </a:spcBef>
              <a:spcAft>
                <a:spcPts val="0"/>
              </a:spcAft>
              <a:buSzPts val="3400"/>
              <a:buNone/>
              <a:defRPr/>
            </a:lvl5pPr>
            <a:lvl6pPr lvl="5" algn="ctr">
              <a:lnSpc>
                <a:spcPct val="100000"/>
              </a:lnSpc>
              <a:spcBef>
                <a:spcPts val="0"/>
              </a:spcBef>
              <a:spcAft>
                <a:spcPts val="0"/>
              </a:spcAft>
              <a:buSzPts val="3400"/>
              <a:buNone/>
              <a:defRPr/>
            </a:lvl6pPr>
            <a:lvl7pPr lvl="6" algn="ctr">
              <a:lnSpc>
                <a:spcPct val="100000"/>
              </a:lnSpc>
              <a:spcBef>
                <a:spcPts val="0"/>
              </a:spcBef>
              <a:spcAft>
                <a:spcPts val="0"/>
              </a:spcAft>
              <a:buSzPts val="3400"/>
              <a:buNone/>
              <a:defRPr/>
            </a:lvl7pPr>
            <a:lvl8pPr lvl="7" algn="ctr">
              <a:lnSpc>
                <a:spcPct val="100000"/>
              </a:lnSpc>
              <a:spcBef>
                <a:spcPts val="0"/>
              </a:spcBef>
              <a:spcAft>
                <a:spcPts val="0"/>
              </a:spcAft>
              <a:buSzPts val="3400"/>
              <a:buNone/>
              <a:defRPr/>
            </a:lvl8pPr>
            <a:lvl9pPr lvl="8" algn="ctr">
              <a:lnSpc>
                <a:spcPct val="100000"/>
              </a:lnSpc>
              <a:spcBef>
                <a:spcPts val="0"/>
              </a:spcBef>
              <a:spcAft>
                <a:spcPts val="0"/>
              </a:spcAft>
              <a:buSzPts val="3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
    <p:spTree>
      <p:nvGrpSpPr>
        <p:cNvPr id="133" name="Shape 133"/>
        <p:cNvGrpSpPr/>
        <p:nvPr/>
      </p:nvGrpSpPr>
      <p:grpSpPr>
        <a:xfrm>
          <a:off x="0" y="0"/>
          <a:ext cx="0" cy="0"/>
          <a:chOff x="0" y="0"/>
          <a:chExt cx="0" cy="0"/>
        </a:xfrm>
      </p:grpSpPr>
      <p:sp>
        <p:nvSpPr>
          <p:cNvPr id="134" name="Google Shape;134;p16"/>
          <p:cNvSpPr/>
          <p:nvPr/>
        </p:nvSpPr>
        <p:spPr>
          <a:xfrm rot="10800000">
            <a:off x="7325825" y="3534350"/>
            <a:ext cx="1478100" cy="1478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txBox="1"/>
          <p:nvPr>
            <p:ph type="title"/>
          </p:nvPr>
        </p:nvSpPr>
        <p:spPr>
          <a:xfrm>
            <a:off x="1344675" y="896188"/>
            <a:ext cx="2146500" cy="231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137" name="Google Shape;137;p16"/>
          <p:cNvSpPr txBox="1"/>
          <p:nvPr>
            <p:ph idx="1" type="body"/>
          </p:nvPr>
        </p:nvSpPr>
        <p:spPr>
          <a:xfrm>
            <a:off x="1344675" y="3071023"/>
            <a:ext cx="2529300" cy="9744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8" name="Shape 138"/>
        <p:cNvGrpSpPr/>
        <p:nvPr/>
      </p:nvGrpSpPr>
      <p:grpSpPr>
        <a:xfrm>
          <a:off x="0" y="0"/>
          <a:ext cx="0" cy="0"/>
          <a:chOff x="0" y="0"/>
          <a:chExt cx="0" cy="0"/>
        </a:xfrm>
      </p:grpSpPr>
      <p:sp>
        <p:nvSpPr>
          <p:cNvPr id="139" name="Google Shape;139;p17"/>
          <p:cNvSpPr/>
          <p:nvPr/>
        </p:nvSpPr>
        <p:spPr>
          <a:xfrm rot="10800000">
            <a:off x="6941650" y="-10116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txBox="1"/>
          <p:nvPr>
            <p:ph type="title"/>
          </p:nvPr>
        </p:nvSpPr>
        <p:spPr>
          <a:xfrm>
            <a:off x="900539"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1" name="Google Shape;141;p17"/>
          <p:cNvSpPr txBox="1"/>
          <p:nvPr>
            <p:ph idx="1" type="subTitle"/>
          </p:nvPr>
        </p:nvSpPr>
        <p:spPr>
          <a:xfrm>
            <a:off x="900539"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7"/>
          <p:cNvSpPr txBox="1"/>
          <p:nvPr>
            <p:ph idx="2" type="title"/>
          </p:nvPr>
        </p:nvSpPr>
        <p:spPr>
          <a:xfrm>
            <a:off x="3659695"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3" name="Google Shape;143;p17"/>
          <p:cNvSpPr txBox="1"/>
          <p:nvPr>
            <p:ph idx="3" type="subTitle"/>
          </p:nvPr>
        </p:nvSpPr>
        <p:spPr>
          <a:xfrm>
            <a:off x="3659695"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7"/>
          <p:cNvSpPr txBox="1"/>
          <p:nvPr>
            <p:ph idx="4" type="title"/>
          </p:nvPr>
        </p:nvSpPr>
        <p:spPr>
          <a:xfrm>
            <a:off x="900539"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5" name="Google Shape;145;p17"/>
          <p:cNvSpPr txBox="1"/>
          <p:nvPr>
            <p:ph idx="5" type="subTitle"/>
          </p:nvPr>
        </p:nvSpPr>
        <p:spPr>
          <a:xfrm>
            <a:off x="900539"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7"/>
          <p:cNvSpPr txBox="1"/>
          <p:nvPr>
            <p:ph idx="6" type="title"/>
          </p:nvPr>
        </p:nvSpPr>
        <p:spPr>
          <a:xfrm>
            <a:off x="3659695"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7" name="Google Shape;147;p17"/>
          <p:cNvSpPr txBox="1"/>
          <p:nvPr>
            <p:ph idx="7" type="subTitle"/>
          </p:nvPr>
        </p:nvSpPr>
        <p:spPr>
          <a:xfrm>
            <a:off x="3659695"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7"/>
          <p:cNvSpPr txBox="1"/>
          <p:nvPr>
            <p:ph idx="8" type="title"/>
          </p:nvPr>
        </p:nvSpPr>
        <p:spPr>
          <a:xfrm>
            <a:off x="6418861"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9" name="Google Shape;149;p17"/>
          <p:cNvSpPr txBox="1"/>
          <p:nvPr>
            <p:ph idx="9" type="subTitle"/>
          </p:nvPr>
        </p:nvSpPr>
        <p:spPr>
          <a:xfrm>
            <a:off x="6418861"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7"/>
          <p:cNvSpPr txBox="1"/>
          <p:nvPr>
            <p:ph idx="13" type="title"/>
          </p:nvPr>
        </p:nvSpPr>
        <p:spPr>
          <a:xfrm>
            <a:off x="6418861"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51" name="Google Shape;151;p17"/>
          <p:cNvSpPr txBox="1"/>
          <p:nvPr>
            <p:ph idx="14" type="subTitle"/>
          </p:nvPr>
        </p:nvSpPr>
        <p:spPr>
          <a:xfrm>
            <a:off x="6418861"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7"/>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txBox="1"/>
          <p:nvPr>
            <p:ph idx="15"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54" name="Google Shape;154;p17"/>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5" name="Shape 155"/>
        <p:cNvGrpSpPr/>
        <p:nvPr/>
      </p:nvGrpSpPr>
      <p:grpSpPr>
        <a:xfrm>
          <a:off x="0" y="0"/>
          <a:ext cx="0" cy="0"/>
          <a:chOff x="0" y="0"/>
          <a:chExt cx="0" cy="0"/>
        </a:xfrm>
      </p:grpSpPr>
      <p:sp>
        <p:nvSpPr>
          <p:cNvPr id="156" name="Google Shape;156;p18"/>
          <p:cNvSpPr/>
          <p:nvPr/>
        </p:nvSpPr>
        <p:spPr>
          <a:xfrm rot="10800000">
            <a:off x="7042075" y="30948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rot="10800000">
            <a:off x="2793975" y="228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rot="10800000">
            <a:off x="548475" y="3267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txBox="1"/>
          <p:nvPr>
            <p:ph hasCustomPrompt="1" type="title"/>
          </p:nvPr>
        </p:nvSpPr>
        <p:spPr>
          <a:xfrm>
            <a:off x="3757465" y="1449500"/>
            <a:ext cx="4495500" cy="151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129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a:r>
              <a:t>xx%</a:t>
            </a:r>
          </a:p>
        </p:txBody>
      </p:sp>
      <p:sp>
        <p:nvSpPr>
          <p:cNvPr id="161" name="Google Shape;161;p18"/>
          <p:cNvSpPr txBox="1"/>
          <p:nvPr>
            <p:ph idx="1" type="subTitle"/>
          </p:nvPr>
        </p:nvSpPr>
        <p:spPr>
          <a:xfrm>
            <a:off x="3539575" y="3229300"/>
            <a:ext cx="4495500" cy="464700"/>
          </a:xfrm>
          <a:prstGeom prst="rect">
            <a:avLst/>
          </a:prstGeom>
          <a:solidFill>
            <a:schemeClr val="dk1"/>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800">
                <a:solidFill>
                  <a:schemeClr val="lt2"/>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62" name="Shape 162"/>
        <p:cNvGrpSpPr/>
        <p:nvPr/>
      </p:nvGrpSpPr>
      <p:grpSpPr>
        <a:xfrm>
          <a:off x="0" y="0"/>
          <a:ext cx="0" cy="0"/>
          <a:chOff x="0" y="0"/>
          <a:chExt cx="0" cy="0"/>
        </a:xfrm>
      </p:grpSpPr>
      <p:sp>
        <p:nvSpPr>
          <p:cNvPr id="163" name="Google Shape;163;p19"/>
          <p:cNvSpPr/>
          <p:nvPr/>
        </p:nvSpPr>
        <p:spPr>
          <a:xfrm rot="10800000">
            <a:off x="373025" y="3456675"/>
            <a:ext cx="1650900" cy="1650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rot="10800000">
            <a:off x="7763225" y="-299825"/>
            <a:ext cx="1650900" cy="1650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txBox="1"/>
          <p:nvPr>
            <p:ph type="title"/>
          </p:nvPr>
        </p:nvSpPr>
        <p:spPr>
          <a:xfrm>
            <a:off x="2520538" y="1673288"/>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6" name="Google Shape;166;p19"/>
          <p:cNvSpPr txBox="1"/>
          <p:nvPr>
            <p:ph idx="1" type="subTitle"/>
          </p:nvPr>
        </p:nvSpPr>
        <p:spPr>
          <a:xfrm>
            <a:off x="2520538" y="2164133"/>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19"/>
          <p:cNvSpPr txBox="1"/>
          <p:nvPr>
            <p:ph idx="2" type="title"/>
          </p:nvPr>
        </p:nvSpPr>
        <p:spPr>
          <a:xfrm>
            <a:off x="6344213" y="1673263"/>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8" name="Google Shape;168;p19"/>
          <p:cNvSpPr txBox="1"/>
          <p:nvPr>
            <p:ph idx="3" type="subTitle"/>
          </p:nvPr>
        </p:nvSpPr>
        <p:spPr>
          <a:xfrm>
            <a:off x="6344207" y="2164128"/>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19"/>
          <p:cNvSpPr txBox="1"/>
          <p:nvPr>
            <p:ph idx="4" type="title"/>
          </p:nvPr>
        </p:nvSpPr>
        <p:spPr>
          <a:xfrm>
            <a:off x="4441800" y="3350775"/>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0" name="Google Shape;170;p19"/>
          <p:cNvSpPr txBox="1"/>
          <p:nvPr>
            <p:ph idx="5" type="subTitle"/>
          </p:nvPr>
        </p:nvSpPr>
        <p:spPr>
          <a:xfrm>
            <a:off x="4441785" y="3841671"/>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 name="Google Shape;171;p19"/>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73" name="Google Shape;173;p19"/>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4" name="Shape 174"/>
        <p:cNvGrpSpPr/>
        <p:nvPr/>
      </p:nvGrpSpPr>
      <p:grpSpPr>
        <a:xfrm>
          <a:off x="0" y="0"/>
          <a:ext cx="0" cy="0"/>
          <a:chOff x="0" y="0"/>
          <a:chExt cx="0" cy="0"/>
        </a:xfrm>
      </p:grpSpPr>
      <p:sp>
        <p:nvSpPr>
          <p:cNvPr id="175" name="Google Shape;175;p20"/>
          <p:cNvSpPr/>
          <p:nvPr/>
        </p:nvSpPr>
        <p:spPr>
          <a:xfrm rot="10800000">
            <a:off x="7168475" y="33916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rot="10800000">
            <a:off x="341250" y="50250"/>
            <a:ext cx="1871100" cy="1871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0"/>
          <p:cNvSpPr txBox="1"/>
          <p:nvPr>
            <p:ph type="title"/>
          </p:nvPr>
        </p:nvSpPr>
        <p:spPr>
          <a:xfrm>
            <a:off x="4154650" y="1289700"/>
            <a:ext cx="4056900" cy="256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96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rot="10800000">
            <a:off x="7508825" y="-108150"/>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rot="10800000">
            <a:off x="1380150" y="4167625"/>
            <a:ext cx="1139100" cy="1139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10800000">
            <a:off x="-93550" y="-108150"/>
            <a:ext cx="1406100" cy="1406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idx="1" type="body"/>
          </p:nvPr>
        </p:nvSpPr>
        <p:spPr>
          <a:xfrm>
            <a:off x="872400" y="1178825"/>
            <a:ext cx="7384500" cy="3369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AutoNum type="arabicPeriod"/>
              <a:defRPr sz="1200">
                <a:solidFill>
                  <a:schemeClr val="dk1"/>
                </a:solidFill>
              </a:defRPr>
            </a:lvl1pPr>
            <a:lvl2pPr indent="-317500" lvl="1" marL="914400" algn="l">
              <a:lnSpc>
                <a:spcPct val="115000"/>
              </a:lnSpc>
              <a:spcBef>
                <a:spcPts val="0"/>
              </a:spcBef>
              <a:spcAft>
                <a:spcPts val="0"/>
              </a:spcAft>
              <a:buClr>
                <a:schemeClr val="dk1"/>
              </a:buClr>
              <a:buSzPts val="1400"/>
              <a:buAutoNum type="alphaLcPeriod"/>
              <a:defRPr>
                <a:solidFill>
                  <a:schemeClr val="dk1"/>
                </a:solidFill>
              </a:defRPr>
            </a:lvl2pPr>
            <a:lvl3pPr indent="-317500" lvl="2" marL="1371600" algn="l">
              <a:lnSpc>
                <a:spcPct val="115000"/>
              </a:lnSpc>
              <a:spcBef>
                <a:spcPts val="0"/>
              </a:spcBef>
              <a:spcAft>
                <a:spcPts val="0"/>
              </a:spcAft>
              <a:buClr>
                <a:schemeClr val="dk1"/>
              </a:buClr>
              <a:buSzPts val="1400"/>
              <a:buAutoNum type="romanLcPeriod"/>
              <a:defRPr>
                <a:solidFill>
                  <a:schemeClr val="dk1"/>
                </a:solidFill>
              </a:defRPr>
            </a:lvl3pPr>
            <a:lvl4pPr indent="-317500" lvl="3" marL="1828800" algn="l">
              <a:lnSpc>
                <a:spcPct val="115000"/>
              </a:lnSpc>
              <a:spcBef>
                <a:spcPts val="0"/>
              </a:spcBef>
              <a:spcAft>
                <a:spcPts val="0"/>
              </a:spcAft>
              <a:buClr>
                <a:schemeClr val="dk1"/>
              </a:buClr>
              <a:buSzPts val="1400"/>
              <a:buAutoNum type="arabicPeriod"/>
              <a:defRPr>
                <a:solidFill>
                  <a:schemeClr val="dk1"/>
                </a:solidFill>
              </a:defRPr>
            </a:lvl4pPr>
            <a:lvl5pPr indent="-317500" lvl="4" marL="2286000" algn="l">
              <a:lnSpc>
                <a:spcPct val="115000"/>
              </a:lnSpc>
              <a:spcBef>
                <a:spcPts val="0"/>
              </a:spcBef>
              <a:spcAft>
                <a:spcPts val="0"/>
              </a:spcAft>
              <a:buClr>
                <a:schemeClr val="dk1"/>
              </a:buClr>
              <a:buSzPts val="1400"/>
              <a:buAutoNum type="alphaLcPeriod"/>
              <a:defRPr>
                <a:solidFill>
                  <a:schemeClr val="dk1"/>
                </a:solidFill>
              </a:defRPr>
            </a:lvl5pPr>
            <a:lvl6pPr indent="-317500" lvl="5" marL="2743200" algn="l">
              <a:lnSpc>
                <a:spcPct val="115000"/>
              </a:lnSpc>
              <a:spcBef>
                <a:spcPts val="0"/>
              </a:spcBef>
              <a:spcAft>
                <a:spcPts val="0"/>
              </a:spcAft>
              <a:buClr>
                <a:schemeClr val="dk1"/>
              </a:buClr>
              <a:buSzPts val="1400"/>
              <a:buAutoNum type="romanLcPeriod"/>
              <a:defRPr>
                <a:solidFill>
                  <a:schemeClr val="dk1"/>
                </a:solidFill>
              </a:defRPr>
            </a:lvl6pPr>
            <a:lvl7pPr indent="-317500" lvl="6" marL="3200400" algn="l">
              <a:lnSpc>
                <a:spcPct val="115000"/>
              </a:lnSpc>
              <a:spcBef>
                <a:spcPts val="0"/>
              </a:spcBef>
              <a:spcAft>
                <a:spcPts val="0"/>
              </a:spcAft>
              <a:buClr>
                <a:schemeClr val="dk1"/>
              </a:buClr>
              <a:buSzPts val="1400"/>
              <a:buAutoNum type="arabicPeriod"/>
              <a:defRPr>
                <a:solidFill>
                  <a:schemeClr val="dk1"/>
                </a:solidFill>
              </a:defRPr>
            </a:lvl7pPr>
            <a:lvl8pPr indent="-317500" lvl="7" marL="3657600" algn="l">
              <a:lnSpc>
                <a:spcPct val="115000"/>
              </a:lnSpc>
              <a:spcBef>
                <a:spcPts val="0"/>
              </a:spcBef>
              <a:spcAft>
                <a:spcPts val="0"/>
              </a:spcAft>
              <a:buClr>
                <a:schemeClr val="dk1"/>
              </a:buClr>
              <a:buSzPts val="1400"/>
              <a:buAutoNum type="alphaLcPeriod"/>
              <a:defRPr>
                <a:solidFill>
                  <a:schemeClr val="dk1"/>
                </a:solidFill>
              </a:defRPr>
            </a:lvl8pPr>
            <a:lvl9pPr indent="-317500" lvl="8" marL="4114800" algn="l">
              <a:lnSpc>
                <a:spcPct val="115000"/>
              </a:lnSpc>
              <a:spcBef>
                <a:spcPts val="0"/>
              </a:spcBef>
              <a:spcAft>
                <a:spcPts val="0"/>
              </a:spcAft>
              <a:buClr>
                <a:schemeClr val="dk1"/>
              </a:buClr>
              <a:buSzPts val="1400"/>
              <a:buAutoNum type="romanLcPeriod"/>
              <a:defRPr>
                <a:solidFill>
                  <a:schemeClr val="dk1"/>
                </a:solidFill>
              </a:defRPr>
            </a:lvl9pPr>
          </a:lstStyle>
          <a:p/>
        </p:txBody>
      </p:sp>
      <p:sp>
        <p:nvSpPr>
          <p:cNvPr id="19" name="Google Shape;19;p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21" name="Google Shape;21;p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79" name="Shape 179"/>
        <p:cNvGrpSpPr/>
        <p:nvPr/>
      </p:nvGrpSpPr>
      <p:grpSpPr>
        <a:xfrm>
          <a:off x="0" y="0"/>
          <a:ext cx="0" cy="0"/>
          <a:chOff x="0" y="0"/>
          <a:chExt cx="0" cy="0"/>
        </a:xfrm>
      </p:grpSpPr>
      <p:sp>
        <p:nvSpPr>
          <p:cNvPr id="180" name="Google Shape;180;p21"/>
          <p:cNvSpPr txBox="1"/>
          <p:nvPr>
            <p:ph type="title"/>
          </p:nvPr>
        </p:nvSpPr>
        <p:spPr>
          <a:xfrm>
            <a:off x="1126147"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1" name="Google Shape;181;p21"/>
          <p:cNvSpPr txBox="1"/>
          <p:nvPr>
            <p:ph idx="1" type="subTitle"/>
          </p:nvPr>
        </p:nvSpPr>
        <p:spPr>
          <a:xfrm>
            <a:off x="112613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1"/>
          <p:cNvSpPr txBox="1"/>
          <p:nvPr>
            <p:ph idx="2" type="title"/>
          </p:nvPr>
        </p:nvSpPr>
        <p:spPr>
          <a:xfrm>
            <a:off x="3565652"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3" name="Google Shape;183;p21"/>
          <p:cNvSpPr txBox="1"/>
          <p:nvPr>
            <p:ph idx="3" type="subTitle"/>
          </p:nvPr>
        </p:nvSpPr>
        <p:spPr>
          <a:xfrm>
            <a:off x="356564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84" name="Google Shape;184;p21"/>
          <p:cNvSpPr txBox="1"/>
          <p:nvPr>
            <p:ph idx="4" type="title"/>
          </p:nvPr>
        </p:nvSpPr>
        <p:spPr>
          <a:xfrm>
            <a:off x="6005168"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5" name="Google Shape;185;p21"/>
          <p:cNvSpPr txBox="1"/>
          <p:nvPr>
            <p:ph idx="5" type="subTitle"/>
          </p:nvPr>
        </p:nvSpPr>
        <p:spPr>
          <a:xfrm>
            <a:off x="600516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86" name="Google Shape;186;p21"/>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88" name="Google Shape;188;p21"/>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89" name="Shape 189"/>
        <p:cNvGrpSpPr/>
        <p:nvPr/>
      </p:nvGrpSpPr>
      <p:grpSpPr>
        <a:xfrm>
          <a:off x="0" y="0"/>
          <a:ext cx="0" cy="0"/>
          <a:chOff x="0" y="0"/>
          <a:chExt cx="0" cy="0"/>
        </a:xfrm>
      </p:grpSpPr>
      <p:sp>
        <p:nvSpPr>
          <p:cNvPr id="190" name="Google Shape;190;p22"/>
          <p:cNvSpPr/>
          <p:nvPr/>
        </p:nvSpPr>
        <p:spPr>
          <a:xfrm rot="10800000">
            <a:off x="-179600" y="2051200"/>
            <a:ext cx="1482000" cy="14820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2"/>
          <p:cNvSpPr/>
          <p:nvPr/>
        </p:nvSpPr>
        <p:spPr>
          <a:xfrm rot="10800000">
            <a:off x="7215475" y="3233325"/>
            <a:ext cx="1482000" cy="14820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txBox="1"/>
          <p:nvPr>
            <p:ph idx="1" type="subTitle"/>
          </p:nvPr>
        </p:nvSpPr>
        <p:spPr>
          <a:xfrm>
            <a:off x="1177925" y="2477000"/>
            <a:ext cx="2575200" cy="97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595959"/>
              </a:buClr>
              <a:buSzPts val="1400"/>
              <a:buFont typeface="Anaheim"/>
              <a:buAutoNum type="arabicPeriod"/>
              <a:defRPr/>
            </a:lvl1pPr>
            <a:lvl2pPr lvl="1" algn="ctr">
              <a:lnSpc>
                <a:spcPct val="100000"/>
              </a:lnSpc>
              <a:spcBef>
                <a:spcPts val="0"/>
              </a:spcBef>
              <a:spcAft>
                <a:spcPts val="0"/>
              </a:spcAft>
              <a:buClr>
                <a:srgbClr val="595959"/>
              </a:buClr>
              <a:buSzPts val="1400"/>
              <a:buFont typeface="Anaheim"/>
              <a:buAutoNum type="alphaLcPeriod"/>
              <a:defRPr/>
            </a:lvl2pPr>
            <a:lvl3pPr lvl="2" algn="ctr">
              <a:lnSpc>
                <a:spcPct val="100000"/>
              </a:lnSpc>
              <a:spcBef>
                <a:spcPts val="0"/>
              </a:spcBef>
              <a:spcAft>
                <a:spcPts val="0"/>
              </a:spcAft>
              <a:buClr>
                <a:srgbClr val="595959"/>
              </a:buClr>
              <a:buSzPts val="1400"/>
              <a:buFont typeface="Anaheim"/>
              <a:buAutoNum type="romanLcPeriod"/>
              <a:defRPr/>
            </a:lvl3pPr>
            <a:lvl4pPr lvl="3" algn="ctr">
              <a:lnSpc>
                <a:spcPct val="100000"/>
              </a:lnSpc>
              <a:spcBef>
                <a:spcPts val="0"/>
              </a:spcBef>
              <a:spcAft>
                <a:spcPts val="0"/>
              </a:spcAft>
              <a:buClr>
                <a:srgbClr val="595959"/>
              </a:buClr>
              <a:buSzPts val="1400"/>
              <a:buFont typeface="Anaheim"/>
              <a:buAutoNum type="arabicPeriod"/>
              <a:defRPr/>
            </a:lvl4pPr>
            <a:lvl5pPr lvl="4" algn="ctr">
              <a:lnSpc>
                <a:spcPct val="100000"/>
              </a:lnSpc>
              <a:spcBef>
                <a:spcPts val="0"/>
              </a:spcBef>
              <a:spcAft>
                <a:spcPts val="0"/>
              </a:spcAft>
              <a:buClr>
                <a:srgbClr val="595959"/>
              </a:buClr>
              <a:buSzPts val="1400"/>
              <a:buFont typeface="Anaheim"/>
              <a:buAutoNum type="alphaLcPeriod"/>
              <a:defRPr/>
            </a:lvl5pPr>
            <a:lvl6pPr lvl="5" algn="ctr">
              <a:lnSpc>
                <a:spcPct val="100000"/>
              </a:lnSpc>
              <a:spcBef>
                <a:spcPts val="0"/>
              </a:spcBef>
              <a:spcAft>
                <a:spcPts val="0"/>
              </a:spcAft>
              <a:buClr>
                <a:srgbClr val="595959"/>
              </a:buClr>
              <a:buSzPts val="1400"/>
              <a:buFont typeface="Anaheim"/>
              <a:buAutoNum type="romanLcPeriod"/>
              <a:defRPr/>
            </a:lvl6pPr>
            <a:lvl7pPr lvl="6" algn="ctr">
              <a:lnSpc>
                <a:spcPct val="100000"/>
              </a:lnSpc>
              <a:spcBef>
                <a:spcPts val="0"/>
              </a:spcBef>
              <a:spcAft>
                <a:spcPts val="0"/>
              </a:spcAft>
              <a:buClr>
                <a:srgbClr val="595959"/>
              </a:buClr>
              <a:buSzPts val="1400"/>
              <a:buFont typeface="Anaheim"/>
              <a:buAutoNum type="arabicPeriod"/>
              <a:defRPr/>
            </a:lvl7pPr>
            <a:lvl8pPr lvl="7" algn="ctr">
              <a:lnSpc>
                <a:spcPct val="100000"/>
              </a:lnSpc>
              <a:spcBef>
                <a:spcPts val="0"/>
              </a:spcBef>
              <a:spcAft>
                <a:spcPts val="0"/>
              </a:spcAft>
              <a:buClr>
                <a:srgbClr val="595959"/>
              </a:buClr>
              <a:buSzPts val="1400"/>
              <a:buFont typeface="Anaheim"/>
              <a:buAutoNum type="alphaLcPeriod"/>
              <a:defRPr/>
            </a:lvl8pPr>
            <a:lvl9pPr lvl="8" algn="ctr">
              <a:lnSpc>
                <a:spcPct val="100000"/>
              </a:lnSpc>
              <a:spcBef>
                <a:spcPts val="0"/>
              </a:spcBef>
              <a:spcAft>
                <a:spcPts val="0"/>
              </a:spcAft>
              <a:buClr>
                <a:srgbClr val="595959"/>
              </a:buClr>
              <a:buSzPts val="1400"/>
              <a:buFont typeface="Anaheim"/>
              <a:buAutoNum type="romanLcPeriod"/>
              <a:defRPr/>
            </a:lvl9pPr>
          </a:lstStyle>
          <a:p/>
        </p:txBody>
      </p:sp>
      <p:sp>
        <p:nvSpPr>
          <p:cNvPr id="194" name="Google Shape;194;p22"/>
          <p:cNvSpPr txBox="1"/>
          <p:nvPr>
            <p:ph type="title"/>
          </p:nvPr>
        </p:nvSpPr>
        <p:spPr>
          <a:xfrm>
            <a:off x="1177925" y="1881125"/>
            <a:ext cx="25752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sz="45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195" name="Shape 195"/>
        <p:cNvGrpSpPr/>
        <p:nvPr/>
      </p:nvGrpSpPr>
      <p:grpSpPr>
        <a:xfrm>
          <a:off x="0" y="0"/>
          <a:ext cx="0" cy="0"/>
          <a:chOff x="0" y="0"/>
          <a:chExt cx="0" cy="0"/>
        </a:xfrm>
      </p:grpSpPr>
      <p:sp>
        <p:nvSpPr>
          <p:cNvPr id="196" name="Google Shape;196;p23"/>
          <p:cNvSpPr/>
          <p:nvPr/>
        </p:nvSpPr>
        <p:spPr>
          <a:xfrm rot="10800000">
            <a:off x="3921000" y="3972875"/>
            <a:ext cx="1672500" cy="16725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rot="10800000">
            <a:off x="7613150" y="399500"/>
            <a:ext cx="1672500" cy="16725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txBox="1"/>
          <p:nvPr>
            <p:ph idx="1" type="body"/>
          </p:nvPr>
        </p:nvSpPr>
        <p:spPr>
          <a:xfrm>
            <a:off x="854750" y="1365225"/>
            <a:ext cx="3694200" cy="302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199" name="Google Shape;199;p23"/>
          <p:cNvSpPr txBox="1"/>
          <p:nvPr>
            <p:ph idx="2" type="body"/>
          </p:nvPr>
        </p:nvSpPr>
        <p:spPr>
          <a:xfrm>
            <a:off x="4580350" y="1365225"/>
            <a:ext cx="3694200" cy="302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00" name="Google Shape;200;p2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202" name="Google Shape;202;p2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3" name="Shape 20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04" name="Shape 204"/>
        <p:cNvGrpSpPr/>
        <p:nvPr/>
      </p:nvGrpSpPr>
      <p:grpSpPr>
        <a:xfrm>
          <a:off x="0" y="0"/>
          <a:ext cx="0" cy="0"/>
          <a:chOff x="0" y="0"/>
          <a:chExt cx="0" cy="0"/>
        </a:xfrm>
      </p:grpSpPr>
      <p:sp>
        <p:nvSpPr>
          <p:cNvPr id="205" name="Google Shape;205;p25"/>
          <p:cNvSpPr/>
          <p:nvPr/>
        </p:nvSpPr>
        <p:spPr>
          <a:xfrm rot="10800000">
            <a:off x="7047650" y="301332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rot="10800000">
            <a:off x="316500" y="38997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5"/>
          <p:cNvSpPr/>
          <p:nvPr/>
        </p:nvSpPr>
        <p:spPr>
          <a:xfrm rot="10800000">
            <a:off x="7247025" y="-14342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09" name="Shape 209"/>
        <p:cNvGrpSpPr/>
        <p:nvPr/>
      </p:nvGrpSpPr>
      <p:grpSpPr>
        <a:xfrm>
          <a:off x="0" y="0"/>
          <a:ext cx="0" cy="0"/>
          <a:chOff x="0" y="0"/>
          <a:chExt cx="0" cy="0"/>
        </a:xfrm>
      </p:grpSpPr>
      <p:sp>
        <p:nvSpPr>
          <p:cNvPr id="210" name="Google Shape;210;p26"/>
          <p:cNvSpPr/>
          <p:nvPr/>
        </p:nvSpPr>
        <p:spPr>
          <a:xfrm rot="10800000">
            <a:off x="214025" y="3414300"/>
            <a:ext cx="1729200" cy="1729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6"/>
          <p:cNvSpPr/>
          <p:nvPr/>
        </p:nvSpPr>
        <p:spPr>
          <a:xfrm rot="10800000">
            <a:off x="7393125" y="924500"/>
            <a:ext cx="1475700" cy="14757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 name="Google Shape;213;p26"/>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22" name="Shape 22"/>
        <p:cNvGrpSpPr/>
        <p:nvPr/>
      </p:nvGrpSpPr>
      <p:grpSpPr>
        <a:xfrm>
          <a:off x="0" y="0"/>
          <a:ext cx="0" cy="0"/>
          <a:chOff x="0" y="0"/>
          <a:chExt cx="0" cy="0"/>
        </a:xfrm>
      </p:grpSpPr>
      <p:sp>
        <p:nvSpPr>
          <p:cNvPr id="23" name="Google Shape;23;p4"/>
          <p:cNvSpPr/>
          <p:nvPr/>
        </p:nvSpPr>
        <p:spPr>
          <a:xfrm rot="10800000">
            <a:off x="7044650" y="1658152"/>
            <a:ext cx="1991400" cy="1991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2378608" y="1713129"/>
            <a:ext cx="28935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25" name="Google Shape;25;p4"/>
          <p:cNvSpPr txBox="1"/>
          <p:nvPr>
            <p:ph idx="1" type="subTitle"/>
          </p:nvPr>
        </p:nvSpPr>
        <p:spPr>
          <a:xfrm>
            <a:off x="2378600" y="2017827"/>
            <a:ext cx="2893500" cy="6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2" type="title"/>
          </p:nvPr>
        </p:nvSpPr>
        <p:spPr>
          <a:xfrm>
            <a:off x="2378600" y="3246668"/>
            <a:ext cx="28935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27" name="Google Shape;27;p4"/>
          <p:cNvSpPr txBox="1"/>
          <p:nvPr>
            <p:ph idx="3" type="subTitle"/>
          </p:nvPr>
        </p:nvSpPr>
        <p:spPr>
          <a:xfrm>
            <a:off x="2378600" y="3551357"/>
            <a:ext cx="2893500" cy="6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4" type="title"/>
          </p:nvPr>
        </p:nvSpPr>
        <p:spPr>
          <a:xfrm>
            <a:off x="872400" y="537575"/>
            <a:ext cx="66771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29" name="Google Shape;29;p4"/>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4"/>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p:nvPr/>
        </p:nvSpPr>
        <p:spPr>
          <a:xfrm rot="10800000">
            <a:off x="4361150" y="3329975"/>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rot="10800000">
            <a:off x="6804300" y="142850"/>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txBox="1"/>
          <p:nvPr>
            <p:ph type="title"/>
          </p:nvPr>
        </p:nvSpPr>
        <p:spPr>
          <a:xfrm>
            <a:off x="1701290" y="2291860"/>
            <a:ext cx="2450700" cy="72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5"/>
          <p:cNvSpPr txBox="1"/>
          <p:nvPr>
            <p:ph idx="2" type="title"/>
          </p:nvPr>
        </p:nvSpPr>
        <p:spPr>
          <a:xfrm>
            <a:off x="2330690" y="1159097"/>
            <a:ext cx="1191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6" name="Google Shape;36;p5"/>
          <p:cNvSpPr txBox="1"/>
          <p:nvPr>
            <p:ph idx="1" type="subTitle"/>
          </p:nvPr>
        </p:nvSpPr>
        <p:spPr>
          <a:xfrm>
            <a:off x="1494140" y="3303703"/>
            <a:ext cx="2865000" cy="6807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8" name="Shape 38"/>
        <p:cNvGrpSpPr/>
        <p:nvPr/>
      </p:nvGrpSpPr>
      <p:grpSpPr>
        <a:xfrm>
          <a:off x="0" y="0"/>
          <a:ext cx="0" cy="0"/>
          <a:chOff x="0" y="0"/>
          <a:chExt cx="0" cy="0"/>
        </a:xfrm>
      </p:grpSpPr>
      <p:sp>
        <p:nvSpPr>
          <p:cNvPr id="39" name="Google Shape;39;p6"/>
          <p:cNvSpPr/>
          <p:nvPr/>
        </p:nvSpPr>
        <p:spPr>
          <a:xfrm rot="10800000">
            <a:off x="7709800" y="-343925"/>
            <a:ext cx="1710300" cy="1710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txBox="1"/>
          <p:nvPr>
            <p:ph type="title"/>
          </p:nvPr>
        </p:nvSpPr>
        <p:spPr>
          <a:xfrm>
            <a:off x="1746189"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2" name="Google Shape;42;p6"/>
          <p:cNvSpPr txBox="1"/>
          <p:nvPr>
            <p:ph idx="2" type="title"/>
          </p:nvPr>
        </p:nvSpPr>
        <p:spPr>
          <a:xfrm>
            <a:off x="879450"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 name="Google Shape;43;p6"/>
          <p:cNvSpPr txBox="1"/>
          <p:nvPr>
            <p:ph idx="1" type="subTitle"/>
          </p:nvPr>
        </p:nvSpPr>
        <p:spPr>
          <a:xfrm>
            <a:off x="1746200" y="199411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6"/>
          <p:cNvSpPr txBox="1"/>
          <p:nvPr>
            <p:ph idx="3" type="title"/>
          </p:nvPr>
        </p:nvSpPr>
        <p:spPr>
          <a:xfrm>
            <a:off x="4259277"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5" name="Google Shape;45;p6"/>
          <p:cNvSpPr txBox="1"/>
          <p:nvPr>
            <p:ph idx="4" type="title"/>
          </p:nvPr>
        </p:nvSpPr>
        <p:spPr>
          <a:xfrm>
            <a:off x="3392523"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6" name="Google Shape;46;p6"/>
          <p:cNvSpPr txBox="1"/>
          <p:nvPr>
            <p:ph idx="5" type="subTitle"/>
          </p:nvPr>
        </p:nvSpPr>
        <p:spPr>
          <a:xfrm>
            <a:off x="4259277" y="199415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47" name="Google Shape;47;p6"/>
          <p:cNvSpPr txBox="1"/>
          <p:nvPr>
            <p:ph idx="6" type="title"/>
          </p:nvPr>
        </p:nvSpPr>
        <p:spPr>
          <a:xfrm>
            <a:off x="1746202" y="31831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8" name="Google Shape;48;p6"/>
          <p:cNvSpPr txBox="1"/>
          <p:nvPr>
            <p:ph idx="7" type="title"/>
          </p:nvPr>
        </p:nvSpPr>
        <p:spPr>
          <a:xfrm>
            <a:off x="879450"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9" name="Google Shape;49;p6"/>
          <p:cNvSpPr txBox="1"/>
          <p:nvPr>
            <p:ph idx="8" type="subTitle"/>
          </p:nvPr>
        </p:nvSpPr>
        <p:spPr>
          <a:xfrm>
            <a:off x="1746200" y="357671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6"/>
          <p:cNvSpPr txBox="1"/>
          <p:nvPr>
            <p:ph idx="9" type="title"/>
          </p:nvPr>
        </p:nvSpPr>
        <p:spPr>
          <a:xfrm>
            <a:off x="4259277" y="318310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1" name="Google Shape;51;p6"/>
          <p:cNvSpPr txBox="1"/>
          <p:nvPr>
            <p:ph idx="13" type="title"/>
          </p:nvPr>
        </p:nvSpPr>
        <p:spPr>
          <a:xfrm>
            <a:off x="3392523"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2" name="Google Shape;52;p6"/>
          <p:cNvSpPr txBox="1"/>
          <p:nvPr>
            <p:ph idx="14" type="subTitle"/>
          </p:nvPr>
        </p:nvSpPr>
        <p:spPr>
          <a:xfrm>
            <a:off x="4259275" y="357671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3" name="Google Shape;53;p6"/>
          <p:cNvSpPr txBox="1"/>
          <p:nvPr>
            <p:ph idx="15" type="title"/>
          </p:nvPr>
        </p:nvSpPr>
        <p:spPr>
          <a:xfrm>
            <a:off x="6775100"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4" name="Google Shape;54;p6"/>
          <p:cNvSpPr txBox="1"/>
          <p:nvPr>
            <p:ph idx="16" type="title"/>
          </p:nvPr>
        </p:nvSpPr>
        <p:spPr>
          <a:xfrm>
            <a:off x="5905600"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5" name="Google Shape;55;p6"/>
          <p:cNvSpPr txBox="1"/>
          <p:nvPr>
            <p:ph idx="17" type="subTitle"/>
          </p:nvPr>
        </p:nvSpPr>
        <p:spPr>
          <a:xfrm>
            <a:off x="6775101" y="199407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6" name="Google Shape;56;p6"/>
          <p:cNvSpPr txBox="1"/>
          <p:nvPr>
            <p:ph idx="18" type="title"/>
          </p:nvPr>
        </p:nvSpPr>
        <p:spPr>
          <a:xfrm>
            <a:off x="6775100" y="3177518"/>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7" name="Google Shape;57;p6"/>
          <p:cNvSpPr txBox="1"/>
          <p:nvPr>
            <p:ph idx="19" type="title"/>
          </p:nvPr>
        </p:nvSpPr>
        <p:spPr>
          <a:xfrm>
            <a:off x="5905600"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8" name="Google Shape;58;p6"/>
          <p:cNvSpPr txBox="1"/>
          <p:nvPr>
            <p:ph idx="20" type="subTitle"/>
          </p:nvPr>
        </p:nvSpPr>
        <p:spPr>
          <a:xfrm>
            <a:off x="6775100" y="357671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9" name="Google Shape;59;p6"/>
          <p:cNvSpPr txBox="1"/>
          <p:nvPr>
            <p:ph idx="21"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60" name="Google Shape;60;p6"/>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7"/>
          <p:cNvSpPr/>
          <p:nvPr/>
        </p:nvSpPr>
        <p:spPr>
          <a:xfrm rot="10800000">
            <a:off x="548475" y="3267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p:nvPr/>
        </p:nvSpPr>
        <p:spPr>
          <a:xfrm rot="10800000">
            <a:off x="7320875" y="35440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7"/>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txBox="1"/>
          <p:nvPr>
            <p:ph idx="1" type="subTitle"/>
          </p:nvPr>
        </p:nvSpPr>
        <p:spPr>
          <a:xfrm>
            <a:off x="4572000" y="2365047"/>
            <a:ext cx="3483300" cy="125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AutoNum type="arabicPeriod"/>
              <a:defRPr/>
            </a:lvl1pPr>
            <a:lvl2pPr lvl="1" algn="ctr">
              <a:lnSpc>
                <a:spcPct val="100000"/>
              </a:lnSpc>
              <a:spcBef>
                <a:spcPts val="0"/>
              </a:spcBef>
              <a:spcAft>
                <a:spcPts val="0"/>
              </a:spcAft>
              <a:buSzPts val="1400"/>
              <a:buFont typeface="Anaheim"/>
              <a:buAutoNum type="alphaLcPeriod"/>
              <a:defRPr/>
            </a:lvl2pPr>
            <a:lvl3pPr lvl="2" algn="ctr">
              <a:lnSpc>
                <a:spcPct val="100000"/>
              </a:lnSpc>
              <a:spcBef>
                <a:spcPts val="0"/>
              </a:spcBef>
              <a:spcAft>
                <a:spcPts val="0"/>
              </a:spcAft>
              <a:buSzPts val="1400"/>
              <a:buFont typeface="Anaheim"/>
              <a:buAutoNum type="romanLcPeriod"/>
              <a:defRPr/>
            </a:lvl3pPr>
            <a:lvl4pPr lvl="3" algn="ctr">
              <a:lnSpc>
                <a:spcPct val="100000"/>
              </a:lnSpc>
              <a:spcBef>
                <a:spcPts val="0"/>
              </a:spcBef>
              <a:spcAft>
                <a:spcPts val="0"/>
              </a:spcAft>
              <a:buSzPts val="1400"/>
              <a:buFont typeface="Anaheim"/>
              <a:buAutoNum type="arabicPeriod"/>
              <a:defRPr/>
            </a:lvl4pPr>
            <a:lvl5pPr lvl="4" algn="ctr">
              <a:lnSpc>
                <a:spcPct val="100000"/>
              </a:lnSpc>
              <a:spcBef>
                <a:spcPts val="0"/>
              </a:spcBef>
              <a:spcAft>
                <a:spcPts val="0"/>
              </a:spcAft>
              <a:buSzPts val="1400"/>
              <a:buFont typeface="Anaheim"/>
              <a:buAutoNum type="alphaLcPeriod"/>
              <a:defRPr/>
            </a:lvl5pPr>
            <a:lvl6pPr lvl="5" algn="ctr">
              <a:lnSpc>
                <a:spcPct val="100000"/>
              </a:lnSpc>
              <a:spcBef>
                <a:spcPts val="0"/>
              </a:spcBef>
              <a:spcAft>
                <a:spcPts val="0"/>
              </a:spcAft>
              <a:buSzPts val="1400"/>
              <a:buFont typeface="Anaheim"/>
              <a:buAutoNum type="romanLcPeriod"/>
              <a:defRPr/>
            </a:lvl6pPr>
            <a:lvl7pPr lvl="6" algn="ctr">
              <a:lnSpc>
                <a:spcPct val="100000"/>
              </a:lnSpc>
              <a:spcBef>
                <a:spcPts val="0"/>
              </a:spcBef>
              <a:spcAft>
                <a:spcPts val="0"/>
              </a:spcAft>
              <a:buSzPts val="1400"/>
              <a:buFont typeface="Anaheim"/>
              <a:buAutoNum type="arabicPeriod"/>
              <a:defRPr/>
            </a:lvl7pPr>
            <a:lvl8pPr lvl="7" algn="ctr">
              <a:lnSpc>
                <a:spcPct val="100000"/>
              </a:lnSpc>
              <a:spcBef>
                <a:spcPts val="0"/>
              </a:spcBef>
              <a:spcAft>
                <a:spcPts val="0"/>
              </a:spcAft>
              <a:buSzPts val="1400"/>
              <a:buFont typeface="Anaheim"/>
              <a:buAutoNum type="alphaLcPeriod"/>
              <a:defRPr/>
            </a:lvl8pPr>
            <a:lvl9pPr lvl="8" algn="ctr">
              <a:lnSpc>
                <a:spcPct val="100000"/>
              </a:lnSpc>
              <a:spcBef>
                <a:spcPts val="0"/>
              </a:spcBef>
              <a:spcAft>
                <a:spcPts val="0"/>
              </a:spcAft>
              <a:buSzPts val="1400"/>
              <a:buFont typeface="Anaheim"/>
              <a:buAutoNum type="romanLcPeriod"/>
              <a:defRPr/>
            </a:lvl9pPr>
          </a:lstStyle>
          <a:p/>
        </p:txBody>
      </p:sp>
      <p:sp>
        <p:nvSpPr>
          <p:cNvPr id="66" name="Google Shape;66;p7"/>
          <p:cNvSpPr txBox="1"/>
          <p:nvPr>
            <p:ph type="title"/>
          </p:nvPr>
        </p:nvSpPr>
        <p:spPr>
          <a:xfrm>
            <a:off x="4572000" y="1519653"/>
            <a:ext cx="3061500" cy="76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sz="45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8"/>
          <p:cNvSpPr/>
          <p:nvPr/>
        </p:nvSpPr>
        <p:spPr>
          <a:xfrm rot="10800000">
            <a:off x="-355925" y="3879025"/>
            <a:ext cx="1918800" cy="1918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rot="10800000">
            <a:off x="6763125" y="-307750"/>
            <a:ext cx="1876800" cy="1876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txBox="1"/>
          <p:nvPr>
            <p:ph type="title"/>
          </p:nvPr>
        </p:nvSpPr>
        <p:spPr>
          <a:xfrm>
            <a:off x="1562864" y="2762925"/>
            <a:ext cx="27864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71" name="Google Shape;71;p8"/>
          <p:cNvSpPr txBox="1"/>
          <p:nvPr>
            <p:ph idx="1" type="subTitle"/>
          </p:nvPr>
        </p:nvSpPr>
        <p:spPr>
          <a:xfrm>
            <a:off x="1562875" y="3123453"/>
            <a:ext cx="2786400" cy="105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
          <p:cNvSpPr txBox="1"/>
          <p:nvPr>
            <p:ph idx="2" type="title"/>
          </p:nvPr>
        </p:nvSpPr>
        <p:spPr>
          <a:xfrm>
            <a:off x="5004343" y="2762919"/>
            <a:ext cx="25782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73" name="Google Shape;73;p8"/>
          <p:cNvSpPr txBox="1"/>
          <p:nvPr>
            <p:ph idx="3" type="subTitle"/>
          </p:nvPr>
        </p:nvSpPr>
        <p:spPr>
          <a:xfrm>
            <a:off x="5004355" y="3123439"/>
            <a:ext cx="2578200" cy="105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76" name="Google Shape;76;p8"/>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7" name="Shape 77"/>
        <p:cNvGrpSpPr/>
        <p:nvPr/>
      </p:nvGrpSpPr>
      <p:grpSpPr>
        <a:xfrm>
          <a:off x="0" y="0"/>
          <a:ext cx="0" cy="0"/>
          <a:chOff x="0" y="0"/>
          <a:chExt cx="0" cy="0"/>
        </a:xfrm>
      </p:grpSpPr>
      <p:sp>
        <p:nvSpPr>
          <p:cNvPr id="78" name="Google Shape;78;p9"/>
          <p:cNvSpPr/>
          <p:nvPr/>
        </p:nvSpPr>
        <p:spPr>
          <a:xfrm rot="10800000">
            <a:off x="3582525" y="40138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10800000">
            <a:off x="6027775" y="-109257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txBox="1"/>
          <p:nvPr>
            <p:ph type="title"/>
          </p:nvPr>
        </p:nvSpPr>
        <p:spPr>
          <a:xfrm>
            <a:off x="2360238" y="1643200"/>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1" name="Google Shape;81;p9"/>
          <p:cNvSpPr txBox="1"/>
          <p:nvPr>
            <p:ph idx="1" type="subTitle"/>
          </p:nvPr>
        </p:nvSpPr>
        <p:spPr>
          <a:xfrm>
            <a:off x="2360238" y="2005827"/>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2" type="title"/>
          </p:nvPr>
        </p:nvSpPr>
        <p:spPr>
          <a:xfrm>
            <a:off x="6027787" y="1643200"/>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3" name="Google Shape;83;p9"/>
          <p:cNvSpPr txBox="1"/>
          <p:nvPr>
            <p:ph idx="3" type="subTitle"/>
          </p:nvPr>
        </p:nvSpPr>
        <p:spPr>
          <a:xfrm>
            <a:off x="6027787" y="2005827"/>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
          <p:cNvSpPr txBox="1"/>
          <p:nvPr>
            <p:ph idx="4" type="title"/>
          </p:nvPr>
        </p:nvSpPr>
        <p:spPr>
          <a:xfrm>
            <a:off x="2360238" y="3260136"/>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5" name="Google Shape;85;p9"/>
          <p:cNvSpPr txBox="1"/>
          <p:nvPr>
            <p:ph idx="5" type="subTitle"/>
          </p:nvPr>
        </p:nvSpPr>
        <p:spPr>
          <a:xfrm>
            <a:off x="2360238" y="3622863"/>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6" type="title"/>
          </p:nvPr>
        </p:nvSpPr>
        <p:spPr>
          <a:xfrm>
            <a:off x="6027787" y="3260136"/>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7" name="Google Shape;87;p9"/>
          <p:cNvSpPr txBox="1"/>
          <p:nvPr>
            <p:ph idx="7" type="subTitle"/>
          </p:nvPr>
        </p:nvSpPr>
        <p:spPr>
          <a:xfrm>
            <a:off x="6027787" y="3622863"/>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txBox="1"/>
          <p:nvPr>
            <p:ph idx="8"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90" name="Google Shape;90;p9"/>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1" name="Shape 91"/>
        <p:cNvGrpSpPr/>
        <p:nvPr/>
      </p:nvGrpSpPr>
      <p:grpSpPr>
        <a:xfrm>
          <a:off x="0" y="0"/>
          <a:ext cx="0" cy="0"/>
          <a:chOff x="0" y="0"/>
          <a:chExt cx="0" cy="0"/>
        </a:xfrm>
      </p:grpSpPr>
      <p:sp>
        <p:nvSpPr>
          <p:cNvPr id="92" name="Google Shape;92;p10"/>
          <p:cNvSpPr/>
          <p:nvPr/>
        </p:nvSpPr>
        <p:spPr>
          <a:xfrm rot="10800000">
            <a:off x="313125" y="1167175"/>
            <a:ext cx="1946700" cy="19467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0"/>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0"/>
          <p:cNvSpPr txBox="1"/>
          <p:nvPr>
            <p:ph type="ctrTitle"/>
          </p:nvPr>
        </p:nvSpPr>
        <p:spPr>
          <a:xfrm>
            <a:off x="4066325" y="710925"/>
            <a:ext cx="3502500" cy="115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9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5" name="Google Shape;95;p10"/>
          <p:cNvSpPr txBox="1"/>
          <p:nvPr>
            <p:ph idx="1" type="subTitle"/>
          </p:nvPr>
        </p:nvSpPr>
        <p:spPr>
          <a:xfrm>
            <a:off x="4066325" y="2219858"/>
            <a:ext cx="2591700" cy="85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6" name="Google Shape;96;p10"/>
          <p:cNvSpPr txBox="1"/>
          <p:nvPr>
            <p:ph idx="2" type="title"/>
          </p:nvPr>
        </p:nvSpPr>
        <p:spPr>
          <a:xfrm>
            <a:off x="4066328" y="1937125"/>
            <a:ext cx="42840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97" name="Google Shape;97;p10"/>
          <p:cNvSpPr txBox="1"/>
          <p:nvPr/>
        </p:nvSpPr>
        <p:spPr>
          <a:xfrm>
            <a:off x="4066325" y="3724000"/>
            <a:ext cx="4284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dk1"/>
                </a:solidFill>
                <a:latin typeface="Tajawal"/>
                <a:ea typeface="Tajawal"/>
                <a:cs typeface="Tajawal"/>
                <a:sym typeface="Tajawal"/>
              </a:rPr>
              <a:t>CREDITS: This presentation template was created by </a:t>
            </a:r>
            <a:r>
              <a:rPr b="1" i="0" lang="en" sz="1100" u="none" cap="none" strike="noStrike">
                <a:solidFill>
                  <a:schemeClr val="hlink"/>
                </a:solidFill>
                <a:uFill>
                  <a:noFill/>
                </a:uFill>
                <a:latin typeface="Tajawal"/>
                <a:ea typeface="Tajawal"/>
                <a:cs typeface="Tajawal"/>
                <a:sym typeface="Tajawal"/>
                <a:hlinkClick r:id="rId2"/>
              </a:rPr>
              <a:t>Slidesgo</a:t>
            </a:r>
            <a:r>
              <a:rPr b="0" i="0" lang="en" sz="1100" u="none" cap="none" strike="noStrike">
                <a:solidFill>
                  <a:schemeClr val="dk1"/>
                </a:solidFill>
                <a:latin typeface="Tajawal"/>
                <a:ea typeface="Tajawal"/>
                <a:cs typeface="Tajawal"/>
                <a:sym typeface="Tajawal"/>
              </a:rPr>
              <a:t>, including icons by </a:t>
            </a:r>
            <a:r>
              <a:rPr b="1" i="0" lang="en" sz="1100" u="none" cap="none" strike="noStrike">
                <a:solidFill>
                  <a:schemeClr val="hlink"/>
                </a:solidFill>
                <a:uFill>
                  <a:noFill/>
                </a:uFill>
                <a:latin typeface="Tajawal"/>
                <a:ea typeface="Tajawal"/>
                <a:cs typeface="Tajawal"/>
                <a:sym typeface="Tajawal"/>
                <a:hlinkClick r:id="rId3"/>
              </a:rPr>
              <a:t>Flaticon</a:t>
            </a:r>
            <a:r>
              <a:rPr b="0" i="0" lang="en" sz="1100" u="none" cap="none" strike="noStrike">
                <a:solidFill>
                  <a:schemeClr val="dk1"/>
                </a:solidFill>
                <a:latin typeface="Tajawal"/>
                <a:ea typeface="Tajawal"/>
                <a:cs typeface="Tajawal"/>
                <a:sym typeface="Tajawal"/>
              </a:rPr>
              <a:t>, and infographics &amp; images by </a:t>
            </a:r>
            <a:r>
              <a:rPr b="1" i="0" lang="en" sz="1100" u="none" cap="none" strike="noStrike">
                <a:solidFill>
                  <a:schemeClr val="hlink"/>
                </a:solidFill>
                <a:uFill>
                  <a:noFill/>
                </a:uFill>
                <a:latin typeface="Tajawal"/>
                <a:ea typeface="Tajawal"/>
                <a:cs typeface="Tajawal"/>
                <a:sym typeface="Tajawal"/>
                <a:hlinkClick r:id="rId4"/>
              </a:rPr>
              <a:t>Freepik</a:t>
            </a:r>
            <a:endParaRPr b="0" i="0" sz="1100" u="none" cap="none" strike="noStrike">
              <a:solidFill>
                <a:schemeClr val="dk1"/>
              </a:solidFill>
              <a:latin typeface="Tajawal"/>
              <a:ea typeface="Tajawal"/>
              <a:cs typeface="Tajawal"/>
              <a:sym typeface="Tajaw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400"/>
              <a:buFont typeface="Bebas Neue"/>
              <a:buNone/>
              <a:defRPr b="0" i="0" sz="3400" u="none" cap="none" strike="noStrike">
                <a:solidFill>
                  <a:schemeClr val="dk1"/>
                </a:solidFill>
                <a:latin typeface="Bebas Neue"/>
                <a:ea typeface="Bebas Neue"/>
                <a:cs typeface="Bebas Neue"/>
                <a:sym typeface="Bebas Neue"/>
              </a:defRPr>
            </a:lvl1pPr>
            <a:lvl2pPr lvl="1"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1pPr>
            <a:lvl2pPr indent="-317500" lvl="1" marL="9144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2pPr>
            <a:lvl3pPr indent="-317500" lvl="2" marL="13716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3pPr>
            <a:lvl4pPr indent="-317500" lvl="3" marL="18288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4pPr>
            <a:lvl5pPr indent="-317500" lvl="4" marL="22860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5pPr>
            <a:lvl6pPr indent="-317500" lvl="5" marL="27432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6pPr>
            <a:lvl7pPr indent="-317500" lvl="6" marL="32004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7pPr>
            <a:lvl8pPr indent="-317500" lvl="7" marL="36576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8pPr>
            <a:lvl9pPr indent="-317500" lvl="8" marL="41148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hyperlink" Target="https://app.creately.com/diagram/Gfls7WUg1M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lucid.app/documents/view/fc780743-7a31-4be1-aebb-a7675aea601e" TargetMode="Externa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hyperlink" Target="https://acortar.link/LhbYpq"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https://blog.bind.com.mx/tecnicas-y-metodos-para-el-control-de-inventarios" TargetMode="External"/><Relationship Id="rId4" Type="http://schemas.openxmlformats.org/officeDocument/2006/relationships/hyperlink" Target="https://blog.hubspot.es/sales/que-es-control-de-inventarios" TargetMode="External"/><Relationship Id="rId5" Type="http://schemas.openxmlformats.org/officeDocument/2006/relationships/hyperlink" Target="https://www.sisfarma.es/blog/inventario-farmacia/" TargetMode="External"/><Relationship Id="rId6" Type="http://schemas.openxmlformats.org/officeDocument/2006/relationships/hyperlink" Target="https://acortar.link/lxz4Pz" TargetMode="External"/><Relationship Id="rId7" Type="http://schemas.openxmlformats.org/officeDocument/2006/relationships/hyperlink" Target="https://definicion.de/cuestionario/" TargetMode="External"/><Relationship Id="rId8" Type="http://schemas.openxmlformats.org/officeDocument/2006/relationships/hyperlink" Target="https://vogar.com.mx/blog/beneficios-de-contar-con-un-sistema-de-inventari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img.europapress.es/fotoweb/fotonoticia_20211014211437_420.jp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www.mproerp.com/software-para-farmacias-inventari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www.mproerp.com/software-para-farmacias-inventari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p:nvPr/>
        </p:nvSpPr>
        <p:spPr>
          <a:xfrm>
            <a:off x="4644550" y="1411000"/>
            <a:ext cx="1815600" cy="1815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7"/>
          <p:cNvSpPr txBox="1"/>
          <p:nvPr>
            <p:ph type="ctrTitle"/>
          </p:nvPr>
        </p:nvSpPr>
        <p:spPr>
          <a:xfrm>
            <a:off x="3724050" y="832200"/>
            <a:ext cx="4583700" cy="18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i="1" lang="en" sz="3600">
                <a:latin typeface="Times New Roman"/>
                <a:ea typeface="Times New Roman"/>
                <a:cs typeface="Times New Roman"/>
                <a:sym typeface="Times New Roman"/>
              </a:rPr>
              <a:t>Aplicativo para la administración de farmacias</a:t>
            </a:r>
            <a:endParaRPr b="1" i="1" sz="3500">
              <a:solidFill>
                <a:schemeClr val="lt2"/>
              </a:solidFill>
              <a:latin typeface="Times New Roman"/>
              <a:ea typeface="Times New Roman"/>
              <a:cs typeface="Times New Roman"/>
              <a:sym typeface="Times New Roman"/>
            </a:endParaRPr>
          </a:p>
        </p:txBody>
      </p:sp>
      <p:sp>
        <p:nvSpPr>
          <p:cNvPr id="220" name="Google Shape;220;p27"/>
          <p:cNvSpPr txBox="1"/>
          <p:nvPr>
            <p:ph idx="1" type="subTitle"/>
          </p:nvPr>
        </p:nvSpPr>
        <p:spPr>
          <a:xfrm>
            <a:off x="4060226" y="3162445"/>
            <a:ext cx="4040267" cy="1189787"/>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Solano Cristian        Alvarez Loren</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Cortes Samuel         Barrera Kevin</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21" name="Google Shape;221;p27"/>
          <p:cNvSpPr/>
          <p:nvPr/>
        </p:nvSpPr>
        <p:spPr>
          <a:xfrm rot="5400000">
            <a:off x="8607000" y="83220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rot="-5400000">
            <a:off x="359700" y="413395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27"/>
          <p:cNvPicPr preferRelativeResize="0"/>
          <p:nvPr/>
        </p:nvPicPr>
        <p:blipFill rotWithShape="1">
          <a:blip r:embed="rId3">
            <a:alphaModFix/>
          </a:blip>
          <a:srcRect b="0" l="0" r="0" t="0"/>
          <a:stretch/>
        </p:blipFill>
        <p:spPr>
          <a:xfrm>
            <a:off x="1349300" y="1149500"/>
            <a:ext cx="2374750" cy="2374750"/>
          </a:xfrm>
          <a:prstGeom prst="rect">
            <a:avLst/>
          </a:prstGeom>
          <a:noFill/>
          <a:ln>
            <a:noFill/>
          </a:ln>
          <a:effectLst>
            <a:outerShdw blurRad="171450" rotWithShape="0" algn="bl" dir="11580000" dist="342900">
              <a:schemeClr val="dk2">
                <a:alpha val="0"/>
              </a:scheme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a:latin typeface="Times New Roman"/>
                <a:ea typeface="Times New Roman"/>
                <a:cs typeface="Times New Roman"/>
                <a:sym typeface="Times New Roman"/>
              </a:rPr>
              <a:t>Técnicas</a:t>
            </a:r>
            <a:r>
              <a:rPr b="1" i="1" lang="en">
                <a:latin typeface="Times New Roman"/>
                <a:ea typeface="Times New Roman"/>
                <a:cs typeface="Times New Roman"/>
                <a:sym typeface="Times New Roman"/>
              </a:rPr>
              <a:t> e instrumentos de </a:t>
            </a:r>
            <a:r>
              <a:rPr b="1" i="1" lang="en">
                <a:latin typeface="Times New Roman"/>
                <a:ea typeface="Times New Roman"/>
                <a:cs typeface="Times New Roman"/>
                <a:sym typeface="Times New Roman"/>
              </a:rPr>
              <a:t>recolección</a:t>
            </a:r>
            <a:endParaRPr b="1" i="1">
              <a:latin typeface="Times New Roman"/>
              <a:ea typeface="Times New Roman"/>
              <a:cs typeface="Times New Roman"/>
              <a:sym typeface="Times New Roman"/>
            </a:endParaRPr>
          </a:p>
        </p:txBody>
      </p:sp>
      <p:sp>
        <p:nvSpPr>
          <p:cNvPr id="309" name="Google Shape;309;p36"/>
          <p:cNvSpPr txBox="1"/>
          <p:nvPr/>
        </p:nvSpPr>
        <p:spPr>
          <a:xfrm>
            <a:off x="4287000" y="1317000"/>
            <a:ext cx="39699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Se </a:t>
            </a:r>
            <a:r>
              <a:rPr lang="en" sz="1700">
                <a:latin typeface="Times New Roman"/>
                <a:ea typeface="Times New Roman"/>
                <a:cs typeface="Times New Roman"/>
                <a:sym typeface="Times New Roman"/>
              </a:rPr>
              <a:t>utilizó</a:t>
            </a:r>
            <a:r>
              <a:rPr lang="en" sz="1700">
                <a:latin typeface="Times New Roman"/>
                <a:ea typeface="Times New Roman"/>
                <a:cs typeface="Times New Roman"/>
                <a:sym typeface="Times New Roman"/>
              </a:rPr>
              <a:t> la </a:t>
            </a:r>
            <a:r>
              <a:rPr lang="en" sz="1700">
                <a:latin typeface="Times New Roman"/>
                <a:ea typeface="Times New Roman"/>
                <a:cs typeface="Times New Roman"/>
                <a:sym typeface="Times New Roman"/>
              </a:rPr>
              <a:t>técnica de “entrevista’’</a:t>
            </a:r>
            <a:r>
              <a:rPr lang="en" sz="1700">
                <a:latin typeface="Times New Roman"/>
                <a:ea typeface="Times New Roman"/>
                <a:cs typeface="Times New Roman"/>
                <a:sym typeface="Times New Roman"/>
              </a:rPr>
              <a:t> la cual </a:t>
            </a:r>
            <a:r>
              <a:rPr lang="en" sz="1700">
                <a:latin typeface="Times New Roman"/>
                <a:ea typeface="Times New Roman"/>
                <a:cs typeface="Times New Roman"/>
                <a:sym typeface="Times New Roman"/>
              </a:rPr>
              <a:t>consistió</a:t>
            </a:r>
            <a:r>
              <a:rPr lang="en" sz="1700">
                <a:latin typeface="Times New Roman"/>
                <a:ea typeface="Times New Roman"/>
                <a:cs typeface="Times New Roman"/>
                <a:sym typeface="Times New Roman"/>
              </a:rPr>
              <a:t> en que el </a:t>
            </a:r>
            <a:r>
              <a:rPr lang="en" sz="1700">
                <a:latin typeface="Times New Roman"/>
                <a:ea typeface="Times New Roman"/>
                <a:cs typeface="Times New Roman"/>
                <a:sym typeface="Times New Roman"/>
              </a:rPr>
              <a:t>entrevistador mantuvo una conversación con el entrevistado, que este caso fueron los roles de administrador, </a:t>
            </a:r>
            <a:r>
              <a:rPr lang="en" sz="1700">
                <a:latin typeface="Times New Roman"/>
                <a:ea typeface="Times New Roman"/>
                <a:cs typeface="Times New Roman"/>
                <a:sym typeface="Times New Roman"/>
              </a:rPr>
              <a:t> auxiliar y domiciliario.</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El instrumento utilizado </a:t>
            </a:r>
            <a:r>
              <a:rPr lang="en" sz="1700">
                <a:latin typeface="Times New Roman"/>
                <a:ea typeface="Times New Roman"/>
                <a:cs typeface="Times New Roman"/>
                <a:sym typeface="Times New Roman"/>
              </a:rPr>
              <a:t>fue el</a:t>
            </a:r>
            <a:r>
              <a:rPr lang="en" sz="1700">
                <a:latin typeface="Times New Roman"/>
                <a:ea typeface="Times New Roman"/>
                <a:cs typeface="Times New Roman"/>
                <a:sym typeface="Times New Roman"/>
              </a:rPr>
              <a:t> “cuestionario’’ </a:t>
            </a:r>
            <a:r>
              <a:rPr lang="en" sz="1700">
                <a:latin typeface="Times New Roman"/>
                <a:ea typeface="Times New Roman"/>
                <a:cs typeface="Times New Roman"/>
                <a:sym typeface="Times New Roman"/>
              </a:rPr>
              <a:t>consistió</a:t>
            </a:r>
            <a:r>
              <a:rPr lang="en" sz="1700">
                <a:latin typeface="Times New Roman"/>
                <a:ea typeface="Times New Roman"/>
                <a:cs typeface="Times New Roman"/>
                <a:sym typeface="Times New Roman"/>
              </a:rPr>
              <a:t> en hacerles un conjunto de preguntas abiertas o cerradas a dichos roles para una </a:t>
            </a:r>
            <a:r>
              <a:rPr lang="en" sz="1700">
                <a:latin typeface="Times New Roman"/>
                <a:ea typeface="Times New Roman"/>
                <a:cs typeface="Times New Roman"/>
                <a:sym typeface="Times New Roman"/>
              </a:rPr>
              <a:t>recolección de</a:t>
            </a:r>
            <a:r>
              <a:rPr lang="en" sz="1700">
                <a:latin typeface="Times New Roman"/>
                <a:ea typeface="Times New Roman"/>
                <a:cs typeface="Times New Roman"/>
                <a:sym typeface="Times New Roman"/>
              </a:rPr>
              <a:t> </a:t>
            </a:r>
            <a:r>
              <a:rPr lang="en" sz="1700">
                <a:latin typeface="Times New Roman"/>
                <a:ea typeface="Times New Roman"/>
                <a:cs typeface="Times New Roman"/>
                <a:sym typeface="Times New Roman"/>
              </a:rPr>
              <a:t>información</a:t>
            </a:r>
            <a:r>
              <a:rPr lang="en" sz="1700">
                <a:latin typeface="Times New Roman"/>
                <a:ea typeface="Times New Roman"/>
                <a:cs typeface="Times New Roman"/>
                <a:sym typeface="Times New Roman"/>
              </a:rPr>
              <a:t> clara y </a:t>
            </a:r>
            <a:r>
              <a:rPr lang="en" sz="1700">
                <a:latin typeface="Times New Roman"/>
                <a:ea typeface="Times New Roman"/>
                <a:cs typeface="Times New Roman"/>
                <a:sym typeface="Times New Roman"/>
              </a:rPr>
              <a:t>concisa.</a:t>
            </a:r>
            <a:endParaRPr sz="1700">
              <a:latin typeface="Times New Roman"/>
              <a:ea typeface="Times New Roman"/>
              <a:cs typeface="Times New Roman"/>
              <a:sym typeface="Times New Roman"/>
            </a:endParaRPr>
          </a:p>
        </p:txBody>
      </p:sp>
      <p:pic>
        <p:nvPicPr>
          <p:cNvPr id="310" name="Google Shape;310;p36"/>
          <p:cNvPicPr preferRelativeResize="0"/>
          <p:nvPr/>
        </p:nvPicPr>
        <p:blipFill rotWithShape="1">
          <a:blip r:embed="rId3">
            <a:alphaModFix/>
          </a:blip>
          <a:srcRect b="0" l="7972" r="20074" t="0"/>
          <a:stretch/>
        </p:blipFill>
        <p:spPr>
          <a:xfrm>
            <a:off x="872400" y="1482825"/>
            <a:ext cx="3002850" cy="2519950"/>
          </a:xfrm>
          <a:prstGeom prst="rect">
            <a:avLst/>
          </a:prstGeom>
          <a:noFill/>
          <a:ln>
            <a:noFill/>
          </a:ln>
        </p:spPr>
      </p:pic>
      <p:sp>
        <p:nvSpPr>
          <p:cNvPr id="311" name="Google Shape;311;p36"/>
          <p:cNvSpPr txBox="1"/>
          <p:nvPr/>
        </p:nvSpPr>
        <p:spPr>
          <a:xfrm>
            <a:off x="892475" y="4063125"/>
            <a:ext cx="301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Porto&amp;Gardey(2019)</a:t>
            </a:r>
            <a:endParaRPr b="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idx="4" type="title"/>
          </p:nvPr>
        </p:nvSpPr>
        <p:spPr>
          <a:xfrm>
            <a:off x="681100" y="537575"/>
            <a:ext cx="77622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a:latin typeface="Times New Roman"/>
                <a:ea typeface="Times New Roman"/>
                <a:cs typeface="Times New Roman"/>
                <a:sym typeface="Times New Roman"/>
              </a:rPr>
              <a:t>Técnicas</a:t>
            </a:r>
            <a:r>
              <a:rPr b="1" i="1" lang="en">
                <a:latin typeface="Times New Roman"/>
                <a:ea typeface="Times New Roman"/>
                <a:cs typeface="Times New Roman"/>
                <a:sym typeface="Times New Roman"/>
              </a:rPr>
              <a:t> e instrumentos de </a:t>
            </a:r>
            <a:r>
              <a:rPr b="1" i="1" lang="en">
                <a:latin typeface="Times New Roman"/>
                <a:ea typeface="Times New Roman"/>
                <a:cs typeface="Times New Roman"/>
                <a:sym typeface="Times New Roman"/>
              </a:rPr>
              <a:t>recolección</a:t>
            </a:r>
            <a:endParaRPr b="1" i="1">
              <a:latin typeface="Times New Roman"/>
              <a:ea typeface="Times New Roman"/>
              <a:cs typeface="Times New Roman"/>
              <a:sym typeface="Times New Roman"/>
            </a:endParaRPr>
          </a:p>
        </p:txBody>
      </p:sp>
      <p:sp>
        <p:nvSpPr>
          <p:cNvPr id="317" name="Google Shape;317;p37"/>
          <p:cNvSpPr txBox="1"/>
          <p:nvPr/>
        </p:nvSpPr>
        <p:spPr>
          <a:xfrm>
            <a:off x="951200" y="1268275"/>
            <a:ext cx="74100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Preguntas Rol de Administrador</a:t>
            </a:r>
            <a:endParaRPr b="1" sz="2500">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AutoNum type="arabicPeriod"/>
            </a:pPr>
            <a:r>
              <a:rPr lang="en" sz="1700">
                <a:solidFill>
                  <a:schemeClr val="dk1"/>
                </a:solidFill>
                <a:latin typeface="Times New Roman"/>
                <a:ea typeface="Times New Roman"/>
                <a:cs typeface="Times New Roman"/>
                <a:sym typeface="Times New Roman"/>
              </a:rPr>
              <a:t>¿Qué tan eficiente es usted en su trabajo?</a:t>
            </a:r>
            <a:endParaRPr sz="22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SzPts val="1700"/>
              <a:buFont typeface="Times New Roman"/>
              <a:buAutoNum type="arabicPeriod"/>
            </a:pPr>
            <a:r>
              <a:rPr lang="en" sz="1700">
                <a:solidFill>
                  <a:schemeClr val="dk1"/>
                </a:solidFill>
                <a:latin typeface="Times New Roman"/>
                <a:ea typeface="Times New Roman"/>
                <a:cs typeface="Times New Roman"/>
                <a:sym typeface="Times New Roman"/>
              </a:rPr>
              <a:t>¿Qué estrategias implementa que le permiten desempeñar su rol cómo administrador?</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¿Realiza una revisión detallada de los medicamentos?</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¿Cada cuanto tiempo realiza la revisión de los medicamentos ?</a:t>
            </a:r>
            <a:endParaRPr sz="1700">
              <a:solidFill>
                <a:schemeClr val="dk1"/>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¿Conoce los sistemas de información dedicados al manejo del inventario, ventas y control de medicamentos?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BPMN </a:t>
            </a:r>
            <a:endParaRPr b="1" i="1">
              <a:latin typeface="Times New Roman"/>
              <a:ea typeface="Times New Roman"/>
              <a:cs typeface="Times New Roman"/>
              <a:sym typeface="Times New Roman"/>
            </a:endParaRPr>
          </a:p>
        </p:txBody>
      </p:sp>
      <p:sp>
        <p:nvSpPr>
          <p:cNvPr id="323" name="Google Shape;323;p38"/>
          <p:cNvSpPr txBox="1"/>
          <p:nvPr/>
        </p:nvSpPr>
        <p:spPr>
          <a:xfrm>
            <a:off x="900750" y="1258975"/>
            <a:ext cx="7342500" cy="309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Times New Roman"/>
                <a:ea typeface="Times New Roman"/>
                <a:cs typeface="Times New Roman"/>
                <a:sym typeface="Times New Roman"/>
              </a:rPr>
              <a:t>E</a:t>
            </a:r>
            <a:r>
              <a:rPr lang="en" sz="1700">
                <a:latin typeface="Times New Roman"/>
                <a:ea typeface="Times New Roman"/>
                <a:cs typeface="Times New Roman"/>
                <a:sym typeface="Times New Roman"/>
              </a:rPr>
              <a:t>n los diagramas BPMN a continuación se exponen el proceso en el que se identifica la problemática de la droguería José Antonio Galán y la propuesta de solución mediante el sistema de información Wellness. </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 sz="1700">
                <a:latin typeface="Times New Roman"/>
                <a:ea typeface="Times New Roman"/>
                <a:cs typeface="Times New Roman"/>
                <a:sym typeface="Times New Roman"/>
              </a:rPr>
              <a:t>En el BPMN que ilustra la problemática se indica el proceso que lleva la drogueria antonio galan desde la venta hasta la adquisicion de nuevos productos para la venta,  los pasos específicos en los que se encuentra la problematica y a los que el sistema de informacion Wellnes busca facilitar, se encuentran resaltados mediante el color amarillo.</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idx="4" type="title"/>
          </p:nvPr>
        </p:nvSpPr>
        <p:spPr>
          <a:xfrm>
            <a:off x="685800" y="537575"/>
            <a:ext cx="81738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2600">
                <a:latin typeface="Times New Roman"/>
                <a:ea typeface="Times New Roman"/>
                <a:cs typeface="Times New Roman"/>
                <a:sym typeface="Times New Roman"/>
              </a:rPr>
              <a:t>BPMN proceso </a:t>
            </a:r>
            <a:r>
              <a:rPr b="1" i="1" lang="en" sz="2600">
                <a:latin typeface="Times New Roman"/>
                <a:ea typeface="Times New Roman"/>
                <a:cs typeface="Times New Roman"/>
                <a:sym typeface="Times New Roman"/>
              </a:rPr>
              <a:t>problemática</a:t>
            </a:r>
            <a:r>
              <a:rPr b="1" i="1" lang="en" sz="2600">
                <a:latin typeface="Times New Roman"/>
                <a:ea typeface="Times New Roman"/>
                <a:cs typeface="Times New Roman"/>
                <a:sym typeface="Times New Roman"/>
              </a:rPr>
              <a:t> Droguería Antonio Galan</a:t>
            </a:r>
            <a:endParaRPr b="1" i="1" sz="2600">
              <a:latin typeface="Times New Roman"/>
              <a:ea typeface="Times New Roman"/>
              <a:cs typeface="Times New Roman"/>
              <a:sym typeface="Times New Roman"/>
            </a:endParaRPr>
          </a:p>
        </p:txBody>
      </p:sp>
      <p:sp>
        <p:nvSpPr>
          <p:cNvPr id="329" name="Google Shape;329;p39"/>
          <p:cNvSpPr txBox="1"/>
          <p:nvPr/>
        </p:nvSpPr>
        <p:spPr>
          <a:xfrm>
            <a:off x="810750" y="124092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pic>
        <p:nvPicPr>
          <p:cNvPr id="330" name="Google Shape;330;p39"/>
          <p:cNvPicPr preferRelativeResize="0"/>
          <p:nvPr/>
        </p:nvPicPr>
        <p:blipFill rotWithShape="1">
          <a:blip r:embed="rId3">
            <a:alphaModFix/>
          </a:blip>
          <a:srcRect b="0" l="1372" r="1284" t="3781"/>
          <a:stretch/>
        </p:blipFill>
        <p:spPr>
          <a:xfrm>
            <a:off x="822000" y="1337200"/>
            <a:ext cx="7500001" cy="2718350"/>
          </a:xfrm>
          <a:prstGeom prst="rect">
            <a:avLst/>
          </a:prstGeom>
          <a:noFill/>
          <a:ln cap="flat" cmpd="sng" w="9525">
            <a:solidFill>
              <a:schemeClr val="dk1"/>
            </a:solidFill>
            <a:prstDash val="solid"/>
            <a:round/>
            <a:headEnd len="sm" w="sm" type="none"/>
            <a:tailEnd len="sm" w="sm" type="none"/>
          </a:ln>
        </p:spPr>
      </p:pic>
      <p:sp>
        <p:nvSpPr>
          <p:cNvPr id="331" name="Google Shape;331;p39"/>
          <p:cNvSpPr txBox="1"/>
          <p:nvPr/>
        </p:nvSpPr>
        <p:spPr>
          <a:xfrm>
            <a:off x="838375" y="4146525"/>
            <a:ext cx="719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ajawal"/>
                <a:ea typeface="Tajawal"/>
                <a:cs typeface="Tajawal"/>
                <a:sym typeface="Tajawal"/>
              </a:rPr>
              <a:t>BPMN problema Drogueria AG. Creately.  </a:t>
            </a:r>
            <a:r>
              <a:rPr lang="en" u="sng">
                <a:solidFill>
                  <a:schemeClr val="hlink"/>
                </a:solidFill>
                <a:latin typeface="Tajawal"/>
                <a:ea typeface="Tajawal"/>
                <a:cs typeface="Tajawal"/>
                <a:sym typeface="Tajawal"/>
                <a:hlinkClick r:id="rId4"/>
              </a:rPr>
              <a:t>https://app.creately.com/diagram/Gfls7WUg1MT</a:t>
            </a:r>
            <a:r>
              <a:rPr lang="en">
                <a:latin typeface="Tajawal"/>
                <a:ea typeface="Tajawal"/>
                <a:cs typeface="Tajawal"/>
                <a:sym typeface="Tajawal"/>
              </a:rPr>
              <a:t> </a:t>
            </a:r>
            <a:endParaRPr>
              <a:latin typeface="Tajawal"/>
              <a:ea typeface="Tajawal"/>
              <a:cs typeface="Tajawal"/>
              <a:sym typeface="Tajaw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2700">
                <a:latin typeface="Times New Roman"/>
                <a:ea typeface="Times New Roman"/>
                <a:cs typeface="Times New Roman"/>
                <a:sym typeface="Times New Roman"/>
              </a:rPr>
              <a:t>BPMN propuesta proyecto Droguería Antonio Galan</a:t>
            </a:r>
            <a:endParaRPr b="1" i="1" sz="2700">
              <a:latin typeface="Times New Roman"/>
              <a:ea typeface="Times New Roman"/>
              <a:cs typeface="Times New Roman"/>
              <a:sym typeface="Times New Roman"/>
            </a:endParaRPr>
          </a:p>
        </p:txBody>
      </p:sp>
      <p:sp>
        <p:nvSpPr>
          <p:cNvPr id="337" name="Google Shape;337;p40"/>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338" name="Google Shape;338;p40"/>
          <p:cNvSpPr txBox="1"/>
          <p:nvPr/>
        </p:nvSpPr>
        <p:spPr>
          <a:xfrm>
            <a:off x="804375" y="1382175"/>
            <a:ext cx="74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ajawal"/>
                <a:ea typeface="Tajawal"/>
                <a:cs typeface="Tajawal"/>
                <a:sym typeface="Tajawal"/>
              </a:rPr>
              <a:t>.</a:t>
            </a:r>
            <a:endParaRPr>
              <a:latin typeface="Tajawal"/>
              <a:ea typeface="Tajawal"/>
              <a:cs typeface="Tajawal"/>
              <a:sym typeface="Tajawal"/>
            </a:endParaRPr>
          </a:p>
        </p:txBody>
      </p:sp>
      <p:sp>
        <p:nvSpPr>
          <p:cNvPr id="339" name="Google Shape;339;p40"/>
          <p:cNvSpPr txBox="1"/>
          <p:nvPr/>
        </p:nvSpPr>
        <p:spPr>
          <a:xfrm>
            <a:off x="1508750" y="3922775"/>
            <a:ext cx="580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BPMN solución problema: </a:t>
            </a:r>
            <a:r>
              <a:rPr lang="en" u="sng">
                <a:solidFill>
                  <a:schemeClr val="hlink"/>
                </a:solidFill>
                <a:latin typeface="Tajawal"/>
                <a:ea typeface="Tajawal"/>
                <a:cs typeface="Tajawal"/>
                <a:sym typeface="Tajawal"/>
                <a:hlinkClick r:id="rId3"/>
              </a:rPr>
              <a:t>https://lucid.app/documents/view/fc780743-7a31-4be1-aebb-a7675aea601e</a:t>
            </a:r>
            <a:endParaRPr>
              <a:latin typeface="Tajawal"/>
              <a:ea typeface="Tajawal"/>
              <a:cs typeface="Tajawal"/>
              <a:sym typeface="Tajawal"/>
            </a:endParaRPr>
          </a:p>
        </p:txBody>
      </p:sp>
      <p:pic>
        <p:nvPicPr>
          <p:cNvPr id="340" name="Google Shape;340;p40"/>
          <p:cNvPicPr preferRelativeResize="0"/>
          <p:nvPr/>
        </p:nvPicPr>
        <p:blipFill rotWithShape="1">
          <a:blip r:embed="rId4">
            <a:alphaModFix/>
          </a:blip>
          <a:srcRect b="0" l="15754" r="0" t="0"/>
          <a:stretch/>
        </p:blipFill>
        <p:spPr>
          <a:xfrm>
            <a:off x="1138032" y="1213325"/>
            <a:ext cx="6845128" cy="2716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2700">
                <a:latin typeface="Times New Roman"/>
                <a:ea typeface="Times New Roman"/>
                <a:cs typeface="Times New Roman"/>
                <a:sym typeface="Times New Roman"/>
              </a:rPr>
              <a:t>Requisitos de Software </a:t>
            </a:r>
            <a:endParaRPr b="1" i="1" sz="2700">
              <a:latin typeface="Times New Roman"/>
              <a:ea typeface="Times New Roman"/>
              <a:cs typeface="Times New Roman"/>
              <a:sym typeface="Times New Roman"/>
            </a:endParaRPr>
          </a:p>
        </p:txBody>
      </p:sp>
      <p:sp>
        <p:nvSpPr>
          <p:cNvPr id="346" name="Google Shape;346;p41"/>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347" name="Google Shape;347;p41"/>
          <p:cNvSpPr txBox="1"/>
          <p:nvPr/>
        </p:nvSpPr>
        <p:spPr>
          <a:xfrm>
            <a:off x="917675" y="1302875"/>
            <a:ext cx="4101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A continuación se exponen tres requerimientos funcionales </a:t>
            </a:r>
            <a:r>
              <a:rPr lang="en" sz="1700">
                <a:latin typeface="Times New Roman"/>
                <a:ea typeface="Times New Roman"/>
                <a:cs typeface="Times New Roman"/>
                <a:sym typeface="Times New Roman"/>
              </a:rPr>
              <a:t>pertenecientes al sistema a modo de ejemplo, </a:t>
            </a:r>
            <a:r>
              <a:rPr lang="en" sz="1700">
                <a:latin typeface="Times New Roman"/>
                <a:ea typeface="Times New Roman"/>
                <a:cs typeface="Times New Roman"/>
                <a:sym typeface="Times New Roman"/>
              </a:rPr>
              <a:t>acompañados de sus requerimientos no funcionales relacionados.</a:t>
            </a:r>
            <a:endParaRPr sz="17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2700">
                <a:latin typeface="Times New Roman"/>
                <a:ea typeface="Times New Roman"/>
                <a:cs typeface="Times New Roman"/>
                <a:sym typeface="Times New Roman"/>
              </a:rPr>
              <a:t>Requerimientos Funcionales</a:t>
            </a:r>
            <a:endParaRPr b="1" i="1" sz="2700">
              <a:latin typeface="Times New Roman"/>
              <a:ea typeface="Times New Roman"/>
              <a:cs typeface="Times New Roman"/>
              <a:sym typeface="Times New Roman"/>
            </a:endParaRPr>
          </a:p>
        </p:txBody>
      </p:sp>
      <p:graphicFrame>
        <p:nvGraphicFramePr>
          <p:cNvPr id="353" name="Google Shape;353;p42"/>
          <p:cNvGraphicFramePr/>
          <p:nvPr/>
        </p:nvGraphicFramePr>
        <p:xfrm>
          <a:off x="952500" y="1364325"/>
          <a:ext cx="3000000" cy="3000000"/>
        </p:xfrm>
        <a:graphic>
          <a:graphicData uri="http://schemas.openxmlformats.org/drawingml/2006/table">
            <a:tbl>
              <a:tblPr>
                <a:noFill/>
                <a:tableStyleId>{7F45AB9D-3C14-430B-AC1F-AED44CFD2CB7}</a:tableStyleId>
              </a:tblPr>
              <a:tblGrid>
                <a:gridCol w="1817800"/>
                <a:gridCol w="5421200"/>
              </a:tblGrid>
              <a:tr h="535350">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Identificación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RF01</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8275">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Nombre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Ingreso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82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Características:</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El sistema deberá tener un ingreso previo a su uso.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350">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Descripción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El sistema de información contará con un login para cada usuario que esté registrado en el sistema y necesite hacer alguna acción en el sistema.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35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Requerimientos no funcionales:</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RFN 05 RNF07</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8275">
                <a:tc>
                  <a:txBody>
                    <a:bodyPr/>
                    <a:lstStyle/>
                    <a:p>
                      <a:pPr indent="0" lvl="0" marL="0" rtl="0" algn="l">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Prioridad de requerimiento:</a:t>
                      </a:r>
                      <a:endParaRPr b="1"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Alta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2700">
                <a:latin typeface="Times New Roman"/>
                <a:ea typeface="Times New Roman"/>
                <a:cs typeface="Times New Roman"/>
                <a:sym typeface="Times New Roman"/>
              </a:rPr>
              <a:t>Requerimientos Funcionales</a:t>
            </a:r>
            <a:endParaRPr b="1" i="1" sz="2700">
              <a:latin typeface="Times New Roman"/>
              <a:ea typeface="Times New Roman"/>
              <a:cs typeface="Times New Roman"/>
              <a:sym typeface="Times New Roman"/>
            </a:endParaRPr>
          </a:p>
        </p:txBody>
      </p:sp>
      <p:graphicFrame>
        <p:nvGraphicFramePr>
          <p:cNvPr id="359" name="Google Shape;359;p43"/>
          <p:cNvGraphicFramePr/>
          <p:nvPr/>
        </p:nvGraphicFramePr>
        <p:xfrm>
          <a:off x="952500" y="1341675"/>
          <a:ext cx="3000000" cy="3000000"/>
        </p:xfrm>
        <a:graphic>
          <a:graphicData uri="http://schemas.openxmlformats.org/drawingml/2006/table">
            <a:tbl>
              <a:tblPr>
                <a:noFill/>
                <a:tableStyleId>{7F45AB9D-3C14-430B-AC1F-AED44CFD2CB7}</a:tableStyleId>
              </a:tblPr>
              <a:tblGrid>
                <a:gridCol w="1817800"/>
                <a:gridCol w="5421200"/>
              </a:tblGrid>
              <a:tr h="53960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Identificación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RF02</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15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Nombre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Registrar producto nuevo.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15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Características:</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El sistema debe tener la opción de añadir nuevos productos.</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960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Descripción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El sistema debe permitir al usuario añadir productos a la base de datos del sistema.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960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Requerimientos no funcionales:</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RFN09</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15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Prioridad de requerimiento:</a:t>
                      </a:r>
                      <a:endParaRPr b="1"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Alta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2700">
                <a:latin typeface="Times New Roman"/>
                <a:ea typeface="Times New Roman"/>
                <a:cs typeface="Times New Roman"/>
                <a:sym typeface="Times New Roman"/>
              </a:rPr>
              <a:t>Requerimientos Funcionales </a:t>
            </a:r>
            <a:endParaRPr b="1" i="1" sz="2700">
              <a:latin typeface="Times New Roman"/>
              <a:ea typeface="Times New Roman"/>
              <a:cs typeface="Times New Roman"/>
              <a:sym typeface="Times New Roman"/>
            </a:endParaRPr>
          </a:p>
        </p:txBody>
      </p:sp>
      <p:graphicFrame>
        <p:nvGraphicFramePr>
          <p:cNvPr id="365" name="Google Shape;365;p44"/>
          <p:cNvGraphicFramePr/>
          <p:nvPr/>
        </p:nvGraphicFramePr>
        <p:xfrm>
          <a:off x="952500" y="1284975"/>
          <a:ext cx="3000000" cy="3000000"/>
        </p:xfrm>
        <a:graphic>
          <a:graphicData uri="http://schemas.openxmlformats.org/drawingml/2006/table">
            <a:tbl>
              <a:tblPr>
                <a:noFill/>
                <a:tableStyleId>{7F45AB9D-3C14-430B-AC1F-AED44CFD2CB7}</a:tableStyleId>
              </a:tblPr>
              <a:tblGrid>
                <a:gridCol w="1817800"/>
                <a:gridCol w="5421200"/>
              </a:tblGrid>
              <a:tr h="55020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Identificación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RF03</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98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Nombre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Registro de venta </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98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Características:</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El sistema deberá permitir registrar las ventas realizadas</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020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Descripción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El usuario registra la información de cada venta realizada.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020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Requerimientos no funcionales:</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RNF06 RFN09</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98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Prioridad de requerimiento:</a:t>
                      </a:r>
                      <a:endParaRPr b="1"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Alta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2700">
                <a:latin typeface="Times New Roman"/>
                <a:ea typeface="Times New Roman"/>
                <a:cs typeface="Times New Roman"/>
                <a:sym typeface="Times New Roman"/>
              </a:rPr>
              <a:t>Requerimientos No Funcionales</a:t>
            </a:r>
            <a:endParaRPr b="1" i="1" sz="2700">
              <a:latin typeface="Times New Roman"/>
              <a:ea typeface="Times New Roman"/>
              <a:cs typeface="Times New Roman"/>
              <a:sym typeface="Times New Roman"/>
            </a:endParaRPr>
          </a:p>
        </p:txBody>
      </p:sp>
      <p:graphicFrame>
        <p:nvGraphicFramePr>
          <p:cNvPr id="371" name="Google Shape;371;p45"/>
          <p:cNvGraphicFramePr/>
          <p:nvPr/>
        </p:nvGraphicFramePr>
        <p:xfrm>
          <a:off x="952500" y="1330325"/>
          <a:ext cx="3000000" cy="3000000"/>
        </p:xfrm>
        <a:graphic>
          <a:graphicData uri="http://schemas.openxmlformats.org/drawingml/2006/table">
            <a:tbl>
              <a:tblPr>
                <a:noFill/>
                <a:tableStyleId>{7F45AB9D-3C14-430B-AC1F-AED44CFD2CB7}</a:tableStyleId>
              </a:tblPr>
              <a:tblGrid>
                <a:gridCol w="1817800"/>
                <a:gridCol w="5421200"/>
              </a:tblGrid>
              <a:tr h="6018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Identificación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RNF01</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025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Nombre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Interfaz del sistema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18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Características:</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El sistema presentará una interfaz de usuario sencilla para que sea de fácil manejo para los usuarios del mismo.</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18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Descripción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El sistema tendrá una interfaz de uso intuitiva y sencilla.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025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Prioridad de requerimiento:</a:t>
                      </a:r>
                      <a:endParaRPr b="1"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Alta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79750" y="472400"/>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3200">
                <a:latin typeface="Times New Roman"/>
                <a:ea typeface="Times New Roman"/>
                <a:cs typeface="Times New Roman"/>
                <a:sym typeface="Times New Roman"/>
              </a:rPr>
              <a:t>Planteamiento del problema</a:t>
            </a:r>
            <a:endParaRPr b="1" i="1" sz="3200">
              <a:latin typeface="Times New Roman"/>
              <a:ea typeface="Times New Roman"/>
              <a:cs typeface="Times New Roman"/>
              <a:sym typeface="Times New Roman"/>
            </a:endParaRPr>
          </a:p>
        </p:txBody>
      </p:sp>
      <p:sp>
        <p:nvSpPr>
          <p:cNvPr id="229" name="Google Shape;229;p28"/>
          <p:cNvSpPr txBox="1"/>
          <p:nvPr>
            <p:ph idx="1" type="body"/>
          </p:nvPr>
        </p:nvSpPr>
        <p:spPr>
          <a:xfrm>
            <a:off x="887225" y="1178825"/>
            <a:ext cx="3687600" cy="33696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1000"/>
              </a:spcBef>
              <a:spcAft>
                <a:spcPts val="0"/>
              </a:spcAft>
              <a:buSzPts val="1200"/>
              <a:buNone/>
            </a:pPr>
            <a:r>
              <a:rPr lang="en" sz="1400">
                <a:latin typeface="Times New Roman"/>
                <a:ea typeface="Times New Roman"/>
                <a:cs typeface="Times New Roman"/>
                <a:sym typeface="Times New Roman"/>
              </a:rPr>
              <a:t>La problemática principal que se presenta en la farmacia José Antonio Galán ubicada en la localidad de Bosa, es controlar de forma correcta sus existencias.</a:t>
            </a:r>
            <a:endParaRPr sz="1400">
              <a:latin typeface="Times New Roman"/>
              <a:ea typeface="Times New Roman"/>
              <a:cs typeface="Times New Roman"/>
              <a:sym typeface="Times New Roman"/>
            </a:endParaRPr>
          </a:p>
          <a:p>
            <a:pPr indent="0" lvl="0" marL="0" rtl="0" algn="just">
              <a:lnSpc>
                <a:spcPct val="100000"/>
              </a:lnSpc>
              <a:spcBef>
                <a:spcPts val="1000"/>
              </a:spcBef>
              <a:spcAft>
                <a:spcPts val="0"/>
              </a:spcAft>
              <a:buSzPts val="1200"/>
              <a:buNone/>
            </a:pPr>
            <a:r>
              <a:rPr lang="en" sz="1400">
                <a:latin typeface="Times New Roman"/>
                <a:ea typeface="Times New Roman"/>
                <a:cs typeface="Times New Roman"/>
                <a:sym typeface="Times New Roman"/>
              </a:rPr>
              <a:t>Esto en el tema de sus ventas y el manejo de  medicamentos, ya que el no tener un sistema de información implementado en su farmacia, se debe realizar a mano, anotar las entradas, salidas, costos,ventas, entre otros. </a:t>
            </a:r>
            <a:endParaRPr sz="14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400">
                <a:latin typeface="Times New Roman"/>
                <a:ea typeface="Times New Roman"/>
                <a:cs typeface="Times New Roman"/>
                <a:sym typeface="Times New Roman"/>
              </a:rPr>
              <a:t>Por lo cual no se tiene un manejo adecuado del inventario, asi que,  se pierden existencias que no se logran vender o que no se encuentran al momento de que soliciten un pedido.</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SzPts val="1200"/>
              <a:buNone/>
            </a:pPr>
            <a:r>
              <a:t/>
            </a:r>
            <a:endParaRPr sz="1300"/>
          </a:p>
        </p:txBody>
      </p:sp>
      <p:sp>
        <p:nvSpPr>
          <p:cNvPr id="230" name="Google Shape;230;p28"/>
          <p:cNvSpPr/>
          <p:nvPr/>
        </p:nvSpPr>
        <p:spPr>
          <a:xfrm rot="5400000">
            <a:off x="8607000" y="832200"/>
            <a:ext cx="177300" cy="177300"/>
          </a:xfrm>
          <a:prstGeom prst="ellipse">
            <a:avLst/>
          </a:prstGeom>
          <a:gradFill>
            <a:gsLst>
              <a:gs pos="0">
                <a:srgbClr val="6AE0E1"/>
              </a:gs>
              <a:gs pos="65000">
                <a:srgbClr val="E3EBEB">
                  <a:alpha val="10588"/>
                </a:srgbClr>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8"/>
          <p:cNvSpPr/>
          <p:nvPr/>
        </p:nvSpPr>
        <p:spPr>
          <a:xfrm rot="-5400000">
            <a:off x="359700" y="413395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8"/>
          <p:cNvSpPr/>
          <p:nvPr/>
        </p:nvSpPr>
        <p:spPr>
          <a:xfrm>
            <a:off x="7135489" y="4777025"/>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28"/>
          <p:cNvPicPr preferRelativeResize="0"/>
          <p:nvPr/>
        </p:nvPicPr>
        <p:blipFill rotWithShape="1">
          <a:blip r:embed="rId3">
            <a:alphaModFix/>
          </a:blip>
          <a:srcRect b="0" l="0" r="0" t="0"/>
          <a:stretch/>
        </p:blipFill>
        <p:spPr>
          <a:xfrm>
            <a:off x="4925050" y="1487850"/>
            <a:ext cx="2967000" cy="2463600"/>
          </a:xfrm>
          <a:prstGeom prst="roundRect">
            <a:avLst>
              <a:gd fmla="val 23250" name="adj"/>
            </a:avLst>
          </a:prstGeom>
          <a:noFill/>
          <a:ln>
            <a:noFill/>
          </a:ln>
        </p:spPr>
      </p:pic>
      <p:sp>
        <p:nvSpPr>
          <p:cNvPr id="234" name="Google Shape;234;p28"/>
          <p:cNvSpPr txBox="1"/>
          <p:nvPr/>
        </p:nvSpPr>
        <p:spPr>
          <a:xfrm>
            <a:off x="4991800" y="3951438"/>
            <a:ext cx="283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Inventario de farmacia (2019)</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2700">
                <a:latin typeface="Times New Roman"/>
                <a:ea typeface="Times New Roman"/>
                <a:cs typeface="Times New Roman"/>
                <a:sym typeface="Times New Roman"/>
              </a:rPr>
              <a:t>Requerimientos No Funcionales </a:t>
            </a:r>
            <a:endParaRPr b="1" i="1" sz="2700">
              <a:latin typeface="Times New Roman"/>
              <a:ea typeface="Times New Roman"/>
              <a:cs typeface="Times New Roman"/>
              <a:sym typeface="Times New Roman"/>
            </a:endParaRPr>
          </a:p>
        </p:txBody>
      </p:sp>
      <p:graphicFrame>
        <p:nvGraphicFramePr>
          <p:cNvPr id="377" name="Google Shape;377;p46"/>
          <p:cNvGraphicFramePr/>
          <p:nvPr/>
        </p:nvGraphicFramePr>
        <p:xfrm>
          <a:off x="952500" y="1341675"/>
          <a:ext cx="3000000" cy="3000000"/>
        </p:xfrm>
        <a:graphic>
          <a:graphicData uri="http://schemas.openxmlformats.org/drawingml/2006/table">
            <a:tbl>
              <a:tblPr>
                <a:noFill/>
                <a:tableStyleId>{7F45AB9D-3C14-430B-AC1F-AED44CFD2CB7}</a:tableStyleId>
              </a:tblPr>
              <a:tblGrid>
                <a:gridCol w="1817800"/>
                <a:gridCol w="5421200"/>
              </a:tblGrid>
              <a:tr h="64415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Identificación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RNF02</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2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Nombre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Disponibilidad del sistema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2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Características:</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El Sistema debe funcionar 24/7 para la farmacia</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44150">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Descripción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Los usuarios podrán ingresar al sistema de información de la farmacia a la hora que se necesite para ejecutar la acción requerida.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2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Prioridad de requerimiento:</a:t>
                      </a:r>
                      <a:endParaRPr b="1"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Alta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7"/>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2700">
                <a:latin typeface="Times New Roman"/>
                <a:ea typeface="Times New Roman"/>
                <a:cs typeface="Times New Roman"/>
                <a:sym typeface="Times New Roman"/>
              </a:rPr>
              <a:t>Requerimientos No Funcionales </a:t>
            </a:r>
            <a:endParaRPr b="1" i="1" sz="2700">
              <a:latin typeface="Times New Roman"/>
              <a:ea typeface="Times New Roman"/>
              <a:cs typeface="Times New Roman"/>
              <a:sym typeface="Times New Roman"/>
            </a:endParaRPr>
          </a:p>
        </p:txBody>
      </p:sp>
      <p:graphicFrame>
        <p:nvGraphicFramePr>
          <p:cNvPr id="383" name="Google Shape;383;p47"/>
          <p:cNvGraphicFramePr/>
          <p:nvPr/>
        </p:nvGraphicFramePr>
        <p:xfrm>
          <a:off x="952500" y="1375700"/>
          <a:ext cx="3000000" cy="3000000"/>
        </p:xfrm>
        <a:graphic>
          <a:graphicData uri="http://schemas.openxmlformats.org/drawingml/2006/table">
            <a:tbl>
              <a:tblPr>
                <a:noFill/>
                <a:tableStyleId>{7F45AB9D-3C14-430B-AC1F-AED44CFD2CB7}</a:tableStyleId>
              </a:tblPr>
              <a:tblGrid>
                <a:gridCol w="1817800"/>
                <a:gridCol w="5421200"/>
              </a:tblGrid>
              <a:tr h="60502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Identificación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RNF03</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26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Nombre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Usabilidad</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26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Características:</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El sistema podrá ser usado con las herramientas básicas del computador</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502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Descripción del requerimiento:</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El sistema podrá ser usado con el teclado y el mouse.</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2675">
                <a:tc>
                  <a:txBody>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Prioridad de requerimiento:</a:t>
                      </a:r>
                      <a:endParaRPr b="1" sz="10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Alta</a:t>
                      </a:r>
                      <a:endParaRPr sz="1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8"/>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2700">
                <a:latin typeface="Times New Roman"/>
                <a:ea typeface="Times New Roman"/>
                <a:cs typeface="Times New Roman"/>
                <a:sym typeface="Times New Roman"/>
              </a:rPr>
              <a:t>Diagrama de Casos de </a:t>
            </a:r>
            <a:r>
              <a:rPr b="1" i="1" lang="en" sz="2700">
                <a:latin typeface="Times New Roman"/>
                <a:ea typeface="Times New Roman"/>
                <a:cs typeface="Times New Roman"/>
                <a:sym typeface="Times New Roman"/>
              </a:rPr>
              <a:t>Uso </a:t>
            </a:r>
            <a:endParaRPr b="1" i="1" sz="2700">
              <a:latin typeface="Times New Roman"/>
              <a:ea typeface="Times New Roman"/>
              <a:cs typeface="Times New Roman"/>
              <a:sym typeface="Times New Roman"/>
            </a:endParaRPr>
          </a:p>
        </p:txBody>
      </p:sp>
      <p:sp>
        <p:nvSpPr>
          <p:cNvPr id="389" name="Google Shape;389;p48"/>
          <p:cNvSpPr txBox="1"/>
          <p:nvPr/>
        </p:nvSpPr>
        <p:spPr>
          <a:xfrm>
            <a:off x="896250" y="1678850"/>
            <a:ext cx="36933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El diagrama cuenta con un </a:t>
            </a:r>
            <a:r>
              <a:rPr lang="en" sz="1700">
                <a:latin typeface="Times New Roman"/>
                <a:ea typeface="Times New Roman"/>
                <a:cs typeface="Times New Roman"/>
                <a:sym typeface="Times New Roman"/>
              </a:rPr>
              <a:t>único</a:t>
            </a:r>
            <a:r>
              <a:rPr lang="en" sz="1700">
                <a:latin typeface="Times New Roman"/>
                <a:ea typeface="Times New Roman"/>
                <a:cs typeface="Times New Roman"/>
                <a:sym typeface="Times New Roman"/>
              </a:rPr>
              <a:t> actor, el usuario. Al ser un sistema diseñado para el funcionamiento interno de la farmacia, se especifica un </a:t>
            </a:r>
            <a:r>
              <a:rPr lang="en" sz="1700">
                <a:latin typeface="Times New Roman"/>
                <a:ea typeface="Times New Roman"/>
                <a:cs typeface="Times New Roman"/>
                <a:sym typeface="Times New Roman"/>
              </a:rPr>
              <a:t>único</a:t>
            </a:r>
            <a:r>
              <a:rPr lang="en" sz="1700">
                <a:latin typeface="Times New Roman"/>
                <a:ea typeface="Times New Roman"/>
                <a:cs typeface="Times New Roman"/>
                <a:sym typeface="Times New Roman"/>
              </a:rPr>
              <a:t> actor en el sistema debido al pequeño </a:t>
            </a:r>
            <a:r>
              <a:rPr lang="en" sz="1700">
                <a:latin typeface="Times New Roman"/>
                <a:ea typeface="Times New Roman"/>
                <a:cs typeface="Times New Roman"/>
                <a:sym typeface="Times New Roman"/>
              </a:rPr>
              <a:t>número</a:t>
            </a:r>
            <a:r>
              <a:rPr lang="en" sz="1700">
                <a:latin typeface="Times New Roman"/>
                <a:ea typeface="Times New Roman"/>
                <a:cs typeface="Times New Roman"/>
                <a:sym typeface="Times New Roman"/>
              </a:rPr>
              <a:t> de empleados en la </a:t>
            </a:r>
            <a:r>
              <a:rPr lang="en" sz="1700">
                <a:latin typeface="Times New Roman"/>
                <a:ea typeface="Times New Roman"/>
                <a:cs typeface="Times New Roman"/>
                <a:sym typeface="Times New Roman"/>
              </a:rPr>
              <a:t>droguería</a:t>
            </a:r>
            <a:r>
              <a:rPr lang="en" sz="1700">
                <a:latin typeface="Times New Roman"/>
                <a:ea typeface="Times New Roman"/>
                <a:cs typeface="Times New Roman"/>
                <a:sym typeface="Times New Roman"/>
              </a:rPr>
              <a:t> José Antonio </a:t>
            </a:r>
            <a:r>
              <a:rPr lang="en" sz="1700">
                <a:latin typeface="Times New Roman"/>
                <a:ea typeface="Times New Roman"/>
                <a:cs typeface="Times New Roman"/>
                <a:sym typeface="Times New Roman"/>
              </a:rPr>
              <a:t>Galán</a:t>
            </a:r>
            <a:r>
              <a:rPr lang="en" sz="1700">
                <a:latin typeface="Times New Roman"/>
                <a:ea typeface="Times New Roman"/>
                <a:cs typeface="Times New Roman"/>
                <a:sym typeface="Times New Roman"/>
              </a:rPr>
              <a:t>. El ingreso se realiza mediante una contraseña de acceso al sistema.</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ajawal"/>
              <a:ea typeface="Tajawal"/>
              <a:cs typeface="Tajawal"/>
              <a:sym typeface="Tajawal"/>
            </a:endParaRPr>
          </a:p>
        </p:txBody>
      </p:sp>
      <p:pic>
        <p:nvPicPr>
          <p:cNvPr id="390" name="Google Shape;390;p48"/>
          <p:cNvPicPr preferRelativeResize="0"/>
          <p:nvPr/>
        </p:nvPicPr>
        <p:blipFill>
          <a:blip r:embed="rId3">
            <a:alphaModFix/>
          </a:blip>
          <a:stretch>
            <a:fillRect/>
          </a:stretch>
        </p:blipFill>
        <p:spPr>
          <a:xfrm>
            <a:off x="4765425" y="1703350"/>
            <a:ext cx="3321956" cy="2183000"/>
          </a:xfrm>
          <a:prstGeom prst="rect">
            <a:avLst/>
          </a:prstGeom>
          <a:noFill/>
          <a:ln>
            <a:noFill/>
          </a:ln>
        </p:spPr>
      </p:pic>
      <p:sp>
        <p:nvSpPr>
          <p:cNvPr id="391" name="Google Shape;391;p48"/>
          <p:cNvSpPr txBox="1"/>
          <p:nvPr/>
        </p:nvSpPr>
        <p:spPr>
          <a:xfrm>
            <a:off x="5096550" y="3910850"/>
            <a:ext cx="287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Duarte(2015)</a:t>
            </a:r>
            <a:endParaRPr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idx="4" type="title"/>
          </p:nvPr>
        </p:nvSpPr>
        <p:spPr>
          <a:xfrm>
            <a:off x="685800" y="537575"/>
            <a:ext cx="77496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sz="2700">
                <a:latin typeface="Times New Roman"/>
                <a:ea typeface="Times New Roman"/>
                <a:cs typeface="Times New Roman"/>
                <a:sym typeface="Times New Roman"/>
              </a:rPr>
              <a:t>Diagrama de Casos de Uso</a:t>
            </a:r>
            <a:endParaRPr b="1" i="1" sz="2700">
              <a:latin typeface="Times New Roman"/>
              <a:ea typeface="Times New Roman"/>
              <a:cs typeface="Times New Roman"/>
              <a:sym typeface="Times New Roman"/>
            </a:endParaRPr>
          </a:p>
        </p:txBody>
      </p:sp>
      <p:pic>
        <p:nvPicPr>
          <p:cNvPr id="397" name="Google Shape;397;p49"/>
          <p:cNvPicPr preferRelativeResize="0"/>
          <p:nvPr/>
        </p:nvPicPr>
        <p:blipFill>
          <a:blip r:embed="rId3">
            <a:alphaModFix/>
          </a:blip>
          <a:stretch>
            <a:fillRect/>
          </a:stretch>
        </p:blipFill>
        <p:spPr>
          <a:xfrm>
            <a:off x="742450" y="1098950"/>
            <a:ext cx="4820226" cy="3512075"/>
          </a:xfrm>
          <a:prstGeom prst="rect">
            <a:avLst/>
          </a:prstGeom>
          <a:noFill/>
          <a:ln>
            <a:noFill/>
          </a:ln>
        </p:spPr>
      </p:pic>
      <p:sp>
        <p:nvSpPr>
          <p:cNvPr id="398" name="Google Shape;398;p49"/>
          <p:cNvSpPr txBox="1"/>
          <p:nvPr/>
        </p:nvSpPr>
        <p:spPr>
          <a:xfrm>
            <a:off x="5845925" y="1461475"/>
            <a:ext cx="239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ajawal"/>
                <a:ea typeface="Tajawal"/>
                <a:cs typeface="Tajawal"/>
                <a:sym typeface="Tajawal"/>
              </a:rPr>
              <a:t>DCU </a:t>
            </a:r>
            <a:r>
              <a:rPr lang="en">
                <a:latin typeface="Tajawal"/>
                <a:ea typeface="Tajawal"/>
                <a:cs typeface="Tajawal"/>
                <a:sym typeface="Tajawal"/>
              </a:rPr>
              <a:t>Wellnes.</a:t>
            </a:r>
            <a:endParaRPr>
              <a:latin typeface="Tajawal"/>
              <a:ea typeface="Tajawal"/>
              <a:cs typeface="Tajawal"/>
              <a:sym typeface="Tajawal"/>
            </a:endParaRPr>
          </a:p>
          <a:p>
            <a:pPr indent="0" lvl="0" marL="0" rtl="0" algn="l">
              <a:spcBef>
                <a:spcPts val="0"/>
              </a:spcBef>
              <a:spcAft>
                <a:spcPts val="0"/>
              </a:spcAft>
              <a:buNone/>
            </a:pPr>
            <a:r>
              <a:rPr lang="en">
                <a:latin typeface="Tajawal"/>
                <a:ea typeface="Tajawal"/>
                <a:cs typeface="Tajawal"/>
                <a:sym typeface="Tajawal"/>
              </a:rPr>
              <a:t>Lucidchart.</a:t>
            </a:r>
            <a:endParaRPr>
              <a:latin typeface="Tajawal"/>
              <a:ea typeface="Tajawal"/>
              <a:cs typeface="Tajawal"/>
              <a:sym typeface="Tajawal"/>
            </a:endParaRPr>
          </a:p>
          <a:p>
            <a:pPr indent="0" lvl="0" marL="0" rtl="0" algn="l">
              <a:spcBef>
                <a:spcPts val="0"/>
              </a:spcBef>
              <a:spcAft>
                <a:spcPts val="0"/>
              </a:spcAft>
              <a:buNone/>
            </a:pPr>
            <a:r>
              <a:rPr lang="en" u="sng">
                <a:solidFill>
                  <a:schemeClr val="hlink"/>
                </a:solidFill>
                <a:latin typeface="Tajawal"/>
                <a:ea typeface="Tajawal"/>
                <a:cs typeface="Tajawal"/>
                <a:sym typeface="Tajawal"/>
                <a:hlinkClick r:id="rId4"/>
              </a:rPr>
              <a:t>https://acortar.link/LhbYpq</a:t>
            </a:r>
            <a:r>
              <a:rPr lang="en">
                <a:latin typeface="Tajawal"/>
                <a:ea typeface="Tajawal"/>
                <a:cs typeface="Tajawal"/>
                <a:sym typeface="Tajawal"/>
              </a:rPr>
              <a:t> </a:t>
            </a:r>
            <a:endParaRPr>
              <a:latin typeface="Tajawal"/>
              <a:ea typeface="Tajawal"/>
              <a:cs typeface="Tajawal"/>
              <a:sym typeface="Tajawal"/>
            </a:endParaRPr>
          </a:p>
          <a:p>
            <a:pPr indent="0" lvl="0" marL="0" rtl="0" algn="l">
              <a:spcBef>
                <a:spcPts val="0"/>
              </a:spcBef>
              <a:spcAft>
                <a:spcPts val="0"/>
              </a:spcAft>
              <a:buNone/>
            </a:pPr>
            <a:r>
              <a:t/>
            </a:r>
            <a:endParaRPr>
              <a:latin typeface="Tajawal"/>
              <a:ea typeface="Tajawal"/>
              <a:cs typeface="Tajawal"/>
              <a:sym typeface="Tajaw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ph idx="8"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lang="en">
                <a:latin typeface="Times New Roman"/>
                <a:ea typeface="Times New Roman"/>
                <a:cs typeface="Times New Roman"/>
                <a:sym typeface="Times New Roman"/>
              </a:rPr>
              <a:t>Referencias</a:t>
            </a:r>
            <a:endParaRPr>
              <a:latin typeface="Times New Roman"/>
              <a:ea typeface="Times New Roman"/>
              <a:cs typeface="Times New Roman"/>
              <a:sym typeface="Times New Roman"/>
            </a:endParaRPr>
          </a:p>
        </p:txBody>
      </p:sp>
      <p:sp>
        <p:nvSpPr>
          <p:cNvPr id="404" name="Google Shape;404;p50"/>
          <p:cNvSpPr txBox="1"/>
          <p:nvPr/>
        </p:nvSpPr>
        <p:spPr>
          <a:xfrm>
            <a:off x="866100" y="1071950"/>
            <a:ext cx="73908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300" u="none" cap="none" strike="noStrike">
                <a:solidFill>
                  <a:srgbClr val="000000"/>
                </a:solidFill>
                <a:latin typeface="Times New Roman"/>
                <a:ea typeface="Times New Roman"/>
                <a:cs typeface="Times New Roman"/>
                <a:sym typeface="Times New Roman"/>
              </a:rPr>
              <a:t>BindERP. (sf). </a:t>
            </a:r>
            <a:r>
              <a:rPr i="1" lang="en" sz="1300" u="none" cap="none" strike="noStrike">
                <a:solidFill>
                  <a:srgbClr val="000000"/>
                </a:solidFill>
                <a:latin typeface="Times New Roman"/>
                <a:ea typeface="Times New Roman"/>
                <a:cs typeface="Times New Roman"/>
                <a:sym typeface="Times New Roman"/>
              </a:rPr>
              <a:t>Tecnicas y metodos para el control de inventarios. Bind</a:t>
            </a:r>
            <a:endParaRPr i="1" sz="1300" u="none" cap="none" strike="noStrike">
              <a:solidFill>
                <a:srgbClr val="000000"/>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200"/>
              <a:buFont typeface="Arial"/>
              <a:buNone/>
            </a:pPr>
            <a:r>
              <a:rPr i="1" lang="en" sz="1300" u="sng" cap="none" strike="noStrike">
                <a:solidFill>
                  <a:schemeClr val="hlink"/>
                </a:solidFill>
                <a:latin typeface="Times New Roman"/>
                <a:ea typeface="Times New Roman"/>
                <a:cs typeface="Times New Roman"/>
                <a:sym typeface="Times New Roman"/>
                <a:hlinkClick r:id="rId3"/>
              </a:rPr>
              <a:t>https://blog.bind.com.mx/tecnicas-y-metodos-para-el-control-de-inventarios</a:t>
            </a:r>
            <a:r>
              <a:rPr i="1" lang="en" sz="1300" u="none" cap="none" strike="noStrike">
                <a:solidFill>
                  <a:srgbClr val="0000FF"/>
                </a:solidFill>
                <a:latin typeface="Times New Roman"/>
                <a:ea typeface="Times New Roman"/>
                <a:cs typeface="Times New Roman"/>
                <a:sym typeface="Times New Roman"/>
              </a:rPr>
              <a:t> </a:t>
            </a:r>
            <a:endParaRPr i="1" sz="13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i="0" sz="13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0" lang="en" sz="1300" u="none" cap="none" strike="noStrike">
                <a:solidFill>
                  <a:schemeClr val="dk1"/>
                </a:solidFill>
                <a:latin typeface="Times New Roman"/>
                <a:ea typeface="Times New Roman"/>
                <a:cs typeface="Times New Roman"/>
                <a:sym typeface="Times New Roman"/>
              </a:rPr>
              <a:t>Rodriguez, J.(5 agosto, 2021). </a:t>
            </a:r>
            <a:r>
              <a:rPr i="1" lang="en" sz="1300" u="none" cap="none" strike="noStrike">
                <a:solidFill>
                  <a:schemeClr val="dk1"/>
                </a:solidFill>
                <a:latin typeface="Times New Roman"/>
                <a:ea typeface="Times New Roman"/>
                <a:cs typeface="Times New Roman"/>
                <a:sym typeface="Times New Roman"/>
              </a:rPr>
              <a:t>Control de inventarios: definicion, importancia y sistemas. Hubspot</a:t>
            </a:r>
            <a:endParaRPr i="1" sz="1300" u="none" cap="none" strike="noStrike">
              <a:solidFill>
                <a:schemeClr val="dk1"/>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200"/>
              <a:buFont typeface="Arial"/>
              <a:buNone/>
            </a:pPr>
            <a:r>
              <a:rPr i="1" lang="en" sz="1300" u="sng" cap="none" strike="noStrike">
                <a:solidFill>
                  <a:schemeClr val="hlink"/>
                </a:solidFill>
                <a:latin typeface="Times New Roman"/>
                <a:ea typeface="Times New Roman"/>
                <a:cs typeface="Times New Roman"/>
                <a:sym typeface="Times New Roman"/>
                <a:hlinkClick r:id="rId4"/>
              </a:rPr>
              <a:t>https://blog.hubspot.es/sales/que-es-control-de-inventarios</a:t>
            </a:r>
            <a:r>
              <a:rPr i="1" lang="en" sz="1300" u="none" cap="none" strike="noStrike">
                <a:solidFill>
                  <a:srgbClr val="0000FF"/>
                </a:solidFill>
                <a:latin typeface="Times New Roman"/>
                <a:ea typeface="Times New Roman"/>
                <a:cs typeface="Times New Roman"/>
                <a:sym typeface="Times New Roman"/>
              </a:rPr>
              <a:t> </a:t>
            </a:r>
            <a:endParaRPr i="1" sz="13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i="0" sz="13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0" lang="en" sz="1300" u="none" cap="none" strike="noStrike">
                <a:solidFill>
                  <a:srgbClr val="222222"/>
                </a:solidFill>
                <a:latin typeface="Times New Roman"/>
                <a:ea typeface="Times New Roman"/>
                <a:cs typeface="Times New Roman"/>
                <a:sym typeface="Times New Roman"/>
              </a:rPr>
              <a:t>Sisfarma.(19 julio, 2019). </a:t>
            </a:r>
            <a:r>
              <a:rPr i="1" lang="en" sz="1300" u="none" cap="none" strike="noStrike">
                <a:solidFill>
                  <a:srgbClr val="222222"/>
                </a:solidFill>
                <a:latin typeface="Times New Roman"/>
                <a:ea typeface="Times New Roman"/>
                <a:cs typeface="Times New Roman"/>
                <a:sym typeface="Times New Roman"/>
              </a:rPr>
              <a:t>Inventario farmacia. </a:t>
            </a:r>
            <a:r>
              <a:rPr i="0" lang="en" sz="1300" u="none" cap="none" strike="noStrike">
                <a:solidFill>
                  <a:srgbClr val="222222"/>
                </a:solidFill>
                <a:latin typeface="Times New Roman"/>
                <a:ea typeface="Times New Roman"/>
                <a:cs typeface="Times New Roman"/>
                <a:sym typeface="Times New Roman"/>
              </a:rPr>
              <a:t>Sisfarma</a:t>
            </a:r>
            <a:endParaRPr i="0" sz="1300" u="none" cap="none" strike="noStrike">
              <a:solidFill>
                <a:srgbClr val="222222"/>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200"/>
              <a:buFont typeface="Arial"/>
              <a:buNone/>
            </a:pPr>
            <a:r>
              <a:rPr i="1" lang="en" sz="1300" u="sng" cap="none" strike="noStrike">
                <a:solidFill>
                  <a:schemeClr val="hlink"/>
                </a:solidFill>
                <a:latin typeface="Times New Roman"/>
                <a:ea typeface="Times New Roman"/>
                <a:cs typeface="Times New Roman"/>
                <a:sym typeface="Times New Roman"/>
                <a:hlinkClick r:id="rId5"/>
              </a:rPr>
              <a:t>https://www.sisfarma.es/blog/inventario-farmacia/</a:t>
            </a:r>
            <a:endParaRPr i="1" sz="1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 sz="1300">
                <a:latin typeface="Times New Roman"/>
                <a:ea typeface="Times New Roman"/>
                <a:cs typeface="Times New Roman"/>
                <a:sym typeface="Times New Roman"/>
              </a:rPr>
              <a:t>Montero Eladio(17 Noviembre, 2016) BID. </a:t>
            </a:r>
            <a:r>
              <a:rPr i="1" lang="en" sz="1300">
                <a:latin typeface="Times New Roman"/>
                <a:ea typeface="Times New Roman"/>
                <a:cs typeface="Times New Roman"/>
                <a:sym typeface="Times New Roman"/>
              </a:rPr>
              <a:t>Recomendaciones para analizar datos basados en encuestas</a:t>
            </a:r>
            <a:endParaRPr i="1"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1" lang="en" sz="1300">
                <a:latin typeface="Times New Roman"/>
                <a:ea typeface="Times New Roman"/>
                <a:cs typeface="Times New Roman"/>
                <a:sym typeface="Times New Roman"/>
              </a:rPr>
              <a:t>	</a:t>
            </a:r>
            <a:r>
              <a:rPr i="1" lang="en" sz="1300" u="sng">
                <a:solidFill>
                  <a:schemeClr val="hlink"/>
                </a:solidFill>
                <a:latin typeface="Times New Roman"/>
                <a:ea typeface="Times New Roman"/>
                <a:cs typeface="Times New Roman"/>
                <a:sym typeface="Times New Roman"/>
                <a:hlinkClick r:id="rId6"/>
              </a:rPr>
              <a:t>https://acortar.link/lxz4Pz</a:t>
            </a:r>
            <a:endParaRPr i="1"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 sz="1300">
                <a:latin typeface="Times New Roman"/>
                <a:ea typeface="Times New Roman"/>
                <a:cs typeface="Times New Roman"/>
                <a:sym typeface="Times New Roman"/>
              </a:rPr>
              <a:t>Perez Julian, Gardey Ana(2021). </a:t>
            </a:r>
            <a:r>
              <a:rPr i="1" lang="en" sz="1300">
                <a:latin typeface="Times New Roman"/>
                <a:ea typeface="Times New Roman"/>
                <a:cs typeface="Times New Roman"/>
                <a:sym typeface="Times New Roman"/>
              </a:rPr>
              <a:t>Definicion de: </a:t>
            </a:r>
            <a:r>
              <a:rPr i="1" lang="en" sz="1300">
                <a:latin typeface="Times New Roman"/>
                <a:ea typeface="Times New Roman"/>
                <a:cs typeface="Times New Roman"/>
                <a:sym typeface="Times New Roman"/>
              </a:rPr>
              <a:t>Definición</a:t>
            </a:r>
            <a:r>
              <a:rPr i="1" lang="en" sz="1300">
                <a:latin typeface="Times New Roman"/>
                <a:ea typeface="Times New Roman"/>
                <a:cs typeface="Times New Roman"/>
                <a:sym typeface="Times New Roman"/>
              </a:rPr>
              <a:t> de cuestionario</a:t>
            </a:r>
            <a:endParaRPr i="1"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i="1" lang="en" sz="1300">
                <a:latin typeface="Times New Roman"/>
                <a:ea typeface="Times New Roman"/>
                <a:cs typeface="Times New Roman"/>
                <a:sym typeface="Times New Roman"/>
              </a:rPr>
              <a:t>	</a:t>
            </a:r>
            <a:r>
              <a:rPr i="1" lang="en" sz="1300" u="sng">
                <a:solidFill>
                  <a:schemeClr val="hlink"/>
                </a:solidFill>
                <a:latin typeface="Times New Roman"/>
                <a:ea typeface="Times New Roman"/>
                <a:cs typeface="Times New Roman"/>
                <a:sym typeface="Times New Roman"/>
                <a:hlinkClick r:id="rId7"/>
              </a:rPr>
              <a:t>https://definicion.de/cuestionario/</a:t>
            </a:r>
            <a:endParaRPr i="1"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i="1"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i="0" lang="en" sz="1300" u="none" cap="none" strike="noStrike">
                <a:solidFill>
                  <a:srgbClr val="000000"/>
                </a:solidFill>
                <a:latin typeface="Times New Roman"/>
                <a:ea typeface="Times New Roman"/>
                <a:cs typeface="Times New Roman"/>
                <a:sym typeface="Times New Roman"/>
              </a:rPr>
              <a:t>Teyssier, Y. (2019, noviembre 26). </a:t>
            </a:r>
            <a:r>
              <a:rPr i="1" lang="en" sz="1300" u="none" cap="none" strike="noStrike">
                <a:solidFill>
                  <a:srgbClr val="000000"/>
                </a:solidFill>
                <a:latin typeface="Times New Roman"/>
                <a:ea typeface="Times New Roman"/>
                <a:cs typeface="Times New Roman"/>
                <a:sym typeface="Times New Roman"/>
              </a:rPr>
              <a:t>Beneficios de contar con un sistema de inventario. </a:t>
            </a:r>
            <a:r>
              <a:rPr i="0" lang="en" sz="1300" u="none" cap="none" strike="noStrike">
                <a:solidFill>
                  <a:srgbClr val="000000"/>
                </a:solidFill>
                <a:latin typeface="Times New Roman"/>
                <a:ea typeface="Times New Roman"/>
                <a:cs typeface="Times New Roman"/>
                <a:sym typeface="Times New Roman"/>
              </a:rPr>
              <a:t>Vogar</a:t>
            </a:r>
            <a:endParaRPr i="0" sz="1300" u="none" cap="none" strike="noStrike">
              <a:solidFill>
                <a:srgbClr val="000000"/>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chemeClr val="dk1"/>
              </a:buClr>
              <a:buSzPts val="1100"/>
              <a:buFont typeface="Arial"/>
              <a:buNone/>
            </a:pPr>
            <a:r>
              <a:rPr i="1" lang="en" sz="1300" u="sng" cap="none" strike="noStrike">
                <a:solidFill>
                  <a:schemeClr val="hlink"/>
                </a:solidFill>
                <a:latin typeface="Times New Roman"/>
                <a:ea typeface="Times New Roman"/>
                <a:cs typeface="Times New Roman"/>
                <a:sym typeface="Times New Roman"/>
                <a:hlinkClick r:id="rId8"/>
              </a:rPr>
              <a:t>https://vogar.com.mx/blog/beneficios-de-contar-con-un-sistema-de-inventarios</a:t>
            </a:r>
            <a:endParaRPr b="0" i="0" sz="1200" u="none" cap="none" strike="noStrike">
              <a:solidFill>
                <a:srgbClr val="0000FF"/>
              </a:solidFill>
              <a:latin typeface="Tajawal"/>
              <a:ea typeface="Tajawal"/>
              <a:cs typeface="Tajawal"/>
              <a:sym typeface="Tajaw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1"/>
          <p:cNvSpPr txBox="1"/>
          <p:nvPr>
            <p:ph type="ctrTitle"/>
          </p:nvPr>
        </p:nvSpPr>
        <p:spPr>
          <a:xfrm>
            <a:off x="1367278" y="1408945"/>
            <a:ext cx="6385084" cy="149471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 sz="9600">
                <a:latin typeface="Bebas Neue"/>
                <a:ea typeface="Bebas Neue"/>
                <a:cs typeface="Bebas Neue"/>
                <a:sym typeface="Bebas Neue"/>
              </a:rPr>
              <a:t>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p:nvPr/>
        </p:nvSpPr>
        <p:spPr>
          <a:xfrm>
            <a:off x="3509952" y="2933338"/>
            <a:ext cx="425400" cy="369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9"/>
          <p:cNvSpPr/>
          <p:nvPr/>
        </p:nvSpPr>
        <p:spPr>
          <a:xfrm rot="-205661">
            <a:off x="20231" y="103877"/>
            <a:ext cx="692439" cy="70743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9"/>
          <p:cNvSpPr txBox="1"/>
          <p:nvPr>
            <p:ph idx="4" type="title"/>
          </p:nvPr>
        </p:nvSpPr>
        <p:spPr>
          <a:xfrm>
            <a:off x="872400" y="537575"/>
            <a:ext cx="66771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Planteamiento del problema</a:t>
            </a:r>
            <a:endParaRPr b="1" i="1">
              <a:latin typeface="Times New Roman"/>
              <a:ea typeface="Times New Roman"/>
              <a:cs typeface="Times New Roman"/>
              <a:sym typeface="Times New Roman"/>
            </a:endParaRPr>
          </a:p>
        </p:txBody>
      </p:sp>
      <p:sp>
        <p:nvSpPr>
          <p:cNvPr id="242" name="Google Shape;242;p29"/>
          <p:cNvSpPr txBox="1"/>
          <p:nvPr>
            <p:ph idx="1" type="subTitle"/>
          </p:nvPr>
        </p:nvSpPr>
        <p:spPr>
          <a:xfrm>
            <a:off x="1041850" y="1499950"/>
            <a:ext cx="3198600" cy="12231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400"/>
              <a:buNone/>
            </a:pPr>
            <a:r>
              <a:rPr lang="en">
                <a:latin typeface="Times New Roman"/>
                <a:ea typeface="Times New Roman"/>
                <a:cs typeface="Times New Roman"/>
                <a:sym typeface="Times New Roman"/>
              </a:rPr>
              <a:t>P</a:t>
            </a:r>
            <a:r>
              <a:rPr lang="en">
                <a:latin typeface="Times New Roman"/>
                <a:ea typeface="Times New Roman"/>
                <a:cs typeface="Times New Roman"/>
                <a:sym typeface="Times New Roman"/>
              </a:rPr>
              <a:t>ara la solución de esta problemática se desarrollara un Sistema de información para el control de inventario, con el fin de que la farmacia José Antonio Galán tenga una administración menos compleja.</a:t>
            </a:r>
            <a:endParaRPr>
              <a:latin typeface="Times New Roman"/>
              <a:ea typeface="Times New Roman"/>
              <a:cs typeface="Times New Roman"/>
              <a:sym typeface="Times New Roman"/>
            </a:endParaRPr>
          </a:p>
        </p:txBody>
      </p:sp>
      <p:sp>
        <p:nvSpPr>
          <p:cNvPr id="243" name="Google Shape;243;p29"/>
          <p:cNvSpPr txBox="1"/>
          <p:nvPr>
            <p:ph idx="2" type="title"/>
          </p:nvPr>
        </p:nvSpPr>
        <p:spPr>
          <a:xfrm>
            <a:off x="1041850" y="2973993"/>
            <a:ext cx="2893500" cy="2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b="1" lang="en">
                <a:latin typeface="Times New Roman"/>
                <a:ea typeface="Times New Roman"/>
                <a:cs typeface="Times New Roman"/>
                <a:sym typeface="Times New Roman"/>
              </a:rPr>
              <a:t>Pregunta:</a:t>
            </a:r>
            <a:endParaRPr b="1">
              <a:latin typeface="Times New Roman"/>
              <a:ea typeface="Times New Roman"/>
              <a:cs typeface="Times New Roman"/>
              <a:sym typeface="Times New Roman"/>
            </a:endParaRPr>
          </a:p>
        </p:txBody>
      </p:sp>
      <p:sp>
        <p:nvSpPr>
          <p:cNvPr id="244" name="Google Shape;244;p29"/>
          <p:cNvSpPr txBox="1"/>
          <p:nvPr>
            <p:ph idx="3" type="subTitle"/>
          </p:nvPr>
        </p:nvSpPr>
        <p:spPr>
          <a:xfrm>
            <a:off x="1041850" y="3409200"/>
            <a:ext cx="3107100" cy="826800"/>
          </a:xfrm>
          <a:prstGeom prst="rect">
            <a:avLst/>
          </a:prstGeom>
          <a:noFill/>
          <a:ln>
            <a:noFill/>
          </a:ln>
        </p:spPr>
        <p:txBody>
          <a:bodyPr anchorCtr="0" anchor="ctr" bIns="91425" lIns="91425" spcFirstLastPara="1" rIns="91425" wrap="square" tIns="91425">
            <a:noAutofit/>
          </a:bodyPr>
          <a:lstStyle/>
          <a:p>
            <a:pPr indent="457200" lvl="0" marL="0" rtl="0" algn="just">
              <a:lnSpc>
                <a:spcPct val="100000"/>
              </a:lnSpc>
              <a:spcBef>
                <a:spcPts val="0"/>
              </a:spcBef>
              <a:spcAft>
                <a:spcPts val="0"/>
              </a:spcAft>
              <a:buSzPts val="1400"/>
              <a:buNone/>
            </a:pPr>
            <a:r>
              <a:rPr lang="en">
                <a:latin typeface="Times New Roman"/>
                <a:ea typeface="Times New Roman"/>
                <a:cs typeface="Times New Roman"/>
                <a:sym typeface="Times New Roman"/>
              </a:rPr>
              <a:t>¿Cómo un sistema para el control de inventario beneficiaria a una farmacia con problemas de organización de papeleo y de sus mismos productos?</a:t>
            </a:r>
            <a:endParaRPr>
              <a:latin typeface="Times New Roman"/>
              <a:ea typeface="Times New Roman"/>
              <a:cs typeface="Times New Roman"/>
              <a:sym typeface="Times New Roman"/>
            </a:endParaRPr>
          </a:p>
        </p:txBody>
      </p:sp>
      <p:pic>
        <p:nvPicPr>
          <p:cNvPr id="245" name="Google Shape;245;p29"/>
          <p:cNvPicPr preferRelativeResize="0"/>
          <p:nvPr/>
        </p:nvPicPr>
        <p:blipFill rotWithShape="1">
          <a:blip r:embed="rId3">
            <a:alphaModFix/>
          </a:blip>
          <a:srcRect b="0" l="0" r="27271" t="0"/>
          <a:stretch/>
        </p:blipFill>
        <p:spPr>
          <a:xfrm>
            <a:off x="4584384" y="1247900"/>
            <a:ext cx="3435300" cy="3043200"/>
          </a:xfrm>
          <a:prstGeom prst="roundRect">
            <a:avLst>
              <a:gd fmla="val 20695" name="adj"/>
            </a:avLst>
          </a:prstGeom>
          <a:noFill/>
          <a:ln>
            <a:noFill/>
          </a:ln>
        </p:spPr>
      </p:pic>
      <p:sp>
        <p:nvSpPr>
          <p:cNvPr id="246" name="Google Shape;246;p29"/>
          <p:cNvSpPr txBox="1"/>
          <p:nvPr/>
        </p:nvSpPr>
        <p:spPr>
          <a:xfrm>
            <a:off x="5046625" y="4291100"/>
            <a:ext cx="30318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Teyssier (2019) </a:t>
            </a:r>
            <a:endParaRPr b="1" i="0" sz="1200" u="none" cap="none" strike="noStrike">
              <a:solidFill>
                <a:srgbClr val="000000"/>
              </a:solidFill>
              <a:latin typeface="Times New Roman"/>
              <a:ea typeface="Times New Roman"/>
              <a:cs typeface="Times New Roman"/>
              <a:sym typeface="Times New Roman"/>
            </a:endParaRPr>
          </a:p>
        </p:txBody>
      </p:sp>
      <p:sp>
        <p:nvSpPr>
          <p:cNvPr id="247" name="Google Shape;247;p29"/>
          <p:cNvSpPr/>
          <p:nvPr/>
        </p:nvSpPr>
        <p:spPr>
          <a:xfrm rot="-144819">
            <a:off x="255972" y="4668960"/>
            <a:ext cx="413167" cy="29427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p:nvPr/>
        </p:nvSpPr>
        <p:spPr>
          <a:xfrm rot="10800000">
            <a:off x="1944515" y="597799"/>
            <a:ext cx="1964400" cy="1964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txBox="1"/>
          <p:nvPr>
            <p:ph type="title"/>
          </p:nvPr>
        </p:nvSpPr>
        <p:spPr>
          <a:xfrm>
            <a:off x="1005301" y="958825"/>
            <a:ext cx="6959100" cy="720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i="1" lang="en" sz="4200">
                <a:latin typeface="Times New Roman"/>
                <a:ea typeface="Times New Roman"/>
                <a:cs typeface="Times New Roman"/>
                <a:sym typeface="Times New Roman"/>
              </a:rPr>
              <a:t>Objetivo General</a:t>
            </a:r>
            <a:endParaRPr b="1" i="1" sz="4200">
              <a:latin typeface="Times New Roman"/>
              <a:ea typeface="Times New Roman"/>
              <a:cs typeface="Times New Roman"/>
              <a:sym typeface="Times New Roman"/>
            </a:endParaRPr>
          </a:p>
        </p:txBody>
      </p:sp>
      <p:sp>
        <p:nvSpPr>
          <p:cNvPr id="254" name="Google Shape;254;p30"/>
          <p:cNvSpPr txBox="1"/>
          <p:nvPr>
            <p:ph idx="1" type="subTitle"/>
          </p:nvPr>
        </p:nvSpPr>
        <p:spPr>
          <a:xfrm>
            <a:off x="2442150" y="1905550"/>
            <a:ext cx="4259700" cy="1902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900">
                <a:latin typeface="Times New Roman"/>
                <a:ea typeface="Times New Roman"/>
                <a:cs typeface="Times New Roman"/>
                <a:sym typeface="Times New Roman"/>
              </a:rPr>
              <a:t>Desarrollar un sistema de información destinado al control de inventario de la Droguería Jose Antonio Galan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p:nvPr/>
        </p:nvSpPr>
        <p:spPr>
          <a:xfrm rot="10800000">
            <a:off x="3998011" y="1230796"/>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1"/>
          <p:cNvSpPr/>
          <p:nvPr/>
        </p:nvSpPr>
        <p:spPr>
          <a:xfrm rot="10800000">
            <a:off x="1321400" y="1254771"/>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1"/>
          <p:cNvSpPr/>
          <p:nvPr/>
        </p:nvSpPr>
        <p:spPr>
          <a:xfrm rot="10800000">
            <a:off x="6600450" y="1212571"/>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1"/>
          <p:cNvSpPr txBox="1"/>
          <p:nvPr>
            <p:ph idx="2" type="title"/>
          </p:nvPr>
        </p:nvSpPr>
        <p:spPr>
          <a:xfrm>
            <a:off x="1452200" y="1589434"/>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63" name="Google Shape;263;p31"/>
          <p:cNvSpPr txBox="1"/>
          <p:nvPr>
            <p:ph idx="1" type="subTitle"/>
          </p:nvPr>
        </p:nvSpPr>
        <p:spPr>
          <a:xfrm>
            <a:off x="801650" y="2406975"/>
            <a:ext cx="2102400" cy="8313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Facilitar</a:t>
            </a:r>
            <a:r>
              <a:rPr lang="en">
                <a:latin typeface="Times New Roman"/>
                <a:ea typeface="Times New Roman"/>
                <a:cs typeface="Times New Roman"/>
                <a:sym typeface="Times New Roman"/>
              </a:rPr>
              <a:t> el trabajo que tienen que realizar los </a:t>
            </a:r>
            <a:r>
              <a:rPr lang="en">
                <a:latin typeface="Times New Roman"/>
                <a:ea typeface="Times New Roman"/>
                <a:cs typeface="Times New Roman"/>
                <a:sym typeface="Times New Roman"/>
              </a:rPr>
              <a:t>trabajadores</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264" name="Google Shape;264;p31"/>
          <p:cNvSpPr txBox="1"/>
          <p:nvPr>
            <p:ph idx="4" type="title"/>
          </p:nvPr>
        </p:nvSpPr>
        <p:spPr>
          <a:xfrm>
            <a:off x="4128811" y="1565446"/>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65" name="Google Shape;265;p31"/>
          <p:cNvSpPr txBox="1"/>
          <p:nvPr>
            <p:ph idx="5" type="subTitle"/>
          </p:nvPr>
        </p:nvSpPr>
        <p:spPr>
          <a:xfrm>
            <a:off x="3451525" y="2359025"/>
            <a:ext cx="2152800" cy="14775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Monitorear y organizar la entrada y salida de productos para ayudar a establecer y mantener una rotación de inventario óptima </a:t>
            </a:r>
            <a:endParaRPr>
              <a:latin typeface="Times New Roman"/>
              <a:ea typeface="Times New Roman"/>
              <a:cs typeface="Times New Roman"/>
              <a:sym typeface="Times New Roman"/>
            </a:endParaRPr>
          </a:p>
        </p:txBody>
      </p:sp>
      <p:sp>
        <p:nvSpPr>
          <p:cNvPr id="266" name="Google Shape;266;p31"/>
          <p:cNvSpPr txBox="1"/>
          <p:nvPr>
            <p:ph idx="21"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Objetivos específicos</a:t>
            </a:r>
            <a:endParaRPr b="1" i="1">
              <a:latin typeface="Times New Roman"/>
              <a:ea typeface="Times New Roman"/>
              <a:cs typeface="Times New Roman"/>
              <a:sym typeface="Times New Roman"/>
            </a:endParaRPr>
          </a:p>
        </p:txBody>
      </p:sp>
      <p:sp>
        <p:nvSpPr>
          <p:cNvPr id="267" name="Google Shape;267;p31"/>
          <p:cNvSpPr txBox="1"/>
          <p:nvPr>
            <p:ph idx="16" type="title"/>
          </p:nvPr>
        </p:nvSpPr>
        <p:spPr>
          <a:xfrm>
            <a:off x="6731250" y="1547221"/>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68" name="Google Shape;268;p31"/>
          <p:cNvSpPr txBox="1"/>
          <p:nvPr>
            <p:ph idx="17" type="subTitle"/>
          </p:nvPr>
        </p:nvSpPr>
        <p:spPr>
          <a:xfrm>
            <a:off x="6151800" y="2322550"/>
            <a:ext cx="1960200" cy="19239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Gestionar existencias para</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prevenir pérdidas y aumentos de costos causados por  escasez y/o exceso de productos en la farmacia.</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t/>
            </a:r>
            <a:endParaRPr sz="15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p:nvPr/>
        </p:nvSpPr>
        <p:spPr>
          <a:xfrm rot="10800000">
            <a:off x="2919700" y="702700"/>
            <a:ext cx="2238900" cy="2238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2"/>
          <p:cNvSpPr txBox="1"/>
          <p:nvPr>
            <p:ph type="title"/>
          </p:nvPr>
        </p:nvSpPr>
        <p:spPr>
          <a:xfrm>
            <a:off x="4543700" y="904125"/>
            <a:ext cx="3301800" cy="76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4200">
                <a:latin typeface="Times New Roman"/>
                <a:ea typeface="Times New Roman"/>
                <a:cs typeface="Times New Roman"/>
                <a:sym typeface="Times New Roman"/>
              </a:rPr>
              <a:t>Justificación</a:t>
            </a:r>
            <a:endParaRPr b="1" i="1" sz="4200">
              <a:latin typeface="Times New Roman"/>
              <a:ea typeface="Times New Roman"/>
              <a:cs typeface="Times New Roman"/>
              <a:sym typeface="Times New Roman"/>
            </a:endParaRPr>
          </a:p>
        </p:txBody>
      </p:sp>
      <p:sp>
        <p:nvSpPr>
          <p:cNvPr id="275" name="Google Shape;275;p32"/>
          <p:cNvSpPr txBox="1"/>
          <p:nvPr>
            <p:ph idx="1" type="subTitle"/>
          </p:nvPr>
        </p:nvSpPr>
        <p:spPr>
          <a:xfrm>
            <a:off x="4171550" y="1739825"/>
            <a:ext cx="4046100" cy="2571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500">
                <a:latin typeface="Times New Roman"/>
                <a:ea typeface="Times New Roman"/>
                <a:cs typeface="Times New Roman"/>
                <a:sym typeface="Times New Roman"/>
              </a:rPr>
              <a:t>	A partir de la problemática encontrada se define un sistema de información que brinda una solución para el administrador para que pueda optimizar el manejo del inventario en la farmacia  José Antonio Galán ubicada en la localidad de Bosa. Ofreciendo por medio del sistema de información el control del inventario de entrada (compras) y salida (ventas), de los productos existentes dentro de la farmacia.</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pic>
        <p:nvPicPr>
          <p:cNvPr id="276" name="Google Shape;276;p32"/>
          <p:cNvPicPr preferRelativeResize="0"/>
          <p:nvPr/>
        </p:nvPicPr>
        <p:blipFill rotWithShape="1">
          <a:blip r:embed="rId3">
            <a:alphaModFix/>
          </a:blip>
          <a:srcRect b="0" l="0" r="0" t="0"/>
          <a:stretch/>
        </p:blipFill>
        <p:spPr>
          <a:xfrm>
            <a:off x="1202425" y="1175526"/>
            <a:ext cx="2766800" cy="2792450"/>
          </a:xfrm>
          <a:prstGeom prst="rect">
            <a:avLst/>
          </a:prstGeom>
          <a:noFill/>
          <a:ln>
            <a:noFill/>
          </a:ln>
          <a:effectLst>
            <a:outerShdw blurRad="300038" rotWithShape="0" algn="bl" dist="9525">
              <a:srgbClr val="000000">
                <a:alpha val="69803"/>
              </a:srgbClr>
            </a:outerShdw>
          </a:effectLst>
        </p:spPr>
      </p:pic>
      <p:sp>
        <p:nvSpPr>
          <p:cNvPr id="277" name="Google Shape;277;p32"/>
          <p:cNvSpPr txBox="1"/>
          <p:nvPr/>
        </p:nvSpPr>
        <p:spPr>
          <a:xfrm>
            <a:off x="1275600" y="4114800"/>
            <a:ext cx="256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Fuente: </a:t>
            </a:r>
            <a:r>
              <a:rPr b="0" i="0" lang="en" sz="1400" u="sng" cap="none" strike="noStrike">
                <a:solidFill>
                  <a:schemeClr val="hlink"/>
                </a:solidFill>
                <a:latin typeface="Times New Roman"/>
                <a:ea typeface="Times New Roman"/>
                <a:cs typeface="Times New Roman"/>
                <a:sym typeface="Times New Roman"/>
                <a:hlinkClick r:id="rId4"/>
              </a:rPr>
              <a:t>Europapress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Alcance y delimitación</a:t>
            </a:r>
            <a:endParaRPr b="1" i="1">
              <a:latin typeface="Times New Roman"/>
              <a:ea typeface="Times New Roman"/>
              <a:cs typeface="Times New Roman"/>
              <a:sym typeface="Times New Roman"/>
            </a:endParaRPr>
          </a:p>
        </p:txBody>
      </p:sp>
      <p:sp>
        <p:nvSpPr>
          <p:cNvPr id="283" name="Google Shape;283;p33"/>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284" name="Google Shape;284;p33"/>
          <p:cNvSpPr txBox="1"/>
          <p:nvPr/>
        </p:nvSpPr>
        <p:spPr>
          <a:xfrm>
            <a:off x="4224300" y="1241263"/>
            <a:ext cx="4032600" cy="3355500"/>
          </a:xfrm>
          <a:prstGeom prst="rect">
            <a:avLst/>
          </a:prstGeom>
          <a:noFill/>
          <a:ln>
            <a:noFill/>
          </a:ln>
        </p:spPr>
        <p:txBody>
          <a:bodyPr anchorCtr="0" anchor="t" bIns="91425" lIns="91425" spcFirstLastPara="1" rIns="91425" wrap="square" tIns="91425">
            <a:spAutoFit/>
          </a:bodyPr>
          <a:lstStyle/>
          <a:p>
            <a:pPr indent="457200" lvl="0" marL="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Este sistema de información va dirigido para la farmacia José Antonio Galán ubicada en la localidad de Bosa. Para optimizar la administración y funcionamiento de la farmacia el sistema registrará los movimientos de existencias actualizando el inventario, lo que apoyará al planteamiento de gastos de la empresa, a su  servicio al cliente y su productividad al mantener un orden y brindar información extra de los movimientos generados de la misma tales como la venta total diaria, mensual y anual.</a:t>
            </a:r>
            <a:endParaRPr b="0" i="0" sz="1400" u="none" cap="none" strike="noStrike">
              <a:solidFill>
                <a:schemeClr val="dk1"/>
              </a:solidFill>
              <a:latin typeface="Arial"/>
              <a:ea typeface="Arial"/>
              <a:cs typeface="Arial"/>
              <a:sym typeface="Arial"/>
            </a:endParaRPr>
          </a:p>
          <a:p>
            <a:pPr indent="45720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285" name="Google Shape;285;p33"/>
          <p:cNvPicPr preferRelativeResize="0"/>
          <p:nvPr/>
        </p:nvPicPr>
        <p:blipFill rotWithShape="1">
          <a:blip r:embed="rId3">
            <a:alphaModFix/>
          </a:blip>
          <a:srcRect b="0" l="0" r="0" t="0"/>
          <a:stretch/>
        </p:blipFill>
        <p:spPr>
          <a:xfrm>
            <a:off x="961650" y="1292525"/>
            <a:ext cx="3194075" cy="2763800"/>
          </a:xfrm>
          <a:prstGeom prst="rect">
            <a:avLst/>
          </a:prstGeom>
          <a:noFill/>
          <a:ln>
            <a:noFill/>
          </a:ln>
          <a:effectLst>
            <a:outerShdw blurRad="128588" rotWithShape="0" algn="bl" dist="85725">
              <a:srgbClr val="000000">
                <a:alpha val="43921"/>
              </a:srgbClr>
            </a:outerShdw>
          </a:effectLst>
        </p:spPr>
      </p:pic>
      <p:sp>
        <p:nvSpPr>
          <p:cNvPr id="286" name="Google Shape;286;p33"/>
          <p:cNvSpPr txBox="1"/>
          <p:nvPr/>
        </p:nvSpPr>
        <p:spPr>
          <a:xfrm>
            <a:off x="1042425" y="4056325"/>
            <a:ext cx="28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Fuente: </a:t>
            </a:r>
            <a:r>
              <a:rPr b="0" i="0" lang="en" sz="1400" u="sng" cap="none" strike="noStrike">
                <a:solidFill>
                  <a:schemeClr val="hlink"/>
                </a:solidFill>
                <a:latin typeface="Tajawal"/>
                <a:ea typeface="Tajawal"/>
                <a:cs typeface="Tajawal"/>
                <a:sym typeface="Tajawal"/>
                <a:hlinkClick r:id="rId4"/>
              </a:rPr>
              <a:t>Managamentpro</a:t>
            </a:r>
            <a:endParaRPr b="0" i="0" sz="1400" u="none" cap="none" strike="noStrike">
              <a:solidFill>
                <a:srgbClr val="000000"/>
              </a:solidFill>
              <a:latin typeface="Tajawal"/>
              <a:ea typeface="Tajawal"/>
              <a:cs typeface="Tajawal"/>
              <a:sym typeface="Tajaw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Alcance y delimitación</a:t>
            </a:r>
            <a:endParaRPr b="1" i="1">
              <a:latin typeface="Times New Roman"/>
              <a:ea typeface="Times New Roman"/>
              <a:cs typeface="Times New Roman"/>
              <a:sym typeface="Times New Roman"/>
            </a:endParaRPr>
          </a:p>
        </p:txBody>
      </p:sp>
      <p:sp>
        <p:nvSpPr>
          <p:cNvPr id="292" name="Google Shape;292;p34"/>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293" name="Google Shape;293;p34"/>
          <p:cNvSpPr txBox="1"/>
          <p:nvPr/>
        </p:nvSpPr>
        <p:spPr>
          <a:xfrm>
            <a:off x="872400" y="1252275"/>
            <a:ext cx="4251900" cy="30630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Times New Roman"/>
                <a:ea typeface="Times New Roman"/>
                <a:cs typeface="Times New Roman"/>
                <a:sym typeface="Times New Roman"/>
              </a:rPr>
              <a:t>Se apoyará en el área de la administración, inventario, ventas y derivados de las mismas; no se tendrá apoyo en el área de las encuestas, formatos y papeleo manual requerido y exigido por la secretaría de salud.</a:t>
            </a:r>
            <a:endParaRPr b="0" i="0" sz="1700" u="none" cap="none" strike="noStrike">
              <a:solidFill>
                <a:srgbClr val="000000"/>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Times New Roman"/>
                <a:ea typeface="Times New Roman"/>
                <a:cs typeface="Times New Roman"/>
                <a:sym typeface="Times New Roman"/>
              </a:rPr>
              <a:t>El tiempo que requiere el desarrollo de este sistema de información es de 6 trimestres en donde finalmente el administrador podrá ingresar el inventario actual que tenga en su negocio y mediante el registro de ventas logre administrar más fácilmente sus productos.</a:t>
            </a:r>
            <a:endParaRPr b="0" i="0" sz="1700" u="none" cap="none" strike="noStrike">
              <a:solidFill>
                <a:srgbClr val="000000"/>
              </a:solidFill>
              <a:latin typeface="Times New Roman"/>
              <a:ea typeface="Times New Roman"/>
              <a:cs typeface="Times New Roman"/>
              <a:sym typeface="Times New Roman"/>
            </a:endParaRPr>
          </a:p>
        </p:txBody>
      </p:sp>
      <p:pic>
        <p:nvPicPr>
          <p:cNvPr id="294" name="Google Shape;294;p34"/>
          <p:cNvPicPr preferRelativeResize="0"/>
          <p:nvPr/>
        </p:nvPicPr>
        <p:blipFill rotWithShape="1">
          <a:blip r:embed="rId3">
            <a:alphaModFix/>
          </a:blip>
          <a:srcRect b="0" l="0" r="0" t="0"/>
          <a:stretch/>
        </p:blipFill>
        <p:spPr>
          <a:xfrm>
            <a:off x="5066500" y="1265900"/>
            <a:ext cx="3190399" cy="2791597"/>
          </a:xfrm>
          <a:prstGeom prst="rect">
            <a:avLst/>
          </a:prstGeom>
          <a:noFill/>
          <a:ln>
            <a:noFill/>
          </a:ln>
        </p:spPr>
      </p:pic>
      <p:sp>
        <p:nvSpPr>
          <p:cNvPr id="295" name="Google Shape;295;p34"/>
          <p:cNvSpPr txBox="1"/>
          <p:nvPr/>
        </p:nvSpPr>
        <p:spPr>
          <a:xfrm>
            <a:off x="5116075" y="4128525"/>
            <a:ext cx="293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ajawal"/>
                <a:ea typeface="Tajawal"/>
                <a:cs typeface="Tajawal"/>
                <a:sym typeface="Tajawal"/>
              </a:rPr>
              <a:t>Fuente: </a:t>
            </a:r>
            <a:r>
              <a:rPr b="0" i="0" lang="en" sz="1400" u="sng" cap="none" strike="noStrike">
                <a:solidFill>
                  <a:schemeClr val="hlink"/>
                </a:solidFill>
                <a:latin typeface="Tajawal"/>
                <a:ea typeface="Tajawal"/>
                <a:cs typeface="Tajawal"/>
                <a:sym typeface="Tajawal"/>
                <a:hlinkClick r:id="rId4"/>
              </a:rPr>
              <a:t>Managamentpro</a:t>
            </a:r>
            <a:endParaRPr b="0" i="0" sz="1400" u="none" cap="none" strike="noStrike">
              <a:solidFill>
                <a:srgbClr val="000000"/>
              </a:solidFill>
              <a:latin typeface="Tajawal"/>
              <a:ea typeface="Tajawal"/>
              <a:cs typeface="Tajawal"/>
              <a:sym typeface="Tajaw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400"/>
              <a:buNone/>
            </a:pPr>
            <a:r>
              <a:rPr b="1" i="1" lang="en">
                <a:latin typeface="Times New Roman"/>
                <a:ea typeface="Times New Roman"/>
                <a:cs typeface="Times New Roman"/>
                <a:sym typeface="Times New Roman"/>
              </a:rPr>
              <a:t>Técnicas</a:t>
            </a:r>
            <a:r>
              <a:rPr b="1" i="1" lang="en">
                <a:latin typeface="Times New Roman"/>
                <a:ea typeface="Times New Roman"/>
                <a:cs typeface="Times New Roman"/>
                <a:sym typeface="Times New Roman"/>
              </a:rPr>
              <a:t> e instrumentos de </a:t>
            </a:r>
            <a:r>
              <a:rPr b="1" i="1" lang="en">
                <a:latin typeface="Times New Roman"/>
                <a:ea typeface="Times New Roman"/>
                <a:cs typeface="Times New Roman"/>
                <a:sym typeface="Times New Roman"/>
              </a:rPr>
              <a:t>recolección</a:t>
            </a:r>
            <a:r>
              <a:rPr b="1" i="1" lang="en">
                <a:latin typeface="Times New Roman"/>
                <a:ea typeface="Times New Roman"/>
                <a:cs typeface="Times New Roman"/>
                <a:sym typeface="Times New Roman"/>
              </a:rPr>
              <a:t> </a:t>
            </a:r>
            <a:endParaRPr b="1" i="1">
              <a:latin typeface="Times New Roman"/>
              <a:ea typeface="Times New Roman"/>
              <a:cs typeface="Times New Roman"/>
              <a:sym typeface="Times New Roman"/>
            </a:endParaRPr>
          </a:p>
        </p:txBody>
      </p:sp>
      <p:sp>
        <p:nvSpPr>
          <p:cNvPr id="301" name="Google Shape;301;p35"/>
          <p:cNvSpPr txBox="1"/>
          <p:nvPr/>
        </p:nvSpPr>
        <p:spPr>
          <a:xfrm>
            <a:off x="872400" y="1475500"/>
            <a:ext cx="3761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Contextualización</a:t>
            </a:r>
            <a:r>
              <a:rPr b="1" lang="en" sz="2500">
                <a:latin typeface="Times New Roman"/>
                <a:ea typeface="Times New Roman"/>
                <a:cs typeface="Times New Roman"/>
                <a:sym typeface="Times New Roman"/>
              </a:rPr>
              <a:t>:</a:t>
            </a:r>
            <a:endParaRPr b="1" sz="25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En el proceso de hacer una </a:t>
            </a:r>
            <a:r>
              <a:rPr lang="en" sz="1700">
                <a:latin typeface="Times New Roman"/>
                <a:ea typeface="Times New Roman"/>
                <a:cs typeface="Times New Roman"/>
                <a:sym typeface="Times New Roman"/>
              </a:rPr>
              <a:t>investigación</a:t>
            </a:r>
            <a:r>
              <a:rPr lang="en" sz="1700">
                <a:latin typeface="Times New Roman"/>
                <a:ea typeface="Times New Roman"/>
                <a:cs typeface="Times New Roman"/>
                <a:sym typeface="Times New Roman"/>
              </a:rPr>
              <a:t> lo principal es tener una buena forma o manera de </a:t>
            </a:r>
            <a:r>
              <a:rPr lang="en" sz="1700">
                <a:latin typeface="Times New Roman"/>
                <a:ea typeface="Times New Roman"/>
                <a:cs typeface="Times New Roman"/>
                <a:sym typeface="Times New Roman"/>
              </a:rPr>
              <a:t>obtener</a:t>
            </a:r>
            <a:r>
              <a:rPr lang="en" sz="1700">
                <a:latin typeface="Times New Roman"/>
                <a:ea typeface="Times New Roman"/>
                <a:cs typeface="Times New Roman"/>
                <a:sym typeface="Times New Roman"/>
              </a:rPr>
              <a:t> la </a:t>
            </a:r>
            <a:r>
              <a:rPr lang="en" sz="1700">
                <a:latin typeface="Times New Roman"/>
                <a:ea typeface="Times New Roman"/>
                <a:cs typeface="Times New Roman"/>
                <a:sym typeface="Times New Roman"/>
              </a:rPr>
              <a:t>información de diversas fuentes de una manera completa y precisa en donde se utiliza un mecanismo para la recolección y medición de los datos.</a:t>
            </a:r>
            <a:r>
              <a:rPr b="1" lang="en" sz="1600">
                <a:latin typeface="Times New Roman"/>
                <a:ea typeface="Times New Roman"/>
                <a:cs typeface="Times New Roman"/>
                <a:sym typeface="Times New Roman"/>
              </a:rPr>
              <a:t>(Aguilar, 2019)</a:t>
            </a:r>
            <a:endParaRPr b="1" sz="1600">
              <a:latin typeface="Times New Roman"/>
              <a:ea typeface="Times New Roman"/>
              <a:cs typeface="Times New Roman"/>
              <a:sym typeface="Times New Roman"/>
            </a:endParaRPr>
          </a:p>
        </p:txBody>
      </p:sp>
      <p:pic>
        <p:nvPicPr>
          <p:cNvPr id="302" name="Google Shape;302;p35"/>
          <p:cNvPicPr preferRelativeResize="0"/>
          <p:nvPr/>
        </p:nvPicPr>
        <p:blipFill rotWithShape="1">
          <a:blip r:embed="rId3">
            <a:alphaModFix/>
          </a:blip>
          <a:srcRect b="0" l="12847" r="12847" t="0"/>
          <a:stretch/>
        </p:blipFill>
        <p:spPr>
          <a:xfrm>
            <a:off x="5166975" y="1632275"/>
            <a:ext cx="2677449" cy="2087650"/>
          </a:xfrm>
          <a:prstGeom prst="rect">
            <a:avLst/>
          </a:prstGeom>
          <a:noFill/>
          <a:ln>
            <a:noFill/>
          </a:ln>
        </p:spPr>
      </p:pic>
      <p:sp>
        <p:nvSpPr>
          <p:cNvPr id="303" name="Google Shape;303;p35"/>
          <p:cNvSpPr txBox="1"/>
          <p:nvPr/>
        </p:nvSpPr>
        <p:spPr>
          <a:xfrm>
            <a:off x="5166975" y="3719925"/>
            <a:ext cx="26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Montero (2016) </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nning Company Culture Project Proposal by Slidesgo">
  <a:themeElements>
    <a:clrScheme name="Simple Light">
      <a:dk1>
        <a:srgbClr val="000000"/>
      </a:dk1>
      <a:lt1>
        <a:srgbClr val="6AE0E1"/>
      </a:lt1>
      <a:dk2>
        <a:srgbClr val="E3EBEB"/>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