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8" r:id="rId13"/>
    <p:sldId id="267"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bain Nzouda" initials="u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CDA8"/>
    <a:srgbClr val="51D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1" autoAdjust="0"/>
    <p:restoredTop sz="94660"/>
  </p:normalViewPr>
  <p:slideViewPr>
    <p:cSldViewPr snapToGrid="0">
      <p:cViewPr>
        <p:scale>
          <a:sx n="76" d="100"/>
          <a:sy n="76" d="100"/>
        </p:scale>
        <p:origin x="720"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12T10:52:22.431" idx="1">
    <p:pos x="10" y="10"/>
    <p:text>Avec le "C", une fois que j'ai fini d'écrire mon code, je le compile à travers mon compilateur et j'obtient ce qu'on appelle le code Binaire, ce fameux code qui est directement compréhensible par mon ordinateur, et donc intelligent pour mon SE. si l'obtention de mon provient d'un SE windows, alors ce dernier ne pourra pas fonctionner sur linux ou macOS (haahhha Limitation du C),</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fr-FR" smtClean="0"/>
              <a:t>Cliquez et modifiez le titre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B61BEF0D-F0BB-DE4B-95CE-6DB70DBA9567}" type="datetimeFigureOut">
              <a:rPr lang="en-US" smtClean="0"/>
              <a:pPr/>
              <a:t>2/26/17</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5654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2/26/17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928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fr-FR" smtClean="0"/>
              <a:t>Cliquez et modifiez le titre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2/26/17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2921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fr-FR" smtClean="0"/>
              <a:t>Cliquez et modifiez le titre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2/26/17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8631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fr-FR" smtClean="0"/>
              <a:t>Cliquez et modifiez le titre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2/26/17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6769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fr-FR" smtClean="0"/>
              <a:t>Cliquez et modifiez le titre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smtClean="0"/>
              <a:pPr/>
              <a:t>2/26/17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fr-FR" smtClean="0"/>
              <a:t>Cliquez et modifiez le titre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Faire glisser l'image vers l'espace réservé ou cliquer sur l'icône pour l'ajouter</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Faire glisser l'image vers l'espace réservé ou cliquer sur l'icône pour l'ajouter</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Faire glisser l'image vers l'espace réservé ou cliquer sur l'icône pour l'ajouter</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smtClean="0"/>
              <a:pPr/>
              <a:t>2/26/17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5335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fr-FR" smtClean="0"/>
              <a:t>Cliquez et modifiez le titre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760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fr-FR" smtClean="0"/>
              <a:t>Cliquez et modifiez le titre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5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2/26/17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72517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fr-FR" smtClean="0"/>
              <a:t>Cliquez et modifiez le titre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2/26/17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493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fr-FR" smtClean="0"/>
              <a:t>Cliquez et modifiez le titre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49402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12" name="Content Placeholder 3"/>
          <p:cNvSpPr>
            <a:spLocks noGrp="1"/>
          </p:cNvSpPr>
          <p:nvPr>
            <p:ph sz="quarter" idx="13"/>
          </p:nvPr>
        </p:nvSpPr>
        <p:spPr>
          <a:xfrm>
            <a:off x="685802" y="2861733"/>
            <a:ext cx="5088712" cy="2512852"/>
          </a:xfrm>
        </p:spPr>
        <p:txBody>
          <a:bodyPr ancho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13" name="Content Placeholder 5"/>
          <p:cNvSpPr>
            <a:spLocks noGrp="1"/>
          </p:cNvSpPr>
          <p:nvPr>
            <p:ph sz="quarter" idx="14"/>
          </p:nvPr>
        </p:nvSpPr>
        <p:spPr>
          <a:xfrm>
            <a:off x="5993969" y="2861733"/>
            <a:ext cx="5088713" cy="2512852"/>
          </a:xfrm>
        </p:spPr>
        <p:txBody>
          <a:bodyPr ancho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9005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670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714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fr-FR" smtClean="0"/>
              <a:t>Cliquez et modifiez le titre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2/26/17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079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2/26/17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84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B61BEF0D-F0BB-DE4B-95CE-6DB70DBA9567}" type="datetimeFigureOut">
              <a:rPr lang="en-US" smtClean="0"/>
              <a:pPr/>
              <a:t>2/26/17</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600032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hyperlink" Target="http://www.eclipse.org/downloads/packages/release/Mars/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www.oracle.com/technetwork/java/javase/downloads/index.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rot="21404237">
            <a:off x="759647" y="1493212"/>
            <a:ext cx="9507979" cy="1450219"/>
          </a:xfrm>
        </p:spPr>
        <p:txBody>
          <a:bodyPr>
            <a:noAutofit/>
          </a:bodyPr>
          <a:lstStyle/>
          <a:p>
            <a:pPr algn="ctr"/>
            <a:r>
              <a:rPr lang="fr-FR" sz="5400" b="1" dirty="0" smtClean="0">
                <a:latin typeface="Cambria" charset="0"/>
                <a:ea typeface="Cambria" charset="0"/>
                <a:cs typeface="Cambria" charset="0"/>
              </a:rPr>
              <a:t>Apprendre à programmer en langage objet (JAVA)</a:t>
            </a:r>
            <a:endParaRPr lang="fr-FR" sz="5400" b="1" dirty="0">
              <a:latin typeface="Cambria" charset="0"/>
              <a:ea typeface="Cambria" charset="0"/>
              <a:cs typeface="Cambria" charset="0"/>
            </a:endParaRPr>
          </a:p>
        </p:txBody>
      </p:sp>
      <p:sp>
        <p:nvSpPr>
          <p:cNvPr id="4" name="ZoneTexte 3"/>
          <p:cNvSpPr txBox="1"/>
          <p:nvPr/>
        </p:nvSpPr>
        <p:spPr>
          <a:xfrm rot="21439668">
            <a:off x="3295945" y="3014527"/>
            <a:ext cx="4435381" cy="707886"/>
          </a:xfrm>
          <a:prstGeom prst="rect">
            <a:avLst/>
          </a:prstGeom>
          <a:noFill/>
        </p:spPr>
        <p:txBody>
          <a:bodyPr wrap="none" rtlCol="0">
            <a:spAutoFit/>
          </a:bodyPr>
          <a:lstStyle/>
          <a:p>
            <a:r>
              <a:rPr lang="fr-FR" sz="4000" b="1" dirty="0" smtClean="0">
                <a:solidFill>
                  <a:schemeClr val="accent1">
                    <a:lumMod val="50000"/>
                  </a:schemeClr>
                </a:solidFill>
                <a:latin typeface="Cambria" charset="0"/>
                <a:ea typeface="Cambria" charset="0"/>
                <a:cs typeface="Cambria" charset="0"/>
              </a:rPr>
              <a:t>Niveau </a:t>
            </a:r>
            <a:r>
              <a:rPr lang="fr-FR" sz="4000" b="1" dirty="0" err="1" smtClean="0">
                <a:solidFill>
                  <a:schemeClr val="accent1">
                    <a:lumMod val="50000"/>
                  </a:schemeClr>
                </a:solidFill>
                <a:latin typeface="Cambria" charset="0"/>
                <a:ea typeface="Cambria" charset="0"/>
                <a:cs typeface="Cambria" charset="0"/>
              </a:rPr>
              <a:t>Bachelor</a:t>
            </a:r>
            <a:r>
              <a:rPr lang="fr-FR" sz="4000" b="1" dirty="0" smtClean="0">
                <a:solidFill>
                  <a:schemeClr val="accent1">
                    <a:lumMod val="50000"/>
                  </a:schemeClr>
                </a:solidFill>
                <a:latin typeface="Cambria" charset="0"/>
                <a:ea typeface="Cambria" charset="0"/>
                <a:cs typeface="Cambria" charset="0"/>
              </a:rPr>
              <a:t> 1</a:t>
            </a:r>
            <a:endParaRPr lang="fr-FR" sz="4000" b="1" dirty="0">
              <a:solidFill>
                <a:schemeClr val="accent1">
                  <a:lumMod val="50000"/>
                </a:schemeClr>
              </a:solidFill>
              <a:latin typeface="Cambria" charset="0"/>
              <a:ea typeface="Cambria" charset="0"/>
              <a:cs typeface="Cambria"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43269">
            <a:off x="8778461" y="3272140"/>
            <a:ext cx="2364249" cy="1106561"/>
          </a:xfrm>
          <a:prstGeom prst="rect">
            <a:avLst/>
          </a:prstGeom>
        </p:spPr>
      </p:pic>
      <p:sp>
        <p:nvSpPr>
          <p:cNvPr id="6" name="ZoneTexte 5"/>
          <p:cNvSpPr txBox="1"/>
          <p:nvPr/>
        </p:nvSpPr>
        <p:spPr>
          <a:xfrm rot="21409156">
            <a:off x="8167307" y="4882105"/>
            <a:ext cx="2999475" cy="584775"/>
          </a:xfrm>
          <a:prstGeom prst="rect">
            <a:avLst/>
          </a:prstGeom>
          <a:noFill/>
        </p:spPr>
        <p:txBody>
          <a:bodyPr wrap="none" rtlCol="0">
            <a:spAutoFit/>
          </a:bodyPr>
          <a:lstStyle/>
          <a:p>
            <a:r>
              <a:rPr lang="fr-FR" sz="3200" b="1" dirty="0" smtClean="0">
                <a:solidFill>
                  <a:schemeClr val="bg1"/>
                </a:solidFill>
                <a:latin typeface="Cambria" charset="0"/>
                <a:ea typeface="Cambria" charset="0"/>
                <a:cs typeface="Cambria" charset="0"/>
              </a:rPr>
              <a:t>Urbain Nzouda</a:t>
            </a:r>
            <a:endParaRPr lang="fr-FR" sz="3200" b="1" dirty="0">
              <a:solidFill>
                <a:schemeClr val="bg1"/>
              </a:solidFill>
              <a:latin typeface="Cambria" charset="0"/>
              <a:ea typeface="Cambria" charset="0"/>
              <a:cs typeface="Cambria" charset="0"/>
            </a:endParaRPr>
          </a:p>
        </p:txBody>
      </p:sp>
      <p:sp>
        <p:nvSpPr>
          <p:cNvPr id="7" name="ZoneTexte 6"/>
          <p:cNvSpPr txBox="1"/>
          <p:nvPr/>
        </p:nvSpPr>
        <p:spPr>
          <a:xfrm rot="21439668">
            <a:off x="2850442" y="3654463"/>
            <a:ext cx="5326395" cy="707886"/>
          </a:xfrm>
          <a:prstGeom prst="rect">
            <a:avLst/>
          </a:prstGeom>
          <a:noFill/>
        </p:spPr>
        <p:txBody>
          <a:bodyPr wrap="none" rtlCol="0">
            <a:spAutoFit/>
          </a:bodyPr>
          <a:lstStyle/>
          <a:p>
            <a:r>
              <a:rPr lang="fr-FR" sz="4000" b="1" dirty="0" smtClean="0">
                <a:solidFill>
                  <a:schemeClr val="accent1">
                    <a:lumMod val="50000"/>
                  </a:schemeClr>
                </a:solidFill>
                <a:latin typeface="Cambria" charset="0"/>
                <a:ea typeface="Cambria" charset="0"/>
                <a:cs typeface="Cambria" charset="0"/>
              </a:rPr>
              <a:t>Lundi 20 février 2017</a:t>
            </a:r>
            <a:endParaRPr lang="fr-FR" sz="4000" b="1" dirty="0">
              <a:solidFill>
                <a:schemeClr val="accent1">
                  <a:lumMod val="50000"/>
                </a:schemeClr>
              </a:solidFill>
              <a:latin typeface="Cambria" charset="0"/>
              <a:ea typeface="Cambria" charset="0"/>
              <a:cs typeface="Cambria" charset="0"/>
            </a:endParaRPr>
          </a:p>
        </p:txBody>
      </p:sp>
    </p:spTree>
    <p:extLst>
      <p:ext uri="{BB962C8B-B14F-4D97-AF65-F5344CB8AC3E}">
        <p14:creationId xmlns:p14="http://schemas.microsoft.com/office/powerpoint/2010/main" val="3953865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llipse 8"/>
          <p:cNvSpPr/>
          <p:nvPr/>
        </p:nvSpPr>
        <p:spPr>
          <a:xfrm>
            <a:off x="-2212038" y="-733479"/>
            <a:ext cx="4108571" cy="4064000"/>
          </a:xfrm>
          <a:prstGeom prst="ellipse">
            <a:avLst/>
          </a:prstGeom>
          <a:solidFill>
            <a:schemeClr val="accent1">
              <a:lumMod val="20000"/>
              <a:lumOff val="8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ZoneTexte 1"/>
          <p:cNvSpPr txBox="1"/>
          <p:nvPr/>
        </p:nvSpPr>
        <p:spPr>
          <a:xfrm>
            <a:off x="843588" y="460019"/>
            <a:ext cx="7538411" cy="1846659"/>
          </a:xfrm>
          <a:prstGeom prst="rect">
            <a:avLst/>
          </a:prstGeom>
          <a:noFill/>
        </p:spPr>
        <p:txBody>
          <a:bodyPr wrap="square" rtlCol="0">
            <a:spAutoFit/>
          </a:bodyPr>
          <a:lstStyle/>
          <a:p>
            <a:r>
              <a:rPr lang="fr-FR" sz="2400" b="1" dirty="0" smtClean="0">
                <a:solidFill>
                  <a:schemeClr val="accent1"/>
                </a:solidFill>
                <a:latin typeface="Cambria" charset="0"/>
                <a:ea typeface="Cambria" charset="0"/>
                <a:cs typeface="Cambria" charset="0"/>
              </a:rPr>
              <a:t>Eclipse IDE </a:t>
            </a:r>
          </a:p>
          <a:p>
            <a:r>
              <a:rPr lang="fr-FR" dirty="0" smtClean="0">
                <a:latin typeface="Cambria" charset="0"/>
                <a:ea typeface="Cambria" charset="0"/>
                <a:cs typeface="Cambria" charset="0"/>
              </a:rPr>
              <a:t>C’est un environnement de développement libre permettant de créer des programmes dans de nombreux langages de programmations (Java, C++, …). C’est l’outil que nous allons utiliser dans ce cours.</a:t>
            </a:r>
          </a:p>
          <a:p>
            <a:endParaRPr lang="fr-FR" dirty="0">
              <a:latin typeface="Cambria" charset="0"/>
              <a:ea typeface="Cambria" charset="0"/>
              <a:cs typeface="Cambria" charset="0"/>
            </a:endParaRPr>
          </a:p>
          <a:p>
            <a:r>
              <a:rPr lang="fr-FR" dirty="0">
                <a:latin typeface="Cambria" charset="0"/>
                <a:ea typeface="Cambria" charset="0"/>
                <a:cs typeface="Cambria" charset="0"/>
                <a:hlinkClick r:id="rId2"/>
              </a:rPr>
              <a:t>http://</a:t>
            </a:r>
            <a:r>
              <a:rPr lang="fr-FR" dirty="0" smtClean="0">
                <a:latin typeface="Cambria" charset="0"/>
                <a:ea typeface="Cambria" charset="0"/>
                <a:cs typeface="Cambria" charset="0"/>
                <a:hlinkClick r:id="rId2"/>
              </a:rPr>
              <a:t>www.eclipse.org/downloads/packages/release/Mars/2</a:t>
            </a:r>
            <a:r>
              <a:rPr lang="fr-FR" dirty="0" smtClean="0">
                <a:latin typeface="Cambria" charset="0"/>
                <a:ea typeface="Cambria" charset="0"/>
                <a:cs typeface="Cambria" charset="0"/>
              </a:rPr>
              <a:t>  </a:t>
            </a:r>
            <a:endParaRPr lang="fr-FR" dirty="0">
              <a:latin typeface="Cambria" charset="0"/>
              <a:ea typeface="Cambria" charset="0"/>
              <a:cs typeface="Cambria" charset="0"/>
            </a:endParaRPr>
          </a:p>
        </p:txBody>
      </p:sp>
      <p:pic>
        <p:nvPicPr>
          <p:cNvPr id="3" name="Image 2"/>
          <p:cNvPicPr>
            <a:picLocks noChangeAspect="1"/>
          </p:cNvPicPr>
          <p:nvPr/>
        </p:nvPicPr>
        <p:blipFill>
          <a:blip r:embed="rId3"/>
          <a:stretch>
            <a:fillRect/>
          </a:stretch>
        </p:blipFill>
        <p:spPr>
          <a:xfrm>
            <a:off x="1410840" y="2627162"/>
            <a:ext cx="8391525" cy="3495675"/>
          </a:xfrm>
          <a:prstGeom prst="rect">
            <a:avLst/>
          </a:prstGeom>
        </p:spPr>
      </p:pic>
      <p:sp>
        <p:nvSpPr>
          <p:cNvPr id="4" name="ZoneTexte 3"/>
          <p:cNvSpPr txBox="1"/>
          <p:nvPr/>
        </p:nvSpPr>
        <p:spPr>
          <a:xfrm>
            <a:off x="1506828" y="4082603"/>
            <a:ext cx="7817476" cy="695459"/>
          </a:xfrm>
          <a:prstGeom prst="rect">
            <a:avLst/>
          </a:prstGeom>
          <a:noFill/>
          <a:ln w="28575">
            <a:solidFill>
              <a:srgbClr val="FF0000"/>
            </a:solidFill>
          </a:ln>
        </p:spPr>
        <p:txBody>
          <a:bodyPr wrap="square" rtlCol="0">
            <a:spAutoFit/>
          </a:bodyPr>
          <a:lstStyle/>
          <a:p>
            <a:endParaRPr lang="fr-FR" dirty="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0240" y="-2815"/>
            <a:ext cx="1977757" cy="925668"/>
          </a:xfrm>
          <a:prstGeom prst="rect">
            <a:avLst/>
          </a:prstGeom>
        </p:spPr>
      </p:pic>
      <p:sp>
        <p:nvSpPr>
          <p:cNvPr id="8" name="ZoneTexte 7"/>
          <p:cNvSpPr txBox="1"/>
          <p:nvPr/>
        </p:nvSpPr>
        <p:spPr>
          <a:xfrm>
            <a:off x="9887031" y="5760720"/>
            <a:ext cx="1672852" cy="400110"/>
          </a:xfrm>
          <a:prstGeom prst="rect">
            <a:avLst/>
          </a:prstGeom>
          <a:noFill/>
        </p:spPr>
        <p:txBody>
          <a:bodyPr wrap="square" rtlCol="0">
            <a:spAutoFit/>
          </a:bodyPr>
          <a:lstStyle/>
          <a:p>
            <a:r>
              <a:rPr lang="fr-FR" sz="2000" b="1" smtClean="0">
                <a:solidFill>
                  <a:schemeClr val="bg1"/>
                </a:solidFill>
                <a:latin typeface="Cambria" charset="0"/>
                <a:ea typeface="Cambria" charset="0"/>
                <a:cs typeface="Cambria" charset="0"/>
              </a:rPr>
              <a:t>Slide 10 / 13</a:t>
            </a:r>
            <a:endParaRPr lang="fr-FR" sz="2000" b="1" dirty="0">
              <a:solidFill>
                <a:schemeClr val="bg1"/>
              </a:solidFill>
              <a:latin typeface="Cambria" charset="0"/>
              <a:ea typeface="Cambria" charset="0"/>
              <a:cs typeface="Cambria" charset="0"/>
            </a:endParaRPr>
          </a:p>
        </p:txBody>
      </p:sp>
      <p:sp>
        <p:nvSpPr>
          <p:cNvPr id="10" name="Ellipse 9"/>
          <p:cNvSpPr/>
          <p:nvPr/>
        </p:nvSpPr>
        <p:spPr>
          <a:xfrm>
            <a:off x="10284064" y="922853"/>
            <a:ext cx="1557867" cy="1548646"/>
          </a:xfrm>
          <a:prstGeom prst="ellipse">
            <a:avLst/>
          </a:prstGeom>
          <a:solidFill>
            <a:schemeClr val="accent1">
              <a:lumMod val="60000"/>
              <a:lumOff val="4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7741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llipse 8"/>
          <p:cNvSpPr/>
          <p:nvPr/>
        </p:nvSpPr>
        <p:spPr>
          <a:xfrm>
            <a:off x="10284064" y="922853"/>
            <a:ext cx="1557867" cy="1548646"/>
          </a:xfrm>
          <a:prstGeom prst="ellipse">
            <a:avLst/>
          </a:prstGeom>
          <a:solidFill>
            <a:schemeClr val="accent1">
              <a:lumMod val="60000"/>
              <a:lumOff val="4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llipse 7"/>
          <p:cNvSpPr/>
          <p:nvPr/>
        </p:nvSpPr>
        <p:spPr>
          <a:xfrm>
            <a:off x="-2212038" y="-733479"/>
            <a:ext cx="4108571" cy="4064000"/>
          </a:xfrm>
          <a:prstGeom prst="ellipse">
            <a:avLst/>
          </a:prstGeom>
          <a:solidFill>
            <a:schemeClr val="accent1">
              <a:lumMod val="20000"/>
              <a:lumOff val="8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ZoneTexte 1"/>
          <p:cNvSpPr txBox="1"/>
          <p:nvPr/>
        </p:nvSpPr>
        <p:spPr>
          <a:xfrm>
            <a:off x="764137" y="1236405"/>
            <a:ext cx="10753860" cy="4524315"/>
          </a:xfrm>
          <a:prstGeom prst="rect">
            <a:avLst/>
          </a:prstGeom>
          <a:noFill/>
        </p:spPr>
        <p:txBody>
          <a:bodyPr wrap="square" rtlCol="0">
            <a:spAutoFit/>
          </a:bodyPr>
          <a:lstStyle/>
          <a:p>
            <a:r>
              <a:rPr lang="fr-FR" dirty="0" smtClean="0">
                <a:latin typeface="Cambria" charset="0"/>
                <a:ea typeface="Cambria" charset="0"/>
                <a:cs typeface="Cambria" charset="0"/>
              </a:rPr>
              <a:t>En sélectionnant le lien suivant son OS et la version, on choisit le miroir et on plus qu'à </a:t>
            </a:r>
            <a:r>
              <a:rPr lang="fr-FR" dirty="0">
                <a:latin typeface="Cambria" charset="0"/>
                <a:ea typeface="Cambria" charset="0"/>
                <a:cs typeface="Cambria" charset="0"/>
              </a:rPr>
              <a:t>attendre la fin du téléchargement</a:t>
            </a:r>
            <a:r>
              <a:rPr lang="fr-FR" dirty="0" smtClean="0">
                <a:latin typeface="Cambria" charset="0"/>
                <a:ea typeface="Cambria" charset="0"/>
                <a:cs typeface="Cambria" charset="0"/>
              </a:rPr>
              <a:t>.</a:t>
            </a:r>
          </a:p>
          <a:p>
            <a:endParaRPr lang="fr-FR" dirty="0">
              <a:latin typeface="Cambria" charset="0"/>
              <a:ea typeface="Cambria" charset="0"/>
              <a:cs typeface="Cambria" charset="0"/>
            </a:endParaRPr>
          </a:p>
          <a:p>
            <a:endParaRPr lang="fr-FR" dirty="0" smtClean="0">
              <a:latin typeface="Cambria" charset="0"/>
              <a:ea typeface="Cambria" charset="0"/>
              <a:cs typeface="Cambria" charset="0"/>
            </a:endParaRPr>
          </a:p>
          <a:p>
            <a:endParaRPr lang="fr-FR" dirty="0">
              <a:latin typeface="Cambria" charset="0"/>
              <a:ea typeface="Cambria" charset="0"/>
              <a:cs typeface="Cambria" charset="0"/>
            </a:endParaRPr>
          </a:p>
          <a:p>
            <a:endParaRPr lang="fr-FR" dirty="0" smtClean="0">
              <a:latin typeface="Cambria" charset="0"/>
              <a:ea typeface="Cambria" charset="0"/>
              <a:cs typeface="Cambria" charset="0"/>
            </a:endParaRPr>
          </a:p>
          <a:p>
            <a:endParaRPr lang="fr-FR" dirty="0">
              <a:latin typeface="Cambria" charset="0"/>
              <a:ea typeface="Cambria" charset="0"/>
              <a:cs typeface="Cambria" charset="0"/>
            </a:endParaRPr>
          </a:p>
          <a:p>
            <a:endParaRPr lang="fr-FR" dirty="0" smtClean="0">
              <a:latin typeface="Cambria" charset="0"/>
              <a:ea typeface="Cambria" charset="0"/>
              <a:cs typeface="Cambria" charset="0"/>
            </a:endParaRPr>
          </a:p>
          <a:p>
            <a:endParaRPr lang="fr-FR" dirty="0">
              <a:latin typeface="Cambria" charset="0"/>
              <a:ea typeface="Cambria" charset="0"/>
              <a:cs typeface="Cambria" charset="0"/>
            </a:endParaRPr>
          </a:p>
          <a:p>
            <a:endParaRPr lang="fr-FR" dirty="0" smtClean="0">
              <a:latin typeface="Cambria" charset="0"/>
              <a:ea typeface="Cambria" charset="0"/>
              <a:cs typeface="Cambria" charset="0"/>
            </a:endParaRPr>
          </a:p>
          <a:p>
            <a:endParaRPr lang="fr-FR" dirty="0" smtClean="0">
              <a:latin typeface="Cambria" charset="0"/>
              <a:ea typeface="Cambria" charset="0"/>
              <a:cs typeface="Cambria" charset="0"/>
            </a:endParaRPr>
          </a:p>
          <a:p>
            <a:endParaRPr lang="fr-FR" dirty="0" smtClean="0">
              <a:latin typeface="Cambria" charset="0"/>
              <a:ea typeface="Cambria" charset="0"/>
              <a:cs typeface="Cambria" charset="0"/>
            </a:endParaRPr>
          </a:p>
          <a:p>
            <a:r>
              <a:rPr lang="fr-FR" dirty="0" smtClean="0">
                <a:latin typeface="Cambria" charset="0"/>
                <a:ea typeface="Cambria" charset="0"/>
                <a:cs typeface="Cambria" charset="0"/>
              </a:rPr>
              <a:t>Eclipse </a:t>
            </a:r>
            <a:r>
              <a:rPr lang="fr-FR" dirty="0">
                <a:latin typeface="Cambria" charset="0"/>
                <a:ea typeface="Cambria" charset="0"/>
                <a:cs typeface="Cambria" charset="0"/>
              </a:rPr>
              <a:t>est le petit logiciel qui va nous permettre de développer nos applications ou nos applets, et </a:t>
            </a:r>
            <a:r>
              <a:rPr lang="fr-FR" dirty="0" smtClean="0">
                <a:latin typeface="Cambria" charset="0"/>
                <a:ea typeface="Cambria" charset="0"/>
                <a:cs typeface="Cambria" charset="0"/>
              </a:rPr>
              <a:t>dans la foulé c’est aussi </a:t>
            </a:r>
            <a:r>
              <a:rPr lang="fr-FR" dirty="0">
                <a:latin typeface="Cambria" charset="0"/>
                <a:ea typeface="Cambria" charset="0"/>
                <a:cs typeface="Cambria" charset="0"/>
              </a:rPr>
              <a:t>celui qui va compiler tout ça. </a:t>
            </a:r>
            <a:r>
              <a:rPr lang="fr-FR" dirty="0" smtClean="0">
                <a:latin typeface="Cambria" charset="0"/>
                <a:ea typeface="Cambria" charset="0"/>
                <a:cs typeface="Cambria" charset="0"/>
              </a:rPr>
              <a:t>Eclipse va </a:t>
            </a:r>
            <a:r>
              <a:rPr lang="fr-FR" dirty="0">
                <a:latin typeface="Cambria" charset="0"/>
                <a:ea typeface="Cambria" charset="0"/>
                <a:cs typeface="Cambria" charset="0"/>
              </a:rPr>
              <a:t>donc permettre de traduire nos </a:t>
            </a:r>
            <a:r>
              <a:rPr lang="fr-FR" dirty="0" smtClean="0">
                <a:latin typeface="Cambria" charset="0"/>
                <a:ea typeface="Cambria" charset="0"/>
                <a:cs typeface="Cambria" charset="0"/>
              </a:rPr>
              <a:t>programmes </a:t>
            </a:r>
            <a:r>
              <a:rPr lang="fr-FR" dirty="0">
                <a:latin typeface="Cambria" charset="0"/>
                <a:ea typeface="Cambria" charset="0"/>
                <a:cs typeface="Cambria" charset="0"/>
              </a:rPr>
              <a:t>Java en langage </a:t>
            </a:r>
            <a:r>
              <a:rPr lang="fr-FR" b="1" dirty="0">
                <a:latin typeface="Cambria" charset="0"/>
                <a:ea typeface="Cambria" charset="0"/>
                <a:cs typeface="Cambria" charset="0"/>
              </a:rPr>
              <a:t>byte code</a:t>
            </a:r>
            <a:r>
              <a:rPr lang="fr-FR" dirty="0">
                <a:latin typeface="Cambria" charset="0"/>
                <a:ea typeface="Cambria" charset="0"/>
                <a:cs typeface="Cambria" charset="0"/>
              </a:rPr>
              <a:t>, compréhensible uniquement par </a:t>
            </a:r>
            <a:r>
              <a:rPr lang="fr-FR" dirty="0" smtClean="0">
                <a:latin typeface="Cambria" charset="0"/>
                <a:ea typeface="Cambria" charset="0"/>
                <a:cs typeface="Cambria" charset="0"/>
              </a:rPr>
              <a:t>la JRE qu’on vient d’installé</a:t>
            </a:r>
            <a:r>
              <a:rPr lang="fr-FR" dirty="0">
                <a:latin typeface="Cambria" charset="0"/>
                <a:ea typeface="Cambria" charset="0"/>
                <a:cs typeface="Cambria" charset="0"/>
              </a:rPr>
              <a:t>.</a:t>
            </a:r>
          </a:p>
          <a:p>
            <a:endParaRPr lang="fr-FR" dirty="0">
              <a:latin typeface="Cambria" charset="0"/>
              <a:ea typeface="Cambria" charset="0"/>
              <a:cs typeface="Cambria" charset="0"/>
            </a:endParaRPr>
          </a:p>
        </p:txBody>
      </p:sp>
      <p:pic>
        <p:nvPicPr>
          <p:cNvPr id="3" name="Image 2"/>
          <p:cNvPicPr>
            <a:picLocks noChangeAspect="1"/>
          </p:cNvPicPr>
          <p:nvPr/>
        </p:nvPicPr>
        <p:blipFill>
          <a:blip r:embed="rId2"/>
          <a:stretch>
            <a:fillRect/>
          </a:stretch>
        </p:blipFill>
        <p:spPr>
          <a:xfrm>
            <a:off x="3062301" y="2226508"/>
            <a:ext cx="6157532" cy="1877207"/>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240" y="-2815"/>
            <a:ext cx="1977757" cy="925668"/>
          </a:xfrm>
          <a:prstGeom prst="rect">
            <a:avLst/>
          </a:prstGeom>
        </p:spPr>
      </p:pic>
      <p:sp>
        <p:nvSpPr>
          <p:cNvPr id="7" name="ZoneTexte 6"/>
          <p:cNvSpPr txBox="1"/>
          <p:nvPr/>
        </p:nvSpPr>
        <p:spPr>
          <a:xfrm>
            <a:off x="9863912" y="5760720"/>
            <a:ext cx="1820088" cy="400110"/>
          </a:xfrm>
          <a:prstGeom prst="rect">
            <a:avLst/>
          </a:prstGeom>
          <a:noFill/>
        </p:spPr>
        <p:txBody>
          <a:bodyPr wrap="square" rtlCol="0">
            <a:spAutoFit/>
          </a:bodyPr>
          <a:lstStyle/>
          <a:p>
            <a:r>
              <a:rPr lang="fr-FR" sz="2000" b="1" smtClean="0">
                <a:solidFill>
                  <a:schemeClr val="bg1"/>
                </a:solidFill>
                <a:latin typeface="Cambria" charset="0"/>
                <a:ea typeface="Cambria" charset="0"/>
                <a:cs typeface="Cambria" charset="0"/>
              </a:rPr>
              <a:t>Slide 11 / 13</a:t>
            </a:r>
            <a:endParaRPr lang="fr-FR" sz="2000" b="1"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1562787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lipse 4"/>
          <p:cNvSpPr/>
          <p:nvPr/>
        </p:nvSpPr>
        <p:spPr>
          <a:xfrm>
            <a:off x="10284064" y="922853"/>
            <a:ext cx="1557867" cy="1548646"/>
          </a:xfrm>
          <a:prstGeom prst="ellipse">
            <a:avLst/>
          </a:prstGeom>
          <a:solidFill>
            <a:schemeClr val="accent1">
              <a:lumMod val="60000"/>
              <a:lumOff val="4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Ellipse 3"/>
          <p:cNvSpPr/>
          <p:nvPr/>
        </p:nvSpPr>
        <p:spPr>
          <a:xfrm>
            <a:off x="-2212038" y="-733479"/>
            <a:ext cx="4108571" cy="4064000"/>
          </a:xfrm>
          <a:prstGeom prst="ellipse">
            <a:avLst/>
          </a:prstGeom>
          <a:solidFill>
            <a:schemeClr val="accent1">
              <a:lumMod val="20000"/>
              <a:lumOff val="8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Rectangle 1"/>
          <p:cNvSpPr/>
          <p:nvPr/>
        </p:nvSpPr>
        <p:spPr>
          <a:xfrm>
            <a:off x="1117599" y="999067"/>
            <a:ext cx="9516533" cy="2031325"/>
          </a:xfrm>
          <a:prstGeom prst="rect">
            <a:avLst/>
          </a:prstGeom>
        </p:spPr>
        <p:txBody>
          <a:bodyPr wrap="square">
            <a:spAutoFit/>
          </a:bodyPr>
          <a:lstStyle/>
          <a:p>
            <a:r>
              <a:rPr lang="fr-FR" dirty="0">
                <a:latin typeface="Cambria" charset="0"/>
                <a:ea typeface="Cambria" charset="0"/>
                <a:cs typeface="Cambria" charset="0"/>
              </a:rPr>
              <a:t>La spécificité d'Eclipse IDE vient du fait que son architecture est totalement développée autour de la notion de plugin. Cela signifie que toutes ses fonctionnalités sont développées en tant que plugins. Pour faire simple, si vous voulez ajouter des fonctionnalités à Eclipse, vous devez </a:t>
            </a:r>
            <a:r>
              <a:rPr lang="fr-FR" dirty="0" smtClean="0">
                <a:latin typeface="Cambria" charset="0"/>
                <a:ea typeface="Cambria" charset="0"/>
                <a:cs typeface="Cambria" charset="0"/>
              </a:rPr>
              <a:t>:</a:t>
            </a:r>
          </a:p>
          <a:p>
            <a:endParaRPr lang="fr-FR" dirty="0">
              <a:latin typeface="Cambria" charset="0"/>
              <a:ea typeface="Cambria" charset="0"/>
              <a:cs typeface="Cambria" charset="0"/>
            </a:endParaRPr>
          </a:p>
          <a:p>
            <a:r>
              <a:rPr lang="fr-FR" dirty="0">
                <a:latin typeface="Cambria" charset="0"/>
                <a:ea typeface="Cambria" charset="0"/>
                <a:cs typeface="Cambria" charset="0"/>
              </a:rPr>
              <a:t>	</a:t>
            </a:r>
            <a:r>
              <a:rPr lang="fr-FR" b="1" dirty="0">
                <a:solidFill>
                  <a:schemeClr val="accent1"/>
                </a:solidFill>
                <a:latin typeface="Cambria" charset="0"/>
                <a:ea typeface="Cambria" charset="0"/>
                <a:cs typeface="Cambria" charset="0"/>
              </a:rPr>
              <a:t>1) </a:t>
            </a:r>
            <a:r>
              <a:rPr lang="fr-FR" dirty="0">
                <a:latin typeface="Cambria" charset="0"/>
                <a:ea typeface="Cambria" charset="0"/>
                <a:cs typeface="Cambria" charset="0"/>
              </a:rPr>
              <a:t>télécharger le plugin correspondant </a:t>
            </a:r>
          </a:p>
          <a:p>
            <a:r>
              <a:rPr lang="fr-FR" dirty="0">
                <a:latin typeface="Cambria" charset="0"/>
                <a:ea typeface="Cambria" charset="0"/>
                <a:cs typeface="Cambria" charset="0"/>
              </a:rPr>
              <a:t>	</a:t>
            </a:r>
            <a:r>
              <a:rPr lang="fr-FR" b="1" dirty="0">
                <a:solidFill>
                  <a:schemeClr val="accent1"/>
                </a:solidFill>
                <a:latin typeface="Cambria" charset="0"/>
                <a:ea typeface="Cambria" charset="0"/>
                <a:cs typeface="Cambria" charset="0"/>
              </a:rPr>
              <a:t>2) </a:t>
            </a:r>
            <a:r>
              <a:rPr lang="fr-FR" dirty="0">
                <a:latin typeface="Cambria" charset="0"/>
                <a:ea typeface="Cambria" charset="0"/>
                <a:cs typeface="Cambria" charset="0"/>
              </a:rPr>
              <a:t>copier les fichiers spécifiés dans les répertoires spécifiés ;</a:t>
            </a:r>
          </a:p>
          <a:p>
            <a:r>
              <a:rPr lang="fr-FR" dirty="0">
                <a:latin typeface="Cambria" charset="0"/>
                <a:ea typeface="Cambria" charset="0"/>
                <a:cs typeface="Cambria" charset="0"/>
              </a:rPr>
              <a:t>	</a:t>
            </a:r>
            <a:r>
              <a:rPr lang="fr-FR" b="1" dirty="0">
                <a:solidFill>
                  <a:schemeClr val="accent1"/>
                </a:solidFill>
                <a:latin typeface="Cambria" charset="0"/>
                <a:ea typeface="Cambria" charset="0"/>
                <a:cs typeface="Cambria" charset="0"/>
              </a:rPr>
              <a:t>3) </a:t>
            </a:r>
            <a:r>
              <a:rPr lang="fr-FR" dirty="0">
                <a:latin typeface="Cambria" charset="0"/>
                <a:ea typeface="Cambria" charset="0"/>
                <a:cs typeface="Cambria" charset="0"/>
              </a:rPr>
              <a:t>démarrer ou redémarrer  Eclipse, et le tout est joué !!!</a:t>
            </a:r>
          </a:p>
        </p:txBody>
      </p:sp>
      <p:sp>
        <p:nvSpPr>
          <p:cNvPr id="3" name="ZoneTexte 2"/>
          <p:cNvSpPr txBox="1"/>
          <p:nvPr/>
        </p:nvSpPr>
        <p:spPr>
          <a:xfrm>
            <a:off x="9863912" y="5760720"/>
            <a:ext cx="1718488" cy="400110"/>
          </a:xfrm>
          <a:prstGeom prst="rect">
            <a:avLst/>
          </a:prstGeom>
          <a:noFill/>
        </p:spPr>
        <p:txBody>
          <a:bodyPr wrap="square" rtlCol="0">
            <a:spAutoFit/>
          </a:bodyPr>
          <a:lstStyle/>
          <a:p>
            <a:r>
              <a:rPr lang="fr-FR" sz="2000" b="1" smtClean="0">
                <a:solidFill>
                  <a:schemeClr val="bg1"/>
                </a:solidFill>
                <a:latin typeface="Cambria" charset="0"/>
                <a:ea typeface="Cambria" charset="0"/>
                <a:cs typeface="Cambria" charset="0"/>
              </a:rPr>
              <a:t>Slide 12 / </a:t>
            </a:r>
            <a:r>
              <a:rPr lang="fr-FR" sz="2000" b="1" dirty="0" smtClean="0">
                <a:solidFill>
                  <a:schemeClr val="bg1"/>
                </a:solidFill>
                <a:latin typeface="Cambria" charset="0"/>
                <a:ea typeface="Cambria" charset="0"/>
                <a:cs typeface="Cambria" charset="0"/>
              </a:rPr>
              <a:t>13</a:t>
            </a:r>
            <a:endParaRPr lang="fr-FR" sz="2000" b="1"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396464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llipse 7"/>
          <p:cNvSpPr/>
          <p:nvPr/>
        </p:nvSpPr>
        <p:spPr>
          <a:xfrm>
            <a:off x="-2212038" y="-733479"/>
            <a:ext cx="4108571" cy="4064000"/>
          </a:xfrm>
          <a:prstGeom prst="ellipse">
            <a:avLst/>
          </a:prstGeom>
          <a:solidFill>
            <a:schemeClr val="accent1">
              <a:lumMod val="20000"/>
              <a:lumOff val="8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ZoneTexte 1"/>
          <p:cNvSpPr txBox="1"/>
          <p:nvPr/>
        </p:nvSpPr>
        <p:spPr>
          <a:xfrm>
            <a:off x="506569" y="1457072"/>
            <a:ext cx="10547797" cy="2031325"/>
          </a:xfrm>
          <a:prstGeom prst="rect">
            <a:avLst/>
          </a:prstGeom>
          <a:noFill/>
        </p:spPr>
        <p:txBody>
          <a:bodyPr wrap="square" rtlCol="0">
            <a:spAutoFit/>
          </a:bodyPr>
          <a:lstStyle/>
          <a:p>
            <a:r>
              <a:rPr lang="fr-FR" b="1" dirty="0" smtClean="0">
                <a:solidFill>
                  <a:schemeClr val="accent1">
                    <a:lumMod val="50000"/>
                  </a:schemeClr>
                </a:solidFill>
                <a:latin typeface="Cambria" charset="0"/>
                <a:ea typeface="Cambria" charset="0"/>
                <a:cs typeface="Cambria" charset="0"/>
              </a:rPr>
              <a:t>Remarque : </a:t>
            </a:r>
          </a:p>
          <a:p>
            <a:endParaRPr lang="fr-FR" dirty="0" smtClean="0">
              <a:latin typeface="Cambria" charset="0"/>
              <a:ea typeface="Cambria" charset="0"/>
              <a:cs typeface="Cambria" charset="0"/>
            </a:endParaRPr>
          </a:p>
          <a:p>
            <a:r>
              <a:rPr lang="fr-FR" dirty="0">
                <a:latin typeface="Cambria" charset="0"/>
                <a:ea typeface="Cambria" charset="0"/>
                <a:cs typeface="Cambria" charset="0"/>
              </a:rPr>
              <a:t>	</a:t>
            </a:r>
            <a:r>
              <a:rPr lang="fr-FR" dirty="0" smtClean="0">
                <a:latin typeface="Cambria" charset="0"/>
                <a:ea typeface="Cambria" charset="0"/>
                <a:cs typeface="Cambria" charset="0"/>
              </a:rPr>
              <a:t>Lorsqu’on télécharge </a:t>
            </a:r>
            <a:r>
              <a:rPr lang="fr-FR" dirty="0">
                <a:latin typeface="Cambria" charset="0"/>
                <a:ea typeface="Cambria" charset="0"/>
                <a:cs typeface="Cambria" charset="0"/>
              </a:rPr>
              <a:t>un nouveau plugin pour Eclipse, celui-ci se présente </a:t>
            </a:r>
            <a:r>
              <a:rPr lang="fr-FR" dirty="0" smtClean="0">
                <a:latin typeface="Cambria" charset="0"/>
                <a:ea typeface="Cambria" charset="0"/>
                <a:cs typeface="Cambria" charset="0"/>
              </a:rPr>
              <a:t>en général </a:t>
            </a:r>
            <a:r>
              <a:rPr lang="fr-FR" dirty="0">
                <a:latin typeface="Cambria" charset="0"/>
                <a:ea typeface="Cambria" charset="0"/>
                <a:cs typeface="Cambria" charset="0"/>
              </a:rPr>
              <a:t>comme un dossier contenant généralement deux sous-dossiers : un dossier « plugins » et un dossier « </a:t>
            </a:r>
            <a:r>
              <a:rPr lang="fr-FR" dirty="0" err="1">
                <a:latin typeface="Cambria" charset="0"/>
                <a:ea typeface="Cambria" charset="0"/>
                <a:cs typeface="Cambria" charset="0"/>
              </a:rPr>
              <a:t>features</a:t>
            </a:r>
            <a:r>
              <a:rPr lang="fr-FR" dirty="0">
                <a:latin typeface="Cambria" charset="0"/>
                <a:ea typeface="Cambria" charset="0"/>
                <a:cs typeface="Cambria" charset="0"/>
              </a:rPr>
              <a:t> ». </a:t>
            </a:r>
            <a:endParaRPr lang="fr-FR" dirty="0" smtClean="0">
              <a:latin typeface="Cambria" charset="0"/>
              <a:ea typeface="Cambria" charset="0"/>
              <a:cs typeface="Cambria" charset="0"/>
            </a:endParaRPr>
          </a:p>
          <a:p>
            <a:r>
              <a:rPr lang="fr-FR" dirty="0" smtClean="0">
                <a:latin typeface="Cambria" charset="0"/>
                <a:ea typeface="Cambria" charset="0"/>
                <a:cs typeface="Cambria" charset="0"/>
              </a:rPr>
              <a:t>Ces </a:t>
            </a:r>
            <a:r>
              <a:rPr lang="fr-FR" dirty="0">
                <a:latin typeface="Cambria" charset="0"/>
                <a:ea typeface="Cambria" charset="0"/>
                <a:cs typeface="Cambria" charset="0"/>
              </a:rPr>
              <a:t>dossiers existent aussi dans le répertoire d'Eclipse</a:t>
            </a:r>
            <a:r>
              <a:rPr lang="fr-FR" dirty="0" smtClean="0">
                <a:latin typeface="Cambria" charset="0"/>
                <a:ea typeface="Cambria" charset="0"/>
                <a:cs typeface="Cambria" charset="0"/>
              </a:rPr>
              <a:t>. </a:t>
            </a:r>
          </a:p>
          <a:p>
            <a:r>
              <a:rPr lang="fr-FR" dirty="0" smtClean="0">
                <a:latin typeface="Cambria" charset="0"/>
                <a:ea typeface="Cambria" charset="0"/>
                <a:cs typeface="Cambria" charset="0"/>
              </a:rPr>
              <a:t>Il suffit </a:t>
            </a:r>
            <a:r>
              <a:rPr lang="fr-FR" dirty="0">
                <a:latin typeface="Cambria" charset="0"/>
                <a:ea typeface="Cambria" charset="0"/>
                <a:cs typeface="Cambria" charset="0"/>
              </a:rPr>
              <a:t>donc </a:t>
            </a:r>
            <a:r>
              <a:rPr lang="fr-FR" dirty="0" smtClean="0">
                <a:latin typeface="Cambria" charset="0"/>
                <a:ea typeface="Cambria" charset="0"/>
                <a:cs typeface="Cambria" charset="0"/>
              </a:rPr>
              <a:t>de copier </a:t>
            </a:r>
            <a:r>
              <a:rPr lang="fr-FR" dirty="0">
                <a:latin typeface="Cambria" charset="0"/>
                <a:ea typeface="Cambria" charset="0"/>
                <a:cs typeface="Cambria" charset="0"/>
              </a:rPr>
              <a:t>le contenu des dossiers de </a:t>
            </a:r>
            <a:r>
              <a:rPr lang="fr-FR" dirty="0" smtClean="0">
                <a:latin typeface="Cambria" charset="0"/>
                <a:ea typeface="Cambria" charset="0"/>
                <a:cs typeface="Cambria" charset="0"/>
              </a:rPr>
              <a:t>notre </a:t>
            </a:r>
            <a:r>
              <a:rPr lang="fr-FR" dirty="0">
                <a:latin typeface="Cambria" charset="0"/>
                <a:ea typeface="Cambria" charset="0"/>
                <a:cs typeface="Cambria" charset="0"/>
              </a:rPr>
              <a:t>plugin vers le dossier correspondant dans Eclipse </a:t>
            </a:r>
            <a:r>
              <a:rPr lang="fr-FR" dirty="0" smtClean="0">
                <a:latin typeface="Cambria" charset="0"/>
                <a:ea typeface="Cambria" charset="0"/>
                <a:cs typeface="Cambria" charset="0"/>
              </a:rPr>
              <a:t>ainsi que celui des </a:t>
            </a:r>
            <a:r>
              <a:rPr lang="fr-FR" dirty="0" err="1" smtClean="0">
                <a:latin typeface="Cambria" charset="0"/>
                <a:ea typeface="Cambria" charset="0"/>
                <a:cs typeface="Cambria" charset="0"/>
              </a:rPr>
              <a:t>features</a:t>
            </a:r>
            <a:r>
              <a:rPr lang="fr-FR" dirty="0">
                <a:latin typeface="Cambria" charset="0"/>
                <a:ea typeface="Cambria" charset="0"/>
                <a:cs typeface="Cambria" charset="0"/>
              </a:rPr>
              <a:t>.</a:t>
            </a:r>
          </a:p>
        </p:txBody>
      </p:sp>
      <p:sp>
        <p:nvSpPr>
          <p:cNvPr id="3" name="ZoneTexte 2"/>
          <p:cNvSpPr txBox="1"/>
          <p:nvPr/>
        </p:nvSpPr>
        <p:spPr>
          <a:xfrm>
            <a:off x="993512" y="3944252"/>
            <a:ext cx="10183509" cy="830997"/>
          </a:xfrm>
          <a:prstGeom prst="rect">
            <a:avLst/>
          </a:prstGeom>
          <a:noFill/>
        </p:spPr>
        <p:txBody>
          <a:bodyPr wrap="square" rtlCol="0">
            <a:spAutoFit/>
          </a:bodyPr>
          <a:lstStyle/>
          <a:p>
            <a:pPr algn="ctr"/>
            <a:r>
              <a:rPr lang="fr-FR" sz="4800" b="1" smtClean="0">
                <a:solidFill>
                  <a:schemeClr val="accent1"/>
                </a:solidFill>
                <a:latin typeface="Cambria" charset="0"/>
                <a:ea typeface="Cambria" charset="0"/>
                <a:cs typeface="Cambria" charset="0"/>
              </a:rPr>
              <a:t>Démarrez Eclipse</a:t>
            </a:r>
            <a:endParaRPr lang="fr-FR" sz="4800" b="1" dirty="0" smtClean="0">
              <a:solidFill>
                <a:schemeClr val="accent1"/>
              </a:solidFill>
              <a:latin typeface="Cambria" charset="0"/>
              <a:ea typeface="Cambria" charset="0"/>
              <a:cs typeface="Cambria"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0240" y="-2815"/>
            <a:ext cx="1977757" cy="925668"/>
          </a:xfrm>
          <a:prstGeom prst="rect">
            <a:avLst/>
          </a:prstGeom>
        </p:spPr>
      </p:pic>
      <p:sp>
        <p:nvSpPr>
          <p:cNvPr id="7" name="ZoneTexte 6"/>
          <p:cNvSpPr txBox="1"/>
          <p:nvPr/>
        </p:nvSpPr>
        <p:spPr>
          <a:xfrm>
            <a:off x="9863912" y="5760720"/>
            <a:ext cx="1803155" cy="400110"/>
          </a:xfrm>
          <a:prstGeom prst="rect">
            <a:avLst/>
          </a:prstGeom>
          <a:noFill/>
        </p:spPr>
        <p:txBody>
          <a:bodyPr wrap="square" rtlCol="0">
            <a:spAutoFit/>
          </a:bodyPr>
          <a:lstStyle/>
          <a:p>
            <a:r>
              <a:rPr lang="fr-FR" sz="2000" b="1" smtClean="0">
                <a:solidFill>
                  <a:schemeClr val="bg1"/>
                </a:solidFill>
                <a:latin typeface="Cambria" charset="0"/>
                <a:ea typeface="Cambria" charset="0"/>
                <a:cs typeface="Cambria" charset="0"/>
              </a:rPr>
              <a:t>Slide 13 / </a:t>
            </a:r>
            <a:r>
              <a:rPr lang="fr-FR" sz="2000" b="1" dirty="0" smtClean="0">
                <a:solidFill>
                  <a:schemeClr val="bg1"/>
                </a:solidFill>
                <a:latin typeface="Cambria" charset="0"/>
                <a:ea typeface="Cambria" charset="0"/>
                <a:cs typeface="Cambria" charset="0"/>
              </a:rPr>
              <a:t>13</a:t>
            </a:r>
            <a:endParaRPr lang="fr-FR" sz="2000" b="1" dirty="0">
              <a:solidFill>
                <a:schemeClr val="bg1"/>
              </a:solidFill>
              <a:latin typeface="Cambria" charset="0"/>
              <a:ea typeface="Cambria" charset="0"/>
              <a:cs typeface="Cambria" charset="0"/>
            </a:endParaRPr>
          </a:p>
        </p:txBody>
      </p:sp>
      <p:sp>
        <p:nvSpPr>
          <p:cNvPr id="9" name="Ellipse 8"/>
          <p:cNvSpPr/>
          <p:nvPr/>
        </p:nvSpPr>
        <p:spPr>
          <a:xfrm>
            <a:off x="10284064" y="922853"/>
            <a:ext cx="1557867" cy="1548646"/>
          </a:xfrm>
          <a:prstGeom prst="ellipse">
            <a:avLst/>
          </a:prstGeom>
          <a:solidFill>
            <a:schemeClr val="accent1">
              <a:lumMod val="60000"/>
              <a:lumOff val="4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021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mph" presetSubtype="0" fill="hold" grpId="0" nodeType="clickEffect">
                                  <p:stCondLst>
                                    <p:cond delay="0"/>
                                  </p:stCondLst>
                                  <p:childTnLst>
                                    <p:animClr clrSpc="hsl" dir="cw">
                                      <p:cBhvr override="childStyle">
                                        <p:cTn id="6" dur="500" fill="hold"/>
                                        <p:tgtEl>
                                          <p:spTgt spid="3"/>
                                        </p:tgtEl>
                                        <p:attrNameLst>
                                          <p:attrName>style.color</p:attrName>
                                        </p:attrNameLst>
                                      </p:cBhvr>
                                      <p:by>
                                        <p:hsl h="-7200000" s="0" l="0"/>
                                      </p:by>
                                    </p:animClr>
                                    <p:animClr clrSpc="hsl" dir="cw">
                                      <p:cBhvr>
                                        <p:cTn id="7" dur="500" fill="hold"/>
                                        <p:tgtEl>
                                          <p:spTgt spid="3"/>
                                        </p:tgtEl>
                                        <p:attrNameLst>
                                          <p:attrName>fillcolor</p:attrName>
                                        </p:attrNameLst>
                                      </p:cBhvr>
                                      <p:by>
                                        <p:hsl h="-7200000" s="0" l="0"/>
                                      </p:by>
                                    </p:animClr>
                                    <p:animClr clrSpc="hsl" dir="cw">
                                      <p:cBhvr>
                                        <p:cTn id="8" dur="500" fill="hold"/>
                                        <p:tgtEl>
                                          <p:spTgt spid="3"/>
                                        </p:tgtEl>
                                        <p:attrNameLst>
                                          <p:attrName>stroke.color</p:attrName>
                                        </p:attrNameLst>
                                      </p:cBhvr>
                                      <p:by>
                                        <p:hsl h="-7200000" s="0" l="0"/>
                                      </p:by>
                                    </p:animClr>
                                    <p:set>
                                      <p:cBhvr>
                                        <p:cTn id="9" dur="500" fill="hold"/>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rot="21404237">
            <a:off x="759647" y="1493212"/>
            <a:ext cx="9507979" cy="1450219"/>
          </a:xfrm>
        </p:spPr>
        <p:txBody>
          <a:bodyPr>
            <a:noAutofit/>
          </a:bodyPr>
          <a:lstStyle/>
          <a:p>
            <a:pPr algn="ctr"/>
            <a:r>
              <a:rPr lang="fr-FR" sz="5400" b="1" dirty="0" smtClean="0">
                <a:latin typeface="Cambria" charset="0"/>
                <a:ea typeface="Cambria" charset="0"/>
                <a:cs typeface="Cambria" charset="0"/>
              </a:rPr>
              <a:t>Apprendre à programmer en langage objet (JAVA)</a:t>
            </a:r>
            <a:endParaRPr lang="fr-FR" sz="5400" b="1" dirty="0">
              <a:latin typeface="Cambria" charset="0"/>
              <a:ea typeface="Cambria" charset="0"/>
              <a:cs typeface="Cambria" charset="0"/>
            </a:endParaRPr>
          </a:p>
        </p:txBody>
      </p:sp>
      <p:sp>
        <p:nvSpPr>
          <p:cNvPr id="4" name="ZoneTexte 3"/>
          <p:cNvSpPr txBox="1"/>
          <p:nvPr/>
        </p:nvSpPr>
        <p:spPr>
          <a:xfrm rot="21439668">
            <a:off x="964033" y="3014527"/>
            <a:ext cx="9099222" cy="707886"/>
          </a:xfrm>
          <a:prstGeom prst="rect">
            <a:avLst/>
          </a:prstGeom>
          <a:noFill/>
        </p:spPr>
        <p:txBody>
          <a:bodyPr wrap="none" rtlCol="0">
            <a:spAutoFit/>
          </a:bodyPr>
          <a:lstStyle/>
          <a:p>
            <a:r>
              <a:rPr lang="fr-FR" sz="4000" b="1" dirty="0" smtClean="0">
                <a:solidFill>
                  <a:schemeClr val="accent1">
                    <a:lumMod val="50000"/>
                  </a:schemeClr>
                </a:solidFill>
                <a:latin typeface="Cambria" charset="0"/>
                <a:ea typeface="Cambria" charset="0"/>
                <a:cs typeface="Cambria" charset="0"/>
              </a:rPr>
              <a:t>Prochain cours : Jeudi 23 février 2017</a:t>
            </a:r>
            <a:endParaRPr lang="fr-FR" sz="4000" b="1" dirty="0">
              <a:solidFill>
                <a:schemeClr val="accent1">
                  <a:lumMod val="50000"/>
                </a:schemeClr>
              </a:solidFill>
              <a:latin typeface="Cambria" charset="0"/>
              <a:ea typeface="Cambria" charset="0"/>
              <a:cs typeface="Cambria"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43269">
            <a:off x="8778461" y="3272140"/>
            <a:ext cx="2364249" cy="1106561"/>
          </a:xfrm>
          <a:prstGeom prst="rect">
            <a:avLst/>
          </a:prstGeom>
        </p:spPr>
      </p:pic>
      <p:sp>
        <p:nvSpPr>
          <p:cNvPr id="6" name="ZoneTexte 5"/>
          <p:cNvSpPr txBox="1"/>
          <p:nvPr/>
        </p:nvSpPr>
        <p:spPr>
          <a:xfrm rot="21409156">
            <a:off x="7766289" y="4885706"/>
            <a:ext cx="3400803" cy="584775"/>
          </a:xfrm>
          <a:prstGeom prst="rect">
            <a:avLst/>
          </a:prstGeom>
          <a:noFill/>
        </p:spPr>
        <p:txBody>
          <a:bodyPr wrap="none" rtlCol="0">
            <a:spAutoFit/>
          </a:bodyPr>
          <a:lstStyle/>
          <a:p>
            <a:r>
              <a:rPr lang="fr-FR" sz="3200" b="1" smtClean="0">
                <a:solidFill>
                  <a:schemeClr val="bg1"/>
                </a:solidFill>
                <a:latin typeface="Cambria" charset="0"/>
                <a:ea typeface="Cambria" charset="0"/>
                <a:cs typeface="Cambria" charset="0"/>
              </a:rPr>
              <a:t>Avec Juliana </a:t>
            </a:r>
            <a:r>
              <a:rPr lang="fr-FR" sz="3200" b="1" dirty="0" smtClean="0">
                <a:solidFill>
                  <a:schemeClr val="bg1"/>
                </a:solidFill>
                <a:latin typeface="Cambria" charset="0"/>
                <a:ea typeface="Cambria" charset="0"/>
                <a:cs typeface="Cambria" charset="0"/>
              </a:rPr>
              <a:t>BOD</a:t>
            </a:r>
            <a:endParaRPr lang="fr-FR" sz="3200" b="1"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5435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rot="21404237">
            <a:off x="759647" y="1493212"/>
            <a:ext cx="9507979" cy="1450219"/>
          </a:xfrm>
        </p:spPr>
        <p:txBody>
          <a:bodyPr>
            <a:noAutofit/>
          </a:bodyPr>
          <a:lstStyle/>
          <a:p>
            <a:pPr algn="ctr"/>
            <a:r>
              <a:rPr lang="fr-FR" sz="5400" b="1" dirty="0" smtClean="0">
                <a:latin typeface="Cambria" charset="0"/>
                <a:ea typeface="Cambria" charset="0"/>
                <a:cs typeface="Cambria" charset="0"/>
              </a:rPr>
              <a:t>Apprendre à programmer en langage objet (JAVA)</a:t>
            </a:r>
            <a:endParaRPr lang="fr-FR" sz="5400" b="1" dirty="0">
              <a:latin typeface="Cambria" charset="0"/>
              <a:ea typeface="Cambria" charset="0"/>
              <a:cs typeface="Cambria" charset="0"/>
            </a:endParaRPr>
          </a:p>
        </p:txBody>
      </p:sp>
      <p:sp>
        <p:nvSpPr>
          <p:cNvPr id="4" name="ZoneTexte 3"/>
          <p:cNvSpPr txBox="1"/>
          <p:nvPr/>
        </p:nvSpPr>
        <p:spPr>
          <a:xfrm rot="21439668">
            <a:off x="3295945" y="3014527"/>
            <a:ext cx="4435381" cy="707886"/>
          </a:xfrm>
          <a:prstGeom prst="rect">
            <a:avLst/>
          </a:prstGeom>
          <a:noFill/>
        </p:spPr>
        <p:txBody>
          <a:bodyPr wrap="none" rtlCol="0">
            <a:spAutoFit/>
          </a:bodyPr>
          <a:lstStyle/>
          <a:p>
            <a:r>
              <a:rPr lang="fr-FR" sz="4000" b="1" dirty="0" smtClean="0">
                <a:solidFill>
                  <a:schemeClr val="accent1">
                    <a:lumMod val="50000"/>
                  </a:schemeClr>
                </a:solidFill>
                <a:latin typeface="Cambria" charset="0"/>
                <a:ea typeface="Cambria" charset="0"/>
                <a:cs typeface="Cambria" charset="0"/>
              </a:rPr>
              <a:t>Niveau </a:t>
            </a:r>
            <a:r>
              <a:rPr lang="fr-FR" sz="4000" b="1" dirty="0" err="1" smtClean="0">
                <a:solidFill>
                  <a:schemeClr val="accent1">
                    <a:lumMod val="50000"/>
                  </a:schemeClr>
                </a:solidFill>
                <a:latin typeface="Cambria" charset="0"/>
                <a:ea typeface="Cambria" charset="0"/>
                <a:cs typeface="Cambria" charset="0"/>
              </a:rPr>
              <a:t>Bachelor</a:t>
            </a:r>
            <a:r>
              <a:rPr lang="fr-FR" sz="4000" b="1" dirty="0" smtClean="0">
                <a:solidFill>
                  <a:schemeClr val="accent1">
                    <a:lumMod val="50000"/>
                  </a:schemeClr>
                </a:solidFill>
                <a:latin typeface="Cambria" charset="0"/>
                <a:ea typeface="Cambria" charset="0"/>
                <a:cs typeface="Cambria" charset="0"/>
              </a:rPr>
              <a:t> 1</a:t>
            </a:r>
            <a:endParaRPr lang="fr-FR" sz="4000" b="1" dirty="0">
              <a:solidFill>
                <a:schemeClr val="accent1">
                  <a:lumMod val="50000"/>
                </a:schemeClr>
              </a:solidFill>
              <a:latin typeface="Cambria" charset="0"/>
              <a:ea typeface="Cambria" charset="0"/>
              <a:cs typeface="Cambria"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43269">
            <a:off x="8778461" y="3272140"/>
            <a:ext cx="2364249" cy="1106561"/>
          </a:xfrm>
          <a:prstGeom prst="rect">
            <a:avLst/>
          </a:prstGeom>
        </p:spPr>
      </p:pic>
      <p:sp>
        <p:nvSpPr>
          <p:cNvPr id="6" name="ZoneTexte 5"/>
          <p:cNvSpPr txBox="1"/>
          <p:nvPr/>
        </p:nvSpPr>
        <p:spPr>
          <a:xfrm rot="21409156">
            <a:off x="8444597" y="4882105"/>
            <a:ext cx="2444900" cy="584775"/>
          </a:xfrm>
          <a:prstGeom prst="rect">
            <a:avLst/>
          </a:prstGeom>
          <a:noFill/>
        </p:spPr>
        <p:txBody>
          <a:bodyPr wrap="none" rtlCol="0">
            <a:spAutoFit/>
          </a:bodyPr>
          <a:lstStyle/>
          <a:p>
            <a:r>
              <a:rPr lang="fr-FR" sz="3200" b="1" dirty="0" smtClean="0">
                <a:solidFill>
                  <a:schemeClr val="bg1"/>
                </a:solidFill>
                <a:latin typeface="Cambria" charset="0"/>
                <a:ea typeface="Cambria" charset="0"/>
                <a:cs typeface="Cambria" charset="0"/>
              </a:rPr>
              <a:t>Juliana BOD</a:t>
            </a:r>
            <a:endParaRPr lang="fr-FR" sz="3200" b="1" dirty="0">
              <a:solidFill>
                <a:schemeClr val="bg1"/>
              </a:solidFill>
              <a:latin typeface="Cambria" charset="0"/>
              <a:ea typeface="Cambria" charset="0"/>
              <a:cs typeface="Cambria" charset="0"/>
            </a:endParaRPr>
          </a:p>
        </p:txBody>
      </p:sp>
      <p:sp>
        <p:nvSpPr>
          <p:cNvPr id="7" name="ZoneTexte 6"/>
          <p:cNvSpPr txBox="1"/>
          <p:nvPr/>
        </p:nvSpPr>
        <p:spPr>
          <a:xfrm rot="21439668">
            <a:off x="2922578" y="3654463"/>
            <a:ext cx="5182124" cy="707886"/>
          </a:xfrm>
          <a:prstGeom prst="rect">
            <a:avLst/>
          </a:prstGeom>
          <a:noFill/>
        </p:spPr>
        <p:txBody>
          <a:bodyPr wrap="none" rtlCol="0">
            <a:spAutoFit/>
          </a:bodyPr>
          <a:lstStyle/>
          <a:p>
            <a:r>
              <a:rPr lang="fr-FR" sz="4000" b="1" dirty="0" smtClean="0">
                <a:solidFill>
                  <a:schemeClr val="accent1">
                    <a:lumMod val="50000"/>
                  </a:schemeClr>
                </a:solidFill>
                <a:latin typeface="Cambria" charset="0"/>
                <a:ea typeface="Cambria" charset="0"/>
                <a:cs typeface="Cambria" charset="0"/>
              </a:rPr>
              <a:t>Jeudi 23 février 2017</a:t>
            </a:r>
            <a:endParaRPr lang="fr-FR" sz="4000" b="1" dirty="0">
              <a:solidFill>
                <a:schemeClr val="accent1">
                  <a:lumMod val="50000"/>
                </a:schemeClr>
              </a:solidFill>
              <a:latin typeface="Cambria" charset="0"/>
              <a:ea typeface="Cambria" charset="0"/>
              <a:cs typeface="Cambria" charset="0"/>
            </a:endParaRPr>
          </a:p>
        </p:txBody>
      </p:sp>
    </p:spTree>
    <p:extLst>
      <p:ext uri="{BB962C8B-B14F-4D97-AF65-F5344CB8AC3E}">
        <p14:creationId xmlns:p14="http://schemas.microsoft.com/office/powerpoint/2010/main" val="1860690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llipse 7"/>
          <p:cNvSpPr/>
          <p:nvPr/>
        </p:nvSpPr>
        <p:spPr>
          <a:xfrm>
            <a:off x="10284064" y="922853"/>
            <a:ext cx="1557867" cy="1548646"/>
          </a:xfrm>
          <a:prstGeom prst="ellipse">
            <a:avLst/>
          </a:prstGeom>
          <a:solidFill>
            <a:schemeClr val="accent1">
              <a:lumMod val="60000"/>
              <a:lumOff val="4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 name="Ellipse 6"/>
          <p:cNvSpPr/>
          <p:nvPr/>
        </p:nvSpPr>
        <p:spPr>
          <a:xfrm>
            <a:off x="-2212038" y="-733479"/>
            <a:ext cx="4108571" cy="4064000"/>
          </a:xfrm>
          <a:prstGeom prst="ellipse">
            <a:avLst/>
          </a:prstGeom>
          <a:solidFill>
            <a:schemeClr val="accent1">
              <a:lumMod val="20000"/>
              <a:lumOff val="8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262716" y="437186"/>
            <a:ext cx="9601196" cy="666559"/>
          </a:xfrm>
        </p:spPr>
        <p:txBody>
          <a:bodyPr>
            <a:normAutofit fontScale="90000"/>
          </a:bodyPr>
          <a:lstStyle/>
          <a:p>
            <a:r>
              <a:rPr lang="fr-FR" sz="6000" b="1" dirty="0" smtClean="0">
                <a:latin typeface="Cambria" charset="0"/>
                <a:ea typeface="Cambria" charset="0"/>
                <a:cs typeface="Cambria" charset="0"/>
              </a:rPr>
              <a:t>Plan du </a:t>
            </a:r>
            <a:r>
              <a:rPr lang="fr-FR" sz="6000" b="1" dirty="0">
                <a:latin typeface="Cambria" charset="0"/>
                <a:ea typeface="Cambria" charset="0"/>
                <a:cs typeface="Cambria" charset="0"/>
              </a:rPr>
              <a:t>cours</a:t>
            </a:r>
          </a:p>
        </p:txBody>
      </p:sp>
      <p:sp>
        <p:nvSpPr>
          <p:cNvPr id="3" name="Espace réservé du contenu 2"/>
          <p:cNvSpPr>
            <a:spLocks noGrp="1"/>
          </p:cNvSpPr>
          <p:nvPr>
            <p:ph sz="quarter" idx="13"/>
          </p:nvPr>
        </p:nvSpPr>
        <p:spPr>
          <a:xfrm>
            <a:off x="514229" y="1298521"/>
            <a:ext cx="5617763" cy="3920789"/>
          </a:xfrm>
        </p:spPr>
        <p:txBody>
          <a:bodyPr>
            <a:normAutofit fontScale="92500" lnSpcReduction="10000"/>
          </a:bodyPr>
          <a:lstStyle/>
          <a:p>
            <a:r>
              <a:rPr lang="fr-FR" sz="2200" b="1" dirty="0" smtClean="0">
                <a:solidFill>
                  <a:schemeClr val="accent1"/>
                </a:solidFill>
                <a:latin typeface="Cambria" charset="0"/>
                <a:ea typeface="Cambria" charset="0"/>
                <a:cs typeface="Cambria" charset="0"/>
              </a:rPr>
              <a:t>Présentation </a:t>
            </a:r>
            <a:r>
              <a:rPr lang="fr-FR" sz="2200" b="1" dirty="0">
                <a:solidFill>
                  <a:schemeClr val="accent1"/>
                </a:solidFill>
                <a:latin typeface="Cambria" charset="0"/>
                <a:ea typeface="Cambria" charset="0"/>
                <a:cs typeface="Cambria" charset="0"/>
              </a:rPr>
              <a:t>de la technologie Java</a:t>
            </a:r>
          </a:p>
          <a:p>
            <a:r>
              <a:rPr lang="fr-FR" sz="1900" b="1" dirty="0">
                <a:solidFill>
                  <a:schemeClr val="accent1"/>
                </a:solidFill>
                <a:latin typeface="Cambria" charset="0"/>
                <a:ea typeface="Cambria" charset="0"/>
                <a:cs typeface="Cambria" charset="0"/>
              </a:rPr>
              <a:t>Déclaration, initialisation et utilisation de variables</a:t>
            </a:r>
          </a:p>
          <a:p>
            <a:r>
              <a:rPr lang="fr-FR" sz="1900" dirty="0">
                <a:latin typeface="Cambria" charset="0"/>
                <a:ea typeface="Cambria" charset="0"/>
                <a:cs typeface="Cambria" charset="0"/>
              </a:rPr>
              <a:t>Structures de contrôle  (conditions et boucles):</a:t>
            </a:r>
          </a:p>
          <a:p>
            <a:r>
              <a:rPr lang="fr-FR" sz="1900" dirty="0">
                <a:latin typeface="Cambria" charset="0"/>
                <a:ea typeface="Cambria" charset="0"/>
                <a:cs typeface="Cambria" charset="0"/>
              </a:rPr>
              <a:t>Analyse d'un problème et étude d'une </a:t>
            </a:r>
            <a:r>
              <a:rPr lang="fr-FR" sz="1900" dirty="0" smtClean="0">
                <a:latin typeface="Cambria" charset="0"/>
                <a:ea typeface="Cambria" charset="0"/>
                <a:cs typeface="Cambria" charset="0"/>
              </a:rPr>
              <a:t>solution</a:t>
            </a:r>
            <a:endParaRPr lang="fr-FR" sz="1900" dirty="0">
              <a:latin typeface="Cambria" charset="0"/>
              <a:ea typeface="Cambria" charset="0"/>
              <a:cs typeface="Cambria" charset="0"/>
            </a:endParaRPr>
          </a:p>
          <a:p>
            <a:pPr lvl="0"/>
            <a:r>
              <a:rPr lang="fr-FR" sz="1900" dirty="0">
                <a:latin typeface="Cambria" charset="0"/>
                <a:ea typeface="Cambria" charset="0"/>
                <a:cs typeface="Cambria" charset="0"/>
              </a:rPr>
              <a:t>Développement et test d'un programme en </a:t>
            </a:r>
            <a:r>
              <a:rPr lang="fr-FR" sz="1900" dirty="0" smtClean="0">
                <a:latin typeface="Cambria" charset="0"/>
                <a:ea typeface="Cambria" charset="0"/>
                <a:cs typeface="Cambria" charset="0"/>
              </a:rPr>
              <a:t>Java</a:t>
            </a:r>
          </a:p>
          <a:p>
            <a:r>
              <a:rPr lang="fr-FR" sz="1900" dirty="0">
                <a:latin typeface="Cambria" charset="0"/>
                <a:ea typeface="Cambria" charset="0"/>
                <a:cs typeface="Cambria" charset="0"/>
              </a:rPr>
              <a:t>Gérer son code avec un outil de versionning</a:t>
            </a:r>
          </a:p>
          <a:p>
            <a:pPr lvl="0"/>
            <a:endParaRPr lang="fr-FR" sz="2200" dirty="0">
              <a:latin typeface="Cambria" charset="0"/>
              <a:ea typeface="Cambria" charset="0"/>
              <a:cs typeface="Cambria" charset="0"/>
            </a:endParaRPr>
          </a:p>
          <a:p>
            <a:endParaRPr lang="fr-FR" dirty="0">
              <a:latin typeface="Cambria" charset="0"/>
              <a:ea typeface="Cambria" charset="0"/>
              <a:cs typeface="Cambria" charset="0"/>
            </a:endParaRPr>
          </a:p>
        </p:txBody>
      </p:sp>
      <p:sp>
        <p:nvSpPr>
          <p:cNvPr id="4" name="Espace réservé du contenu 3"/>
          <p:cNvSpPr>
            <a:spLocks noGrp="1"/>
          </p:cNvSpPr>
          <p:nvPr>
            <p:ph sz="quarter" idx="14"/>
          </p:nvPr>
        </p:nvSpPr>
        <p:spPr>
          <a:xfrm>
            <a:off x="6131993" y="1603320"/>
            <a:ext cx="5086538" cy="3311189"/>
          </a:xfrm>
        </p:spPr>
        <p:txBody>
          <a:bodyPr>
            <a:normAutofit/>
          </a:bodyPr>
          <a:lstStyle/>
          <a:p>
            <a:r>
              <a:rPr lang="fr-FR" sz="1800" b="1" dirty="0" smtClean="0">
                <a:latin typeface="Cambria" charset="0"/>
                <a:ea typeface="Cambria" charset="0"/>
                <a:cs typeface="Cambria" charset="0"/>
              </a:rPr>
              <a:t>Système d’évaluation</a:t>
            </a:r>
          </a:p>
          <a:p>
            <a:r>
              <a:rPr lang="fr-FR" sz="1800" dirty="0" smtClean="0">
                <a:latin typeface="Cambria" charset="0"/>
                <a:ea typeface="Cambria" charset="0"/>
                <a:cs typeface="Cambria" charset="0"/>
              </a:rPr>
              <a:t>Participation lors des cours (bonus)</a:t>
            </a:r>
          </a:p>
          <a:p>
            <a:r>
              <a:rPr lang="fr-FR" sz="1800" dirty="0" smtClean="0">
                <a:latin typeface="Cambria" charset="0"/>
                <a:ea typeface="Cambria" charset="0"/>
                <a:cs typeface="Cambria" charset="0"/>
              </a:rPr>
              <a:t>Contrôle</a:t>
            </a:r>
          </a:p>
          <a:p>
            <a:r>
              <a:rPr lang="fr-FR" sz="1800" dirty="0" smtClean="0">
                <a:latin typeface="Cambria" charset="0"/>
                <a:ea typeface="Cambria" charset="0"/>
                <a:cs typeface="Cambria" charset="0"/>
              </a:rPr>
              <a:t>Projet (niveau de réalisation)</a:t>
            </a:r>
          </a:p>
        </p:txBody>
      </p:sp>
      <p:sp>
        <p:nvSpPr>
          <p:cNvPr id="5" name="ZoneTexte 4"/>
          <p:cNvSpPr txBox="1"/>
          <p:nvPr/>
        </p:nvSpPr>
        <p:spPr>
          <a:xfrm>
            <a:off x="9863912" y="5760720"/>
            <a:ext cx="1611305" cy="400110"/>
          </a:xfrm>
          <a:prstGeom prst="rect">
            <a:avLst/>
          </a:prstGeom>
          <a:noFill/>
        </p:spPr>
        <p:txBody>
          <a:bodyPr wrap="square" rtlCol="0">
            <a:spAutoFit/>
          </a:bodyPr>
          <a:lstStyle/>
          <a:p>
            <a:r>
              <a:rPr lang="fr-FR" sz="2000" b="1" dirty="0" smtClean="0">
                <a:solidFill>
                  <a:schemeClr val="bg1"/>
                </a:solidFill>
                <a:latin typeface="Cambria" charset="0"/>
                <a:ea typeface="Cambria" charset="0"/>
                <a:cs typeface="Cambria" charset="0"/>
              </a:rPr>
              <a:t>Slide 2 / 13</a:t>
            </a:r>
            <a:endParaRPr lang="fr-FR" sz="2000" b="1" dirty="0">
              <a:solidFill>
                <a:schemeClr val="bg1"/>
              </a:solidFill>
              <a:latin typeface="Cambria" charset="0"/>
              <a:ea typeface="Cambria" charset="0"/>
              <a:cs typeface="Cambria"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0240" y="-2815"/>
            <a:ext cx="1977757" cy="925668"/>
          </a:xfrm>
          <a:prstGeom prst="rect">
            <a:avLst/>
          </a:prstGeom>
        </p:spPr>
      </p:pic>
    </p:spTree>
    <p:extLst>
      <p:ext uri="{BB962C8B-B14F-4D97-AF65-F5344CB8AC3E}">
        <p14:creationId xmlns:p14="http://schemas.microsoft.com/office/powerpoint/2010/main" val="50078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1000"/>
                                        <p:tgtEl>
                                          <p:spTgt spid="4">
                                            <p:txEl>
                                              <p:pRg st="0" end="0"/>
                                            </p:txEl>
                                          </p:spTgt>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1000"/>
                                        <p:tgtEl>
                                          <p:spTgt spid="4">
                                            <p:txEl>
                                              <p:pRg st="1" end="1"/>
                                            </p:txEl>
                                          </p:spTgt>
                                        </p:tgtEl>
                                      </p:cBhvr>
                                    </p:animEffect>
                                  </p:childTnLst>
                                </p:cTn>
                              </p:par>
                            </p:childTnLst>
                          </p:cTn>
                        </p:par>
                        <p:par>
                          <p:cTn id="38" fill="hold">
                            <p:stCondLst>
                              <p:cond delay="5500"/>
                            </p:stCondLst>
                            <p:childTnLst>
                              <p:par>
                                <p:cTn id="39" presetID="10" presetClass="entr" presetSubtype="0" fill="hold" grpId="0" nodeType="after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1000"/>
                                        <p:tgtEl>
                                          <p:spTgt spid="4">
                                            <p:txEl>
                                              <p:pRg st="2" end="2"/>
                                            </p:txEl>
                                          </p:spTgt>
                                        </p:tgtEl>
                                      </p:cBhvr>
                                    </p:animEffect>
                                  </p:childTnLst>
                                </p:cTn>
                              </p:par>
                            </p:childTnLst>
                          </p:cTn>
                        </p:par>
                        <p:par>
                          <p:cTn id="42" fill="hold">
                            <p:stCondLst>
                              <p:cond delay="6500"/>
                            </p:stCondLst>
                            <p:childTnLst>
                              <p:par>
                                <p:cTn id="43" presetID="10" presetClass="entr" presetSubtype="0" fill="hold" grpId="0" nodeType="after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1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llipse 7"/>
          <p:cNvSpPr/>
          <p:nvPr/>
        </p:nvSpPr>
        <p:spPr>
          <a:xfrm>
            <a:off x="10284064" y="922853"/>
            <a:ext cx="1557867" cy="1548646"/>
          </a:xfrm>
          <a:prstGeom prst="ellipse">
            <a:avLst/>
          </a:prstGeom>
          <a:solidFill>
            <a:schemeClr val="accent1">
              <a:lumMod val="60000"/>
              <a:lumOff val="4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 name="Ellipse 6"/>
          <p:cNvSpPr/>
          <p:nvPr/>
        </p:nvSpPr>
        <p:spPr>
          <a:xfrm>
            <a:off x="-2212038" y="-733479"/>
            <a:ext cx="4108571" cy="4064000"/>
          </a:xfrm>
          <a:prstGeom prst="ellipse">
            <a:avLst/>
          </a:prstGeom>
          <a:solidFill>
            <a:schemeClr val="accent1">
              <a:lumMod val="20000"/>
              <a:lumOff val="8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262716" y="437186"/>
            <a:ext cx="9601196" cy="666559"/>
          </a:xfrm>
        </p:spPr>
        <p:txBody>
          <a:bodyPr>
            <a:normAutofit fontScale="90000"/>
          </a:bodyPr>
          <a:lstStyle/>
          <a:p>
            <a:r>
              <a:rPr lang="fr-FR" sz="6000" b="1" dirty="0" smtClean="0">
                <a:latin typeface="Cambria" charset="0"/>
                <a:ea typeface="Cambria" charset="0"/>
                <a:cs typeface="Cambria" charset="0"/>
              </a:rPr>
              <a:t>Plan du </a:t>
            </a:r>
            <a:r>
              <a:rPr lang="fr-FR" sz="6000" b="1" dirty="0">
                <a:latin typeface="Cambria" charset="0"/>
                <a:ea typeface="Cambria" charset="0"/>
                <a:cs typeface="Cambria" charset="0"/>
              </a:rPr>
              <a:t>cours</a:t>
            </a:r>
          </a:p>
        </p:txBody>
      </p:sp>
      <p:sp>
        <p:nvSpPr>
          <p:cNvPr id="3" name="Espace réservé du contenu 2"/>
          <p:cNvSpPr>
            <a:spLocks noGrp="1"/>
          </p:cNvSpPr>
          <p:nvPr>
            <p:ph sz="quarter" idx="13"/>
          </p:nvPr>
        </p:nvSpPr>
        <p:spPr>
          <a:xfrm>
            <a:off x="514229" y="1298521"/>
            <a:ext cx="5617763" cy="3920789"/>
          </a:xfrm>
        </p:spPr>
        <p:txBody>
          <a:bodyPr>
            <a:normAutofit fontScale="92500" lnSpcReduction="20000"/>
          </a:bodyPr>
          <a:lstStyle/>
          <a:p>
            <a:r>
              <a:rPr lang="fr-FR" sz="2200" b="1" dirty="0" smtClean="0">
                <a:solidFill>
                  <a:schemeClr val="accent1"/>
                </a:solidFill>
                <a:latin typeface="Cambria" charset="0"/>
                <a:ea typeface="Cambria" charset="0"/>
                <a:cs typeface="Cambria" charset="0"/>
              </a:rPr>
              <a:t>Présentation </a:t>
            </a:r>
            <a:r>
              <a:rPr lang="fr-FR" sz="2200" b="1" dirty="0">
                <a:solidFill>
                  <a:schemeClr val="accent1"/>
                </a:solidFill>
                <a:latin typeface="Cambria" charset="0"/>
                <a:ea typeface="Cambria" charset="0"/>
                <a:cs typeface="Cambria" charset="0"/>
              </a:rPr>
              <a:t>de la technologie Java</a:t>
            </a:r>
          </a:p>
          <a:p>
            <a:r>
              <a:rPr lang="fr-FR" sz="1900" b="1" dirty="0">
                <a:solidFill>
                  <a:schemeClr val="accent1"/>
                </a:solidFill>
                <a:latin typeface="Cambria" charset="0"/>
                <a:ea typeface="Cambria" charset="0"/>
                <a:cs typeface="Cambria" charset="0"/>
              </a:rPr>
              <a:t>Déclaration, initialisation et utilisation de variables</a:t>
            </a:r>
            <a:endParaRPr lang="fr-FR" sz="1900" b="1" dirty="0">
              <a:solidFill>
                <a:schemeClr val="accent1"/>
              </a:solidFill>
              <a:latin typeface="Cambria" charset="0"/>
              <a:ea typeface="Cambria" charset="0"/>
              <a:cs typeface="Cambria" charset="0"/>
            </a:endParaRPr>
          </a:p>
          <a:p>
            <a:r>
              <a:rPr lang="fr-FR" sz="1900" b="1" dirty="0">
                <a:solidFill>
                  <a:schemeClr val="accent1"/>
                </a:solidFill>
                <a:latin typeface="Cambria" charset="0"/>
                <a:ea typeface="Cambria" charset="0"/>
                <a:cs typeface="Cambria" charset="0"/>
              </a:rPr>
              <a:t>Structures de contrôle  (conditions et boucles):</a:t>
            </a:r>
          </a:p>
          <a:p>
            <a:r>
              <a:rPr lang="fr-FR" sz="1900" dirty="0">
                <a:latin typeface="Cambria" charset="0"/>
                <a:ea typeface="Cambria" charset="0"/>
                <a:cs typeface="Cambria" charset="0"/>
              </a:rPr>
              <a:t>Analyse d'un problème et étude d'une </a:t>
            </a:r>
            <a:r>
              <a:rPr lang="fr-FR" sz="1900" dirty="0" smtClean="0">
                <a:latin typeface="Cambria" charset="0"/>
                <a:ea typeface="Cambria" charset="0"/>
                <a:cs typeface="Cambria" charset="0"/>
              </a:rPr>
              <a:t>solution</a:t>
            </a:r>
            <a:endParaRPr lang="fr-FR" sz="1900" dirty="0">
              <a:latin typeface="Cambria" charset="0"/>
              <a:ea typeface="Cambria" charset="0"/>
              <a:cs typeface="Cambria" charset="0"/>
            </a:endParaRPr>
          </a:p>
          <a:p>
            <a:pPr lvl="0"/>
            <a:r>
              <a:rPr lang="fr-FR" sz="1900" dirty="0">
                <a:latin typeface="Cambria" charset="0"/>
                <a:ea typeface="Cambria" charset="0"/>
                <a:cs typeface="Cambria" charset="0"/>
              </a:rPr>
              <a:t>Développement et test d'un programme en </a:t>
            </a:r>
            <a:r>
              <a:rPr lang="fr-FR" sz="1900" dirty="0" smtClean="0">
                <a:latin typeface="Cambria" charset="0"/>
                <a:ea typeface="Cambria" charset="0"/>
                <a:cs typeface="Cambria" charset="0"/>
              </a:rPr>
              <a:t>Java</a:t>
            </a:r>
          </a:p>
          <a:p>
            <a:r>
              <a:rPr lang="fr-FR" sz="1900" b="1" dirty="0">
                <a:solidFill>
                  <a:schemeClr val="accent1"/>
                </a:solidFill>
                <a:latin typeface="Cambria" charset="0"/>
                <a:ea typeface="Cambria" charset="0"/>
                <a:cs typeface="Cambria" charset="0"/>
              </a:rPr>
              <a:t>Gérer son code avec un outil de versionning</a:t>
            </a:r>
          </a:p>
          <a:p>
            <a:pPr lvl="0"/>
            <a:endParaRPr lang="fr-FR" sz="2200" dirty="0">
              <a:latin typeface="Cambria" charset="0"/>
              <a:ea typeface="Cambria" charset="0"/>
              <a:cs typeface="Cambria" charset="0"/>
            </a:endParaRPr>
          </a:p>
          <a:p>
            <a:endParaRPr lang="fr-FR" dirty="0">
              <a:latin typeface="Cambria" charset="0"/>
              <a:ea typeface="Cambria" charset="0"/>
              <a:cs typeface="Cambria" charset="0"/>
            </a:endParaRPr>
          </a:p>
        </p:txBody>
      </p:sp>
      <p:sp>
        <p:nvSpPr>
          <p:cNvPr id="4" name="Espace réservé du contenu 3"/>
          <p:cNvSpPr>
            <a:spLocks noGrp="1"/>
          </p:cNvSpPr>
          <p:nvPr>
            <p:ph sz="quarter" idx="14"/>
          </p:nvPr>
        </p:nvSpPr>
        <p:spPr>
          <a:xfrm>
            <a:off x="6131993" y="1603320"/>
            <a:ext cx="5086538" cy="3311189"/>
          </a:xfrm>
        </p:spPr>
        <p:txBody>
          <a:bodyPr>
            <a:normAutofit/>
          </a:bodyPr>
          <a:lstStyle/>
          <a:p>
            <a:r>
              <a:rPr lang="fr-FR" sz="1800" b="1" dirty="0" smtClean="0">
                <a:latin typeface="Cambria" charset="0"/>
                <a:ea typeface="Cambria" charset="0"/>
                <a:cs typeface="Cambria" charset="0"/>
              </a:rPr>
              <a:t>Système d’évaluation</a:t>
            </a:r>
          </a:p>
          <a:p>
            <a:r>
              <a:rPr lang="fr-FR" sz="1800" dirty="0" smtClean="0">
                <a:latin typeface="Cambria" charset="0"/>
                <a:ea typeface="Cambria" charset="0"/>
                <a:cs typeface="Cambria" charset="0"/>
              </a:rPr>
              <a:t>Participation lors des cours (bonus)</a:t>
            </a:r>
          </a:p>
          <a:p>
            <a:r>
              <a:rPr lang="fr-FR" sz="1800" dirty="0" smtClean="0">
                <a:latin typeface="Cambria" charset="0"/>
                <a:ea typeface="Cambria" charset="0"/>
                <a:cs typeface="Cambria" charset="0"/>
              </a:rPr>
              <a:t>Contrôle</a:t>
            </a:r>
          </a:p>
          <a:p>
            <a:r>
              <a:rPr lang="fr-FR" sz="1800" dirty="0" smtClean="0">
                <a:latin typeface="Cambria" charset="0"/>
                <a:ea typeface="Cambria" charset="0"/>
                <a:cs typeface="Cambria" charset="0"/>
              </a:rPr>
              <a:t>Projet (niveau de réalisation)</a:t>
            </a:r>
          </a:p>
        </p:txBody>
      </p:sp>
      <p:sp>
        <p:nvSpPr>
          <p:cNvPr id="5" name="ZoneTexte 4"/>
          <p:cNvSpPr txBox="1"/>
          <p:nvPr/>
        </p:nvSpPr>
        <p:spPr>
          <a:xfrm>
            <a:off x="9863912" y="5760720"/>
            <a:ext cx="1611305" cy="400110"/>
          </a:xfrm>
          <a:prstGeom prst="rect">
            <a:avLst/>
          </a:prstGeom>
          <a:noFill/>
        </p:spPr>
        <p:txBody>
          <a:bodyPr wrap="square" rtlCol="0">
            <a:spAutoFit/>
          </a:bodyPr>
          <a:lstStyle/>
          <a:p>
            <a:r>
              <a:rPr lang="fr-FR" sz="2000" b="1" dirty="0" smtClean="0">
                <a:solidFill>
                  <a:schemeClr val="bg1"/>
                </a:solidFill>
                <a:latin typeface="Cambria" charset="0"/>
                <a:ea typeface="Cambria" charset="0"/>
                <a:cs typeface="Cambria" charset="0"/>
              </a:rPr>
              <a:t>Slide 2 / 13</a:t>
            </a:r>
            <a:endParaRPr lang="fr-FR" sz="2000" b="1" dirty="0">
              <a:solidFill>
                <a:schemeClr val="bg1"/>
              </a:solidFill>
              <a:latin typeface="Cambria" charset="0"/>
              <a:ea typeface="Cambria" charset="0"/>
              <a:cs typeface="Cambria"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0240" y="-2815"/>
            <a:ext cx="1977757" cy="925668"/>
          </a:xfrm>
          <a:prstGeom prst="rect">
            <a:avLst/>
          </a:prstGeom>
        </p:spPr>
      </p:pic>
    </p:spTree>
    <p:extLst>
      <p:ext uri="{BB962C8B-B14F-4D97-AF65-F5344CB8AC3E}">
        <p14:creationId xmlns:p14="http://schemas.microsoft.com/office/powerpoint/2010/main" val="53673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1000"/>
                                        <p:tgtEl>
                                          <p:spTgt spid="4">
                                            <p:txEl>
                                              <p:pRg st="0" end="0"/>
                                            </p:txEl>
                                          </p:spTgt>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1000"/>
                                        <p:tgtEl>
                                          <p:spTgt spid="4">
                                            <p:txEl>
                                              <p:pRg st="1" end="1"/>
                                            </p:txEl>
                                          </p:spTgt>
                                        </p:tgtEl>
                                      </p:cBhvr>
                                    </p:animEffect>
                                  </p:childTnLst>
                                </p:cTn>
                              </p:par>
                            </p:childTnLst>
                          </p:cTn>
                        </p:par>
                        <p:par>
                          <p:cTn id="38" fill="hold">
                            <p:stCondLst>
                              <p:cond delay="5500"/>
                            </p:stCondLst>
                            <p:childTnLst>
                              <p:par>
                                <p:cTn id="39" presetID="10" presetClass="entr" presetSubtype="0" fill="hold" grpId="0" nodeType="after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1000"/>
                                        <p:tgtEl>
                                          <p:spTgt spid="4">
                                            <p:txEl>
                                              <p:pRg st="2" end="2"/>
                                            </p:txEl>
                                          </p:spTgt>
                                        </p:tgtEl>
                                      </p:cBhvr>
                                    </p:animEffect>
                                  </p:childTnLst>
                                </p:cTn>
                              </p:par>
                            </p:childTnLst>
                          </p:cTn>
                        </p:par>
                        <p:par>
                          <p:cTn id="42" fill="hold">
                            <p:stCondLst>
                              <p:cond delay="6500"/>
                            </p:stCondLst>
                            <p:childTnLst>
                              <p:par>
                                <p:cTn id="43" presetID="10" presetClass="entr" presetSubtype="0" fill="hold" grpId="0" nodeType="after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1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llipse 7"/>
          <p:cNvSpPr/>
          <p:nvPr/>
        </p:nvSpPr>
        <p:spPr>
          <a:xfrm>
            <a:off x="10284064" y="922853"/>
            <a:ext cx="1557867" cy="1548646"/>
          </a:xfrm>
          <a:prstGeom prst="ellipse">
            <a:avLst/>
          </a:prstGeom>
          <a:solidFill>
            <a:schemeClr val="accent1">
              <a:lumMod val="60000"/>
              <a:lumOff val="4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 name="Ellipse 6"/>
          <p:cNvSpPr/>
          <p:nvPr/>
        </p:nvSpPr>
        <p:spPr>
          <a:xfrm>
            <a:off x="-2212038" y="-733479"/>
            <a:ext cx="4108571" cy="4064000"/>
          </a:xfrm>
          <a:prstGeom prst="ellipse">
            <a:avLst/>
          </a:prstGeom>
          <a:solidFill>
            <a:schemeClr val="accent1">
              <a:lumMod val="20000"/>
              <a:lumOff val="8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262716" y="437186"/>
            <a:ext cx="9601196" cy="666559"/>
          </a:xfrm>
        </p:spPr>
        <p:txBody>
          <a:bodyPr>
            <a:normAutofit fontScale="90000"/>
          </a:bodyPr>
          <a:lstStyle/>
          <a:p>
            <a:r>
              <a:rPr lang="fr-FR" sz="6000" b="1" dirty="0" smtClean="0">
                <a:latin typeface="Cambria" charset="0"/>
                <a:ea typeface="Cambria" charset="0"/>
                <a:cs typeface="Cambria" charset="0"/>
              </a:rPr>
              <a:t>Plan du </a:t>
            </a:r>
            <a:r>
              <a:rPr lang="fr-FR" sz="6000" b="1" dirty="0">
                <a:latin typeface="Cambria" charset="0"/>
                <a:ea typeface="Cambria" charset="0"/>
                <a:cs typeface="Cambria" charset="0"/>
              </a:rPr>
              <a:t>cours</a:t>
            </a:r>
          </a:p>
        </p:txBody>
      </p:sp>
      <p:sp>
        <p:nvSpPr>
          <p:cNvPr id="3" name="Espace réservé du contenu 2"/>
          <p:cNvSpPr>
            <a:spLocks noGrp="1"/>
          </p:cNvSpPr>
          <p:nvPr>
            <p:ph sz="quarter" idx="13"/>
          </p:nvPr>
        </p:nvSpPr>
        <p:spPr>
          <a:xfrm>
            <a:off x="514229" y="1298521"/>
            <a:ext cx="5617763" cy="3920789"/>
          </a:xfrm>
        </p:spPr>
        <p:txBody>
          <a:bodyPr>
            <a:normAutofit fontScale="92500" lnSpcReduction="20000"/>
          </a:bodyPr>
          <a:lstStyle/>
          <a:p>
            <a:r>
              <a:rPr lang="fr-FR" sz="2200" b="1" dirty="0" smtClean="0">
                <a:solidFill>
                  <a:schemeClr val="accent1"/>
                </a:solidFill>
                <a:latin typeface="Cambria" charset="0"/>
                <a:ea typeface="Cambria" charset="0"/>
                <a:cs typeface="Cambria" charset="0"/>
              </a:rPr>
              <a:t>Présentation </a:t>
            </a:r>
            <a:r>
              <a:rPr lang="fr-FR" sz="2200" b="1" dirty="0">
                <a:solidFill>
                  <a:schemeClr val="accent1"/>
                </a:solidFill>
                <a:latin typeface="Cambria" charset="0"/>
                <a:ea typeface="Cambria" charset="0"/>
                <a:cs typeface="Cambria" charset="0"/>
              </a:rPr>
              <a:t>de la technologie Java</a:t>
            </a:r>
          </a:p>
          <a:p>
            <a:r>
              <a:rPr lang="fr-FR" sz="1900" b="1" dirty="0">
                <a:latin typeface="Cambria" charset="0"/>
                <a:ea typeface="Cambria" charset="0"/>
                <a:cs typeface="Cambria" charset="0"/>
              </a:rPr>
              <a:t>Déclaration, initialisation et utilisation de variables</a:t>
            </a:r>
          </a:p>
          <a:p>
            <a:r>
              <a:rPr lang="fr-FR" sz="1900" b="1" dirty="0">
                <a:latin typeface="Cambria" charset="0"/>
                <a:ea typeface="Cambria" charset="0"/>
                <a:cs typeface="Cambria" charset="0"/>
              </a:rPr>
              <a:t>Structures de contrôle  (conditions et boucles):</a:t>
            </a:r>
          </a:p>
          <a:p>
            <a:r>
              <a:rPr lang="fr-FR" sz="1900" b="1" dirty="0">
                <a:latin typeface="Cambria" charset="0"/>
                <a:ea typeface="Cambria" charset="0"/>
                <a:cs typeface="Cambria" charset="0"/>
              </a:rPr>
              <a:t>Analyse d'un problème et étude d'une </a:t>
            </a:r>
            <a:r>
              <a:rPr lang="fr-FR" sz="1900" b="1" dirty="0" smtClean="0">
                <a:latin typeface="Cambria" charset="0"/>
                <a:ea typeface="Cambria" charset="0"/>
                <a:cs typeface="Cambria" charset="0"/>
              </a:rPr>
              <a:t>solution</a:t>
            </a:r>
            <a:endParaRPr lang="fr-FR" sz="1900" b="1" dirty="0">
              <a:latin typeface="Cambria" charset="0"/>
              <a:ea typeface="Cambria" charset="0"/>
              <a:cs typeface="Cambria" charset="0"/>
            </a:endParaRPr>
          </a:p>
          <a:p>
            <a:pPr lvl="0"/>
            <a:r>
              <a:rPr lang="fr-FR" sz="1900" b="1" dirty="0">
                <a:latin typeface="Cambria" charset="0"/>
                <a:ea typeface="Cambria" charset="0"/>
                <a:cs typeface="Cambria" charset="0"/>
              </a:rPr>
              <a:t>Développement et test d'un programme en </a:t>
            </a:r>
            <a:r>
              <a:rPr lang="fr-FR" sz="1900" b="1" dirty="0" smtClean="0">
                <a:latin typeface="Cambria" charset="0"/>
                <a:ea typeface="Cambria" charset="0"/>
                <a:cs typeface="Cambria" charset="0"/>
              </a:rPr>
              <a:t>Java</a:t>
            </a:r>
          </a:p>
          <a:p>
            <a:r>
              <a:rPr lang="fr-FR" sz="1900" b="1" dirty="0">
                <a:latin typeface="Cambria" charset="0"/>
                <a:ea typeface="Cambria" charset="0"/>
                <a:cs typeface="Cambria" charset="0"/>
              </a:rPr>
              <a:t>Gérer son code avec un outil de versionning</a:t>
            </a:r>
          </a:p>
          <a:p>
            <a:pPr lvl="0"/>
            <a:endParaRPr lang="fr-FR" sz="2200" dirty="0">
              <a:latin typeface="Cambria" charset="0"/>
              <a:ea typeface="Cambria" charset="0"/>
              <a:cs typeface="Cambria" charset="0"/>
            </a:endParaRPr>
          </a:p>
          <a:p>
            <a:endParaRPr lang="fr-FR" dirty="0">
              <a:latin typeface="Cambria" charset="0"/>
              <a:ea typeface="Cambria" charset="0"/>
              <a:cs typeface="Cambria" charset="0"/>
            </a:endParaRPr>
          </a:p>
        </p:txBody>
      </p:sp>
      <p:sp>
        <p:nvSpPr>
          <p:cNvPr id="4" name="Espace réservé du contenu 3"/>
          <p:cNvSpPr>
            <a:spLocks noGrp="1"/>
          </p:cNvSpPr>
          <p:nvPr>
            <p:ph sz="quarter" idx="14"/>
          </p:nvPr>
        </p:nvSpPr>
        <p:spPr>
          <a:xfrm>
            <a:off x="6131993" y="1603320"/>
            <a:ext cx="5086538" cy="3311189"/>
          </a:xfrm>
        </p:spPr>
        <p:txBody>
          <a:bodyPr>
            <a:normAutofit/>
          </a:bodyPr>
          <a:lstStyle/>
          <a:p>
            <a:r>
              <a:rPr lang="fr-FR" sz="1800" b="1" dirty="0" smtClean="0">
                <a:latin typeface="Cambria" charset="0"/>
                <a:ea typeface="Cambria" charset="0"/>
                <a:cs typeface="Cambria" charset="0"/>
              </a:rPr>
              <a:t>Système d’évaluation</a:t>
            </a:r>
          </a:p>
          <a:p>
            <a:r>
              <a:rPr lang="fr-FR" sz="1800" b="1" dirty="0" smtClean="0">
                <a:latin typeface="Cambria" charset="0"/>
                <a:ea typeface="Cambria" charset="0"/>
                <a:cs typeface="Cambria" charset="0"/>
              </a:rPr>
              <a:t>Participation lors des cours (bonus)</a:t>
            </a:r>
          </a:p>
          <a:p>
            <a:r>
              <a:rPr lang="fr-FR" sz="1800" b="1" dirty="0" smtClean="0">
                <a:latin typeface="Cambria" charset="0"/>
                <a:ea typeface="Cambria" charset="0"/>
                <a:cs typeface="Cambria" charset="0"/>
              </a:rPr>
              <a:t>Contrôle</a:t>
            </a:r>
          </a:p>
          <a:p>
            <a:r>
              <a:rPr lang="fr-FR" sz="1800" b="1" dirty="0" smtClean="0">
                <a:latin typeface="Cambria" charset="0"/>
                <a:ea typeface="Cambria" charset="0"/>
                <a:cs typeface="Cambria" charset="0"/>
              </a:rPr>
              <a:t>Projet (niveau de réalisation)</a:t>
            </a:r>
          </a:p>
        </p:txBody>
      </p:sp>
      <p:sp>
        <p:nvSpPr>
          <p:cNvPr id="5" name="ZoneTexte 4"/>
          <p:cNvSpPr txBox="1"/>
          <p:nvPr/>
        </p:nvSpPr>
        <p:spPr>
          <a:xfrm>
            <a:off x="9863912" y="5760720"/>
            <a:ext cx="1611305" cy="400110"/>
          </a:xfrm>
          <a:prstGeom prst="rect">
            <a:avLst/>
          </a:prstGeom>
          <a:noFill/>
        </p:spPr>
        <p:txBody>
          <a:bodyPr wrap="square" rtlCol="0">
            <a:spAutoFit/>
          </a:bodyPr>
          <a:lstStyle/>
          <a:p>
            <a:r>
              <a:rPr lang="fr-FR" sz="2000" b="1" dirty="0" smtClean="0">
                <a:solidFill>
                  <a:schemeClr val="bg1"/>
                </a:solidFill>
                <a:latin typeface="Cambria" charset="0"/>
                <a:ea typeface="Cambria" charset="0"/>
                <a:cs typeface="Cambria" charset="0"/>
              </a:rPr>
              <a:t>Slide 2 / 13</a:t>
            </a:r>
            <a:endParaRPr lang="fr-FR" sz="2000" b="1" dirty="0">
              <a:solidFill>
                <a:schemeClr val="bg1"/>
              </a:solidFill>
              <a:latin typeface="Cambria" charset="0"/>
              <a:ea typeface="Cambria" charset="0"/>
              <a:cs typeface="Cambria"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0240" y="-2815"/>
            <a:ext cx="1977757" cy="925668"/>
          </a:xfrm>
          <a:prstGeom prst="rect">
            <a:avLst/>
          </a:prstGeom>
        </p:spPr>
      </p:pic>
    </p:spTree>
    <p:extLst>
      <p:ext uri="{BB962C8B-B14F-4D97-AF65-F5344CB8AC3E}">
        <p14:creationId xmlns:p14="http://schemas.microsoft.com/office/powerpoint/2010/main" val="41468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fade">
                                      <p:cBhvr>
                                        <p:cTn id="36" dur="500"/>
                                        <p:tgtEl>
                                          <p:spTgt spid="4">
                                            <p:txEl>
                                              <p:pRg st="1" end="1"/>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fade">
                                      <p:cBhvr>
                                        <p:cTn id="40" dur="500"/>
                                        <p:tgtEl>
                                          <p:spTgt spid="4">
                                            <p:txEl>
                                              <p:pRg st="2" end="2"/>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Effect transition="in" filter="fade">
                                      <p:cBhvr>
                                        <p:cTn id="4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p:cNvSpPr/>
          <p:nvPr/>
        </p:nvSpPr>
        <p:spPr>
          <a:xfrm>
            <a:off x="-2054286" y="-380315"/>
            <a:ext cx="4108571" cy="4064000"/>
          </a:xfrm>
          <a:prstGeom prst="ellipse">
            <a:avLst/>
          </a:prstGeom>
          <a:solidFill>
            <a:schemeClr val="accent1">
              <a:lumMod val="20000"/>
              <a:lumOff val="8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258792" y="235130"/>
            <a:ext cx="11386867" cy="1602635"/>
          </a:xfrm>
        </p:spPr>
        <p:txBody>
          <a:bodyPr>
            <a:noAutofit/>
          </a:bodyPr>
          <a:lstStyle/>
          <a:p>
            <a:r>
              <a:rPr lang="fr-FR" b="1" dirty="0">
                <a:latin typeface="Cambria" charset="0"/>
                <a:ea typeface="Cambria" charset="0"/>
                <a:cs typeface="Cambria" charset="0"/>
              </a:rPr>
              <a:t>Pourquoi JAVA </a:t>
            </a:r>
            <a:r>
              <a:rPr lang="fr-FR" b="1" dirty="0" smtClean="0">
                <a:latin typeface="Cambria" charset="0"/>
                <a:ea typeface="Cambria" charset="0"/>
                <a:cs typeface="Cambria" charset="0"/>
              </a:rPr>
              <a:t>et pas C ?</a:t>
            </a:r>
            <a:br>
              <a:rPr lang="fr-FR" b="1" dirty="0" smtClean="0">
                <a:latin typeface="Cambria" charset="0"/>
                <a:ea typeface="Cambria" charset="0"/>
                <a:cs typeface="Cambria" charset="0"/>
              </a:rPr>
            </a:br>
            <a:r>
              <a:rPr lang="fr-FR" b="1" dirty="0" smtClean="0">
                <a:latin typeface="Cambria" charset="0"/>
                <a:ea typeface="Cambria" charset="0"/>
                <a:cs typeface="Cambria" charset="0"/>
              </a:rPr>
              <a:t>Pourquoi pas autre chose ?</a:t>
            </a:r>
            <a:endParaRPr lang="fr-FR" b="1" dirty="0">
              <a:latin typeface="Cambria" charset="0"/>
              <a:ea typeface="Cambria" charset="0"/>
              <a:cs typeface="Cambria" charset="0"/>
            </a:endParaRPr>
          </a:p>
        </p:txBody>
      </p:sp>
      <p:sp>
        <p:nvSpPr>
          <p:cNvPr id="3" name="Espace réservé du contenu 2"/>
          <p:cNvSpPr>
            <a:spLocks noGrp="1"/>
          </p:cNvSpPr>
          <p:nvPr>
            <p:ph sz="quarter" idx="13"/>
          </p:nvPr>
        </p:nvSpPr>
        <p:spPr>
          <a:xfrm>
            <a:off x="685800" y="3370217"/>
            <a:ext cx="10394707" cy="1541417"/>
          </a:xfrm>
        </p:spPr>
        <p:txBody>
          <a:bodyPr/>
          <a:lstStyle/>
          <a:p>
            <a:r>
              <a:rPr lang="fr-FR" dirty="0" smtClean="0">
                <a:latin typeface="Cambria" charset="0"/>
                <a:ea typeface="Cambria" charset="0"/>
                <a:cs typeface="Cambria" charset="0"/>
              </a:rPr>
              <a:t>Concepts de base des technologies Java : la machine virtuelle</a:t>
            </a:r>
          </a:p>
          <a:p>
            <a:r>
              <a:rPr lang="fr-FR" dirty="0" smtClean="0">
                <a:latin typeface="Cambria" charset="0"/>
                <a:ea typeface="Cambria" charset="0"/>
                <a:cs typeface="Cambria" charset="0"/>
              </a:rPr>
              <a:t>Les catégories de mise en œuvre de Java (standard, entreprise, microédition)</a:t>
            </a:r>
          </a:p>
          <a:p>
            <a:r>
              <a:rPr lang="fr-FR" dirty="0" smtClean="0">
                <a:latin typeface="Cambria" charset="0"/>
                <a:ea typeface="Cambria" charset="0"/>
                <a:cs typeface="Cambria" charset="0"/>
              </a:rPr>
              <a:t>Installer les outils de développement</a:t>
            </a:r>
          </a:p>
          <a:p>
            <a:endParaRPr lang="fr-FR" dirty="0"/>
          </a:p>
        </p:txBody>
      </p:sp>
      <p:sp>
        <p:nvSpPr>
          <p:cNvPr id="5" name="ZoneTexte 4"/>
          <p:cNvSpPr txBox="1"/>
          <p:nvPr/>
        </p:nvSpPr>
        <p:spPr>
          <a:xfrm>
            <a:off x="389422" y="2168434"/>
            <a:ext cx="2586446" cy="1446550"/>
          </a:xfrm>
          <a:prstGeom prst="rect">
            <a:avLst/>
          </a:prstGeom>
          <a:noFill/>
        </p:spPr>
        <p:txBody>
          <a:bodyPr wrap="square" rtlCol="0">
            <a:spAutoFit/>
          </a:bodyPr>
          <a:lstStyle/>
          <a:p>
            <a:r>
              <a:rPr lang="fr-FR" sz="4400" b="1" i="1">
                <a:solidFill>
                  <a:schemeClr val="accent1">
                    <a:lumMod val="50000"/>
                  </a:schemeClr>
                </a:solidFill>
                <a:latin typeface="Cambria" charset="0"/>
                <a:ea typeface="Cambria" charset="0"/>
                <a:cs typeface="Cambria" charset="0"/>
              </a:rPr>
              <a:t>Jour 1 :</a:t>
            </a:r>
          </a:p>
          <a:p>
            <a:endParaRPr lang="fr-FR" sz="44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0240" y="-2815"/>
            <a:ext cx="1977757" cy="925668"/>
          </a:xfrm>
          <a:prstGeom prst="rect">
            <a:avLst/>
          </a:prstGeom>
        </p:spPr>
      </p:pic>
      <p:sp>
        <p:nvSpPr>
          <p:cNvPr id="9" name="ZoneTexte 8"/>
          <p:cNvSpPr txBox="1"/>
          <p:nvPr/>
        </p:nvSpPr>
        <p:spPr>
          <a:xfrm>
            <a:off x="9863912" y="5760720"/>
            <a:ext cx="1611305" cy="400110"/>
          </a:xfrm>
          <a:prstGeom prst="rect">
            <a:avLst/>
          </a:prstGeom>
          <a:noFill/>
        </p:spPr>
        <p:txBody>
          <a:bodyPr wrap="square" rtlCol="0">
            <a:spAutoFit/>
          </a:bodyPr>
          <a:lstStyle/>
          <a:p>
            <a:r>
              <a:rPr lang="fr-FR" sz="2000" b="1" dirty="0" smtClean="0">
                <a:solidFill>
                  <a:schemeClr val="bg1"/>
                </a:solidFill>
                <a:latin typeface="Cambria" charset="0"/>
                <a:ea typeface="Cambria" charset="0"/>
                <a:cs typeface="Cambria" charset="0"/>
              </a:rPr>
              <a:t>Slide 3 / 13</a:t>
            </a:r>
            <a:endParaRPr lang="fr-FR" sz="2000" b="1" dirty="0">
              <a:solidFill>
                <a:schemeClr val="bg1"/>
              </a:solidFill>
              <a:latin typeface="Cambria" charset="0"/>
              <a:ea typeface="Cambria" charset="0"/>
              <a:cs typeface="Cambria" charset="0"/>
            </a:endParaRPr>
          </a:p>
        </p:txBody>
      </p:sp>
      <p:sp>
        <p:nvSpPr>
          <p:cNvPr id="11" name="Ellipse 10"/>
          <p:cNvSpPr/>
          <p:nvPr/>
        </p:nvSpPr>
        <p:spPr>
          <a:xfrm>
            <a:off x="10284064" y="922853"/>
            <a:ext cx="1557867" cy="1548646"/>
          </a:xfrm>
          <a:prstGeom prst="ellipse">
            <a:avLst/>
          </a:prstGeom>
          <a:solidFill>
            <a:schemeClr val="accent1">
              <a:lumMod val="60000"/>
              <a:lumOff val="4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922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Ellipse 56"/>
          <p:cNvSpPr/>
          <p:nvPr/>
        </p:nvSpPr>
        <p:spPr>
          <a:xfrm>
            <a:off x="10284064" y="922853"/>
            <a:ext cx="1557867" cy="1548646"/>
          </a:xfrm>
          <a:prstGeom prst="ellipse">
            <a:avLst/>
          </a:prstGeom>
          <a:solidFill>
            <a:schemeClr val="accent1">
              <a:lumMod val="60000"/>
              <a:lumOff val="4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6" name="Ellipse 55"/>
          <p:cNvSpPr/>
          <p:nvPr/>
        </p:nvSpPr>
        <p:spPr>
          <a:xfrm>
            <a:off x="-2212038" y="-733479"/>
            <a:ext cx="4108571" cy="4064000"/>
          </a:xfrm>
          <a:prstGeom prst="ellipse">
            <a:avLst/>
          </a:prstGeom>
          <a:solidFill>
            <a:schemeClr val="accent1">
              <a:lumMod val="20000"/>
              <a:lumOff val="8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ZoneTexte 1"/>
          <p:cNvSpPr txBox="1"/>
          <p:nvPr/>
        </p:nvSpPr>
        <p:spPr>
          <a:xfrm>
            <a:off x="852054" y="189638"/>
            <a:ext cx="858980" cy="212144"/>
          </a:xfrm>
          <a:prstGeom prst="rect">
            <a:avLst/>
          </a:prstGeom>
          <a:ln w="6350"/>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fr-FR" dirty="0">
              <a:solidFill>
                <a:srgbClr val="92D050"/>
              </a:solidFill>
            </a:endParaRPr>
          </a:p>
        </p:txBody>
      </p:sp>
      <p:sp>
        <p:nvSpPr>
          <p:cNvPr id="3" name="ZoneTexte 2"/>
          <p:cNvSpPr txBox="1"/>
          <p:nvPr/>
        </p:nvSpPr>
        <p:spPr>
          <a:xfrm>
            <a:off x="1025236" y="1024030"/>
            <a:ext cx="6497779" cy="1974272"/>
          </a:xfrm>
          <a:prstGeom prst="rect">
            <a:avLst/>
          </a:prstGeom>
          <a:ln w="6350"/>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fr-FR" dirty="0">
              <a:solidFill>
                <a:srgbClr val="92D050"/>
              </a:solidFill>
            </a:endParaRPr>
          </a:p>
        </p:txBody>
      </p:sp>
      <p:sp>
        <p:nvSpPr>
          <p:cNvPr id="7" name="Parchemin horizontal 6"/>
          <p:cNvSpPr/>
          <p:nvPr/>
        </p:nvSpPr>
        <p:spPr>
          <a:xfrm>
            <a:off x="1122216" y="1290555"/>
            <a:ext cx="1759528" cy="1233055"/>
          </a:xfrm>
          <a:prstGeom prst="horizontalScroll">
            <a:avLst/>
          </a:prstGeom>
          <a:solidFill>
            <a:srgbClr val="00B050"/>
          </a:solidFill>
          <a:ln>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t>Code source</a:t>
            </a:r>
          </a:p>
          <a:p>
            <a:pPr algn="ctr"/>
            <a:r>
              <a:rPr lang="fr-FR" sz="2000" b="1" dirty="0" smtClean="0"/>
              <a:t>C / C++</a:t>
            </a:r>
            <a:endParaRPr lang="fr-FR" sz="2000" b="1" dirty="0"/>
          </a:p>
        </p:txBody>
      </p:sp>
      <p:sp>
        <p:nvSpPr>
          <p:cNvPr id="8" name="Rectangle 7"/>
          <p:cNvSpPr/>
          <p:nvPr/>
        </p:nvSpPr>
        <p:spPr>
          <a:xfrm>
            <a:off x="3463636" y="1607133"/>
            <a:ext cx="1607125" cy="554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t>Compilateur</a:t>
            </a:r>
            <a:endParaRPr lang="fr-FR" sz="2000" b="1" dirty="0"/>
          </a:p>
        </p:txBody>
      </p:sp>
      <p:sp>
        <p:nvSpPr>
          <p:cNvPr id="11" name="Flèche droite 10"/>
          <p:cNvSpPr/>
          <p:nvPr/>
        </p:nvSpPr>
        <p:spPr>
          <a:xfrm>
            <a:off x="2881744" y="1884224"/>
            <a:ext cx="58189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Parchemin horizontal 11"/>
          <p:cNvSpPr/>
          <p:nvPr/>
        </p:nvSpPr>
        <p:spPr>
          <a:xfrm>
            <a:off x="5424051" y="1333245"/>
            <a:ext cx="1759528" cy="1233055"/>
          </a:xfrm>
          <a:prstGeom prst="horizontalScroll">
            <a:avLst/>
          </a:prstGeom>
          <a:solidFill>
            <a:srgbClr val="00B050"/>
          </a:solidFill>
          <a:ln>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t>Code</a:t>
            </a:r>
          </a:p>
          <a:p>
            <a:pPr algn="ctr"/>
            <a:r>
              <a:rPr lang="fr-FR" sz="2000" b="1" dirty="0" smtClean="0"/>
              <a:t>Exécutable</a:t>
            </a:r>
            <a:endParaRPr lang="fr-FR" sz="2000" b="1" dirty="0"/>
          </a:p>
        </p:txBody>
      </p:sp>
      <p:sp>
        <p:nvSpPr>
          <p:cNvPr id="14" name="Organigramme : Alternative 13"/>
          <p:cNvSpPr/>
          <p:nvPr/>
        </p:nvSpPr>
        <p:spPr>
          <a:xfrm>
            <a:off x="8236525" y="1662544"/>
            <a:ext cx="1413164" cy="515822"/>
          </a:xfrm>
          <a:prstGeom prst="flowChartAlternate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Processeur</a:t>
            </a:r>
            <a:endParaRPr lang="fr-FR" b="1" dirty="0"/>
          </a:p>
        </p:txBody>
      </p:sp>
      <p:sp>
        <p:nvSpPr>
          <p:cNvPr id="15" name="Organigramme : Alternative 14"/>
          <p:cNvSpPr/>
          <p:nvPr/>
        </p:nvSpPr>
        <p:spPr>
          <a:xfrm>
            <a:off x="9982198" y="1662544"/>
            <a:ext cx="1413164" cy="515822"/>
          </a:xfrm>
          <a:prstGeom prst="flowChartAlternateProcess">
            <a:avLst/>
          </a:prstGeom>
          <a:solidFill>
            <a:srgbClr val="51D7AE"/>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Exécution</a:t>
            </a:r>
            <a:endParaRPr lang="fr-FR" b="1" dirty="0">
              <a:solidFill>
                <a:schemeClr val="tx1"/>
              </a:solidFill>
            </a:endParaRPr>
          </a:p>
        </p:txBody>
      </p:sp>
      <p:sp>
        <p:nvSpPr>
          <p:cNvPr id="17" name="Flèche droite 16"/>
          <p:cNvSpPr/>
          <p:nvPr/>
        </p:nvSpPr>
        <p:spPr>
          <a:xfrm>
            <a:off x="9649689" y="1907082"/>
            <a:ext cx="33250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droite 17"/>
          <p:cNvSpPr/>
          <p:nvPr/>
        </p:nvSpPr>
        <p:spPr>
          <a:xfrm>
            <a:off x="5070761" y="1884224"/>
            <a:ext cx="35329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7710050" y="1037018"/>
            <a:ext cx="332509" cy="2031325"/>
          </a:xfrm>
          <a:prstGeom prst="rect">
            <a:avLst/>
          </a:prstGeom>
          <a:noFill/>
        </p:spPr>
        <p:txBody>
          <a:bodyPr wrap="square" rtlCol="0">
            <a:spAutoFit/>
          </a:bodyPr>
          <a:lstStyle/>
          <a:p>
            <a:r>
              <a:rPr lang="fr-FR" dirty="0" smtClean="0"/>
              <a:t>1001011</a:t>
            </a:r>
            <a:endParaRPr lang="fr-FR" dirty="0"/>
          </a:p>
        </p:txBody>
      </p:sp>
      <p:cxnSp>
        <p:nvCxnSpPr>
          <p:cNvPr id="21" name="Connecteur droit 20"/>
          <p:cNvCxnSpPr/>
          <p:nvPr/>
        </p:nvCxnSpPr>
        <p:spPr>
          <a:xfrm flipV="1">
            <a:off x="7252850" y="1607134"/>
            <a:ext cx="464131" cy="277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7280559" y="2011166"/>
            <a:ext cx="436422" cy="357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a:endCxn id="14" idx="1"/>
          </p:cNvCxnSpPr>
          <p:nvPr/>
        </p:nvCxnSpPr>
        <p:spPr>
          <a:xfrm>
            <a:off x="7876304" y="1607133"/>
            <a:ext cx="360221" cy="313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eur droit 28"/>
          <p:cNvCxnSpPr>
            <a:endCxn id="14" idx="1"/>
          </p:cNvCxnSpPr>
          <p:nvPr/>
        </p:nvCxnSpPr>
        <p:spPr>
          <a:xfrm flipV="1">
            <a:off x="7876304" y="1920455"/>
            <a:ext cx="360221" cy="448682"/>
          </a:xfrm>
          <a:prstGeom prst="line">
            <a:avLst/>
          </a:prstGeom>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1052944" y="4058158"/>
            <a:ext cx="5105394" cy="1974272"/>
          </a:xfrm>
          <a:prstGeom prst="rect">
            <a:avLst/>
          </a:prstGeom>
          <a:ln w="6350"/>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fr-FR" dirty="0">
              <a:solidFill>
                <a:srgbClr val="92D050"/>
              </a:solidFill>
            </a:endParaRPr>
          </a:p>
        </p:txBody>
      </p:sp>
      <p:sp>
        <p:nvSpPr>
          <p:cNvPr id="34" name="Parchemin horizontal 33"/>
          <p:cNvSpPr/>
          <p:nvPr/>
        </p:nvSpPr>
        <p:spPr>
          <a:xfrm>
            <a:off x="1149923" y="4324684"/>
            <a:ext cx="1122222" cy="1568674"/>
          </a:xfrm>
          <a:prstGeom prst="horizontalScroll">
            <a:avLst/>
          </a:prstGeom>
          <a:solidFill>
            <a:srgbClr val="00B050"/>
          </a:solidFill>
          <a:ln>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t>Code source</a:t>
            </a:r>
          </a:p>
          <a:p>
            <a:pPr algn="ctr"/>
            <a:r>
              <a:rPr lang="fr-FR" sz="2000" b="1" dirty="0" smtClean="0"/>
              <a:t>JAVA</a:t>
            </a:r>
            <a:endParaRPr lang="fr-FR" sz="2000" b="1" dirty="0"/>
          </a:p>
        </p:txBody>
      </p:sp>
      <p:sp>
        <p:nvSpPr>
          <p:cNvPr id="35" name="Rectangle 34"/>
          <p:cNvSpPr/>
          <p:nvPr/>
        </p:nvSpPr>
        <p:spPr>
          <a:xfrm>
            <a:off x="2854038" y="4768203"/>
            <a:ext cx="1537854" cy="554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t>Compilateur</a:t>
            </a:r>
            <a:endParaRPr lang="fr-FR" sz="2000" b="1" dirty="0"/>
          </a:p>
        </p:txBody>
      </p:sp>
      <p:sp>
        <p:nvSpPr>
          <p:cNvPr id="36" name="Flèche droite 35"/>
          <p:cNvSpPr/>
          <p:nvPr/>
        </p:nvSpPr>
        <p:spPr>
          <a:xfrm>
            <a:off x="2272145" y="5058441"/>
            <a:ext cx="58189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Parchemin horizontal 36"/>
          <p:cNvSpPr/>
          <p:nvPr/>
        </p:nvSpPr>
        <p:spPr>
          <a:xfrm>
            <a:off x="4804052" y="4397587"/>
            <a:ext cx="1018320" cy="1265452"/>
          </a:xfrm>
          <a:prstGeom prst="horizontalScroll">
            <a:avLst/>
          </a:prstGeom>
          <a:solidFill>
            <a:srgbClr val="00B050"/>
          </a:solidFill>
          <a:ln>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t>Byte</a:t>
            </a:r>
          </a:p>
          <a:p>
            <a:pPr algn="ctr"/>
            <a:r>
              <a:rPr lang="fr-FR" sz="2000" b="1" dirty="0" smtClean="0"/>
              <a:t>code</a:t>
            </a:r>
            <a:endParaRPr lang="fr-FR" sz="2000" b="1" dirty="0"/>
          </a:p>
        </p:txBody>
      </p:sp>
      <p:sp>
        <p:nvSpPr>
          <p:cNvPr id="38" name="Organigramme : Alternative 37"/>
          <p:cNvSpPr/>
          <p:nvPr/>
        </p:nvSpPr>
        <p:spPr>
          <a:xfrm>
            <a:off x="8264232" y="4696672"/>
            <a:ext cx="1413164" cy="515822"/>
          </a:xfrm>
          <a:prstGeom prst="flowChartAlternate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Processeur</a:t>
            </a:r>
            <a:endParaRPr lang="fr-FR" b="1" dirty="0"/>
          </a:p>
        </p:txBody>
      </p:sp>
      <p:sp>
        <p:nvSpPr>
          <p:cNvPr id="40" name="Flèche droite 39"/>
          <p:cNvSpPr/>
          <p:nvPr/>
        </p:nvSpPr>
        <p:spPr>
          <a:xfrm>
            <a:off x="9677396" y="4941210"/>
            <a:ext cx="33250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p:cNvSpPr txBox="1"/>
          <p:nvPr/>
        </p:nvSpPr>
        <p:spPr>
          <a:xfrm>
            <a:off x="7737757" y="4071146"/>
            <a:ext cx="332509" cy="2031325"/>
          </a:xfrm>
          <a:prstGeom prst="rect">
            <a:avLst/>
          </a:prstGeom>
          <a:noFill/>
        </p:spPr>
        <p:txBody>
          <a:bodyPr wrap="square" rtlCol="0">
            <a:spAutoFit/>
          </a:bodyPr>
          <a:lstStyle/>
          <a:p>
            <a:r>
              <a:rPr lang="fr-FR" dirty="0" smtClean="0"/>
              <a:t>1001011</a:t>
            </a:r>
            <a:endParaRPr lang="fr-FR" dirty="0"/>
          </a:p>
        </p:txBody>
      </p:sp>
      <p:cxnSp>
        <p:nvCxnSpPr>
          <p:cNvPr id="42" name="Connecteur droit 41"/>
          <p:cNvCxnSpPr/>
          <p:nvPr/>
        </p:nvCxnSpPr>
        <p:spPr>
          <a:xfrm flipV="1">
            <a:off x="7568045" y="4641261"/>
            <a:ext cx="297867" cy="156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7581900" y="5212494"/>
            <a:ext cx="162788" cy="190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cteur droit 43"/>
          <p:cNvCxnSpPr>
            <a:endCxn id="38" idx="1"/>
          </p:cNvCxnSpPr>
          <p:nvPr/>
        </p:nvCxnSpPr>
        <p:spPr>
          <a:xfrm>
            <a:off x="7904011" y="4641261"/>
            <a:ext cx="360221" cy="313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44"/>
          <p:cNvCxnSpPr>
            <a:endCxn id="38" idx="1"/>
          </p:cNvCxnSpPr>
          <p:nvPr/>
        </p:nvCxnSpPr>
        <p:spPr>
          <a:xfrm flipV="1">
            <a:off x="7904011" y="4954583"/>
            <a:ext cx="360221" cy="448682"/>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333263" y="4738242"/>
            <a:ext cx="1156854" cy="58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t>Machine</a:t>
            </a:r>
          </a:p>
          <a:p>
            <a:pPr algn="ctr"/>
            <a:r>
              <a:rPr lang="fr-FR" sz="2000" b="1" dirty="0" smtClean="0"/>
              <a:t>virtuelle</a:t>
            </a:r>
            <a:endParaRPr lang="fr-FR" sz="2000" b="1" dirty="0"/>
          </a:p>
        </p:txBody>
      </p:sp>
      <p:sp>
        <p:nvSpPr>
          <p:cNvPr id="49" name="Flèche droite 48"/>
          <p:cNvSpPr/>
          <p:nvPr/>
        </p:nvSpPr>
        <p:spPr>
          <a:xfrm>
            <a:off x="4395354" y="5045851"/>
            <a:ext cx="35329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Flèche droite 49"/>
          <p:cNvSpPr/>
          <p:nvPr/>
        </p:nvSpPr>
        <p:spPr>
          <a:xfrm>
            <a:off x="5849211" y="5014543"/>
            <a:ext cx="43294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ZoneTexte 50"/>
          <p:cNvSpPr txBox="1"/>
          <p:nvPr/>
        </p:nvSpPr>
        <p:spPr>
          <a:xfrm>
            <a:off x="4307034" y="3637090"/>
            <a:ext cx="2026229" cy="338554"/>
          </a:xfrm>
          <a:prstGeom prst="rect">
            <a:avLst/>
          </a:prstGeom>
          <a:noFill/>
        </p:spPr>
        <p:txBody>
          <a:bodyPr wrap="square" rtlCol="0">
            <a:spAutoFit/>
          </a:bodyPr>
          <a:lstStyle/>
          <a:p>
            <a:r>
              <a:rPr lang="fr-FR" sz="1600" b="1" dirty="0" smtClean="0">
                <a:latin typeface="Cambria" charset="0"/>
                <a:ea typeface="Cambria" charset="0"/>
                <a:cs typeface="Cambria" charset="0"/>
              </a:rPr>
              <a:t>Langage Interpreté</a:t>
            </a:r>
            <a:endParaRPr lang="fr-FR" sz="1600" b="1" dirty="0">
              <a:latin typeface="Cambria" charset="0"/>
              <a:ea typeface="Cambria" charset="0"/>
              <a:cs typeface="Cambria" charset="0"/>
            </a:endParaRPr>
          </a:p>
        </p:txBody>
      </p:sp>
      <p:sp>
        <p:nvSpPr>
          <p:cNvPr id="52" name="ZoneTexte 51"/>
          <p:cNvSpPr txBox="1"/>
          <p:nvPr/>
        </p:nvSpPr>
        <p:spPr>
          <a:xfrm>
            <a:off x="4459434" y="659930"/>
            <a:ext cx="2026229" cy="338554"/>
          </a:xfrm>
          <a:prstGeom prst="rect">
            <a:avLst/>
          </a:prstGeom>
          <a:noFill/>
        </p:spPr>
        <p:txBody>
          <a:bodyPr wrap="square" rtlCol="0">
            <a:spAutoFit/>
          </a:bodyPr>
          <a:lstStyle/>
          <a:p>
            <a:r>
              <a:rPr lang="fr-FR" sz="1600" b="1" dirty="0" smtClean="0">
                <a:latin typeface="Cambria" charset="0"/>
                <a:ea typeface="Cambria" charset="0"/>
                <a:cs typeface="Cambria" charset="0"/>
              </a:rPr>
              <a:t>Langage Compilé</a:t>
            </a:r>
            <a:endParaRPr lang="fr-FR" sz="1600" b="1" dirty="0">
              <a:latin typeface="Cambria" charset="0"/>
              <a:ea typeface="Cambria" charset="0"/>
              <a:cs typeface="Cambria" charset="0"/>
            </a:endParaRPr>
          </a:p>
        </p:txBody>
      </p:sp>
      <p:sp>
        <p:nvSpPr>
          <p:cNvPr id="53" name="ZoneTexte 52"/>
          <p:cNvSpPr txBox="1"/>
          <p:nvPr/>
        </p:nvSpPr>
        <p:spPr>
          <a:xfrm>
            <a:off x="1660819" y="131890"/>
            <a:ext cx="3087825" cy="338554"/>
          </a:xfrm>
          <a:prstGeom prst="rect">
            <a:avLst/>
          </a:prstGeom>
          <a:noFill/>
        </p:spPr>
        <p:txBody>
          <a:bodyPr wrap="square" rtlCol="0">
            <a:spAutoFit/>
          </a:bodyPr>
          <a:lstStyle/>
          <a:p>
            <a:r>
              <a:rPr lang="fr-FR" sz="1600" b="1" i="1" dirty="0" smtClean="0">
                <a:latin typeface="Cambria" charset="0"/>
                <a:ea typeface="Cambria" charset="0"/>
                <a:cs typeface="Cambria" charset="0"/>
              </a:rPr>
              <a:t>Etapes effectuées à l’avance</a:t>
            </a:r>
            <a:endParaRPr lang="fr-FR" sz="1600" b="1" i="1" dirty="0">
              <a:latin typeface="Cambria" charset="0"/>
              <a:ea typeface="Cambria" charset="0"/>
              <a:cs typeface="Cambria" charset="0"/>
            </a:endParaRPr>
          </a:p>
        </p:txBody>
      </p:sp>
      <p:sp>
        <p:nvSpPr>
          <p:cNvPr id="54" name="Organigramme : Alternative 53"/>
          <p:cNvSpPr/>
          <p:nvPr/>
        </p:nvSpPr>
        <p:spPr>
          <a:xfrm>
            <a:off x="10009903" y="4682839"/>
            <a:ext cx="1413164" cy="515822"/>
          </a:xfrm>
          <a:prstGeom prst="flowChartAlternateProcess">
            <a:avLst/>
          </a:prstGeom>
          <a:solidFill>
            <a:srgbClr val="51D7AE"/>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Exécution</a:t>
            </a:r>
            <a:endParaRPr lang="fr-FR" b="1" dirty="0">
              <a:solidFill>
                <a:schemeClr val="tx1"/>
              </a:solidFill>
            </a:endParaRPr>
          </a:p>
        </p:txBody>
      </p:sp>
      <p:sp>
        <p:nvSpPr>
          <p:cNvPr id="48" name="ZoneTexte 47"/>
          <p:cNvSpPr txBox="1"/>
          <p:nvPr/>
        </p:nvSpPr>
        <p:spPr>
          <a:xfrm>
            <a:off x="9863912" y="5760720"/>
            <a:ext cx="1611305" cy="400110"/>
          </a:xfrm>
          <a:prstGeom prst="rect">
            <a:avLst/>
          </a:prstGeom>
          <a:noFill/>
        </p:spPr>
        <p:txBody>
          <a:bodyPr wrap="square" rtlCol="0">
            <a:spAutoFit/>
          </a:bodyPr>
          <a:lstStyle/>
          <a:p>
            <a:r>
              <a:rPr lang="fr-FR" sz="2000" b="1" dirty="0" smtClean="0">
                <a:solidFill>
                  <a:schemeClr val="bg1"/>
                </a:solidFill>
                <a:latin typeface="Cambria" charset="0"/>
                <a:ea typeface="Cambria" charset="0"/>
                <a:cs typeface="Cambria" charset="0"/>
              </a:rPr>
              <a:t>Slide 4 / 13</a:t>
            </a:r>
            <a:endParaRPr lang="fr-FR" sz="2000" b="1" dirty="0">
              <a:solidFill>
                <a:schemeClr val="bg1"/>
              </a:solidFill>
              <a:latin typeface="Cambria" charset="0"/>
              <a:ea typeface="Cambria" charset="0"/>
              <a:cs typeface="Cambria" charset="0"/>
            </a:endParaRPr>
          </a:p>
        </p:txBody>
      </p:sp>
      <p:pic>
        <p:nvPicPr>
          <p:cNvPr id="55" name="Imag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0240" y="-2815"/>
            <a:ext cx="1977757" cy="925668"/>
          </a:xfrm>
          <a:prstGeom prst="rect">
            <a:avLst/>
          </a:prstGeom>
        </p:spPr>
      </p:pic>
    </p:spTree>
    <p:extLst>
      <p:ext uri="{BB962C8B-B14F-4D97-AF65-F5344CB8AC3E}">
        <p14:creationId xmlns:p14="http://schemas.microsoft.com/office/powerpoint/2010/main" val="78297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Ellipse 27"/>
          <p:cNvSpPr/>
          <p:nvPr/>
        </p:nvSpPr>
        <p:spPr>
          <a:xfrm>
            <a:off x="-2212038" y="-733479"/>
            <a:ext cx="4108571" cy="4064000"/>
          </a:xfrm>
          <a:prstGeom prst="ellipse">
            <a:avLst/>
          </a:prstGeom>
          <a:solidFill>
            <a:schemeClr val="accent1">
              <a:lumMod val="20000"/>
              <a:lumOff val="8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Organigramme : Alternative 2"/>
          <p:cNvSpPr/>
          <p:nvPr/>
        </p:nvSpPr>
        <p:spPr>
          <a:xfrm>
            <a:off x="4544292" y="678872"/>
            <a:ext cx="2493817" cy="540328"/>
          </a:xfrm>
          <a:prstGeom prst="flowChartAlternate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t>Java</a:t>
            </a:r>
            <a:r>
              <a:rPr lang="fr-FR" sz="2000" dirty="0" smtClean="0"/>
              <a:t> - </a:t>
            </a:r>
            <a:r>
              <a:rPr lang="fr-FR" sz="2000" b="1" dirty="0" smtClean="0"/>
              <a:t>Bytecode</a:t>
            </a:r>
            <a:endParaRPr lang="fr-FR" sz="2000" b="1" dirty="0"/>
          </a:p>
        </p:txBody>
      </p:sp>
      <p:sp>
        <p:nvSpPr>
          <p:cNvPr id="4" name="Organigramme : Alternative 3"/>
          <p:cNvSpPr/>
          <p:nvPr/>
        </p:nvSpPr>
        <p:spPr>
          <a:xfrm>
            <a:off x="1524001" y="2147460"/>
            <a:ext cx="1468582" cy="900545"/>
          </a:xfrm>
          <a:prstGeom prst="flowChartAlternateProcess">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JVM Sun</a:t>
            </a:r>
          </a:p>
          <a:p>
            <a:pPr algn="ctr"/>
            <a:r>
              <a:rPr lang="fr-FR" b="1" dirty="0" smtClean="0"/>
              <a:t>Linux PC</a:t>
            </a:r>
            <a:endParaRPr lang="fr-FR" b="1" dirty="0"/>
          </a:p>
        </p:txBody>
      </p:sp>
      <p:sp>
        <p:nvSpPr>
          <p:cNvPr id="5" name="Organigramme : Alternative 4"/>
          <p:cNvSpPr/>
          <p:nvPr/>
        </p:nvSpPr>
        <p:spPr>
          <a:xfrm>
            <a:off x="3810001" y="2161310"/>
            <a:ext cx="1537862" cy="900545"/>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JVM Sun</a:t>
            </a:r>
          </a:p>
          <a:p>
            <a:pPr algn="ctr"/>
            <a:r>
              <a:rPr lang="fr-FR" b="1" dirty="0" smtClean="0"/>
              <a:t>Windows PC</a:t>
            </a:r>
            <a:endParaRPr lang="fr-FR" b="1" dirty="0"/>
          </a:p>
        </p:txBody>
      </p:sp>
      <p:sp>
        <p:nvSpPr>
          <p:cNvPr id="6" name="Organigramme : Alternative 5"/>
          <p:cNvSpPr/>
          <p:nvPr/>
        </p:nvSpPr>
        <p:spPr>
          <a:xfrm>
            <a:off x="8728355" y="2147460"/>
            <a:ext cx="1468582" cy="900545"/>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JVM Sun</a:t>
            </a:r>
          </a:p>
          <a:p>
            <a:pPr algn="ctr"/>
            <a:r>
              <a:rPr lang="fr-FR" b="1" dirty="0" smtClean="0"/>
              <a:t>Solaris</a:t>
            </a:r>
            <a:endParaRPr lang="fr-FR" b="1" dirty="0"/>
          </a:p>
        </p:txBody>
      </p:sp>
      <p:sp>
        <p:nvSpPr>
          <p:cNvPr id="7" name="Organigramme : Alternative 6"/>
          <p:cNvSpPr/>
          <p:nvPr/>
        </p:nvSpPr>
        <p:spPr>
          <a:xfrm>
            <a:off x="6303818" y="2161310"/>
            <a:ext cx="1468582" cy="900545"/>
          </a:xfrm>
          <a:prstGeom prst="flowChartAlternate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JVM IBM</a:t>
            </a:r>
          </a:p>
          <a:p>
            <a:pPr algn="ctr"/>
            <a:r>
              <a:rPr lang="fr-FR" b="1" dirty="0" smtClean="0"/>
              <a:t>Aix</a:t>
            </a:r>
            <a:endParaRPr lang="fr-FR" b="1" dirty="0"/>
          </a:p>
        </p:txBody>
      </p:sp>
      <p:cxnSp>
        <p:nvCxnSpPr>
          <p:cNvPr id="9" name="Connecteur droit avec flèche 8"/>
          <p:cNvCxnSpPr>
            <a:stCxn id="3" idx="2"/>
            <a:endCxn id="4" idx="0"/>
          </p:cNvCxnSpPr>
          <p:nvPr/>
        </p:nvCxnSpPr>
        <p:spPr>
          <a:xfrm flipH="1">
            <a:off x="2258292" y="1219200"/>
            <a:ext cx="3532909" cy="9282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3" idx="2"/>
            <a:endCxn id="5" idx="0"/>
          </p:cNvCxnSpPr>
          <p:nvPr/>
        </p:nvCxnSpPr>
        <p:spPr>
          <a:xfrm flipH="1">
            <a:off x="4578932" y="1219200"/>
            <a:ext cx="1212269" cy="9421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endCxn id="7" idx="0"/>
          </p:cNvCxnSpPr>
          <p:nvPr/>
        </p:nvCxnSpPr>
        <p:spPr>
          <a:xfrm>
            <a:off x="5791201" y="1219200"/>
            <a:ext cx="1246908" cy="9421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3" idx="2"/>
            <a:endCxn id="6" idx="0"/>
          </p:cNvCxnSpPr>
          <p:nvPr/>
        </p:nvCxnSpPr>
        <p:spPr>
          <a:xfrm>
            <a:off x="5791201" y="1219200"/>
            <a:ext cx="3671445" cy="9282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rganigramme : Alternative 19"/>
          <p:cNvSpPr/>
          <p:nvPr/>
        </p:nvSpPr>
        <p:spPr>
          <a:xfrm>
            <a:off x="1510141" y="4405750"/>
            <a:ext cx="1468582" cy="900545"/>
          </a:xfrm>
          <a:prstGeom prst="flowChartAlternateProcess">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PC / Linux</a:t>
            </a:r>
            <a:endParaRPr lang="fr-FR" b="1" dirty="0"/>
          </a:p>
        </p:txBody>
      </p:sp>
      <p:sp>
        <p:nvSpPr>
          <p:cNvPr id="21" name="Organigramme : Alternative 20"/>
          <p:cNvSpPr/>
          <p:nvPr/>
        </p:nvSpPr>
        <p:spPr>
          <a:xfrm>
            <a:off x="3699164" y="4419605"/>
            <a:ext cx="1787236" cy="900545"/>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PC / Windows</a:t>
            </a:r>
            <a:endParaRPr lang="fr-FR" b="1" dirty="0"/>
          </a:p>
        </p:txBody>
      </p:sp>
      <p:sp>
        <p:nvSpPr>
          <p:cNvPr id="25" name="Organigramme : Alternative 24"/>
          <p:cNvSpPr/>
          <p:nvPr/>
        </p:nvSpPr>
        <p:spPr>
          <a:xfrm>
            <a:off x="6206841" y="4447310"/>
            <a:ext cx="1704104" cy="900545"/>
          </a:xfrm>
          <a:prstGeom prst="flowChartAlternate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Unix / Aix</a:t>
            </a:r>
            <a:endParaRPr lang="fr-FR" b="1" dirty="0"/>
          </a:p>
        </p:txBody>
      </p:sp>
      <p:sp>
        <p:nvSpPr>
          <p:cNvPr id="26" name="Organigramme : Alternative 25"/>
          <p:cNvSpPr/>
          <p:nvPr/>
        </p:nvSpPr>
        <p:spPr>
          <a:xfrm>
            <a:off x="8728355" y="4433459"/>
            <a:ext cx="1801100" cy="900545"/>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Unix / Solaris</a:t>
            </a:r>
            <a:endParaRPr lang="fr-FR" b="1" dirty="0"/>
          </a:p>
        </p:txBody>
      </p:sp>
      <p:cxnSp>
        <p:nvCxnSpPr>
          <p:cNvPr id="27" name="Connecteur droit avec flèche 26"/>
          <p:cNvCxnSpPr>
            <a:stCxn id="4" idx="2"/>
            <a:endCxn id="20" idx="0"/>
          </p:cNvCxnSpPr>
          <p:nvPr/>
        </p:nvCxnSpPr>
        <p:spPr>
          <a:xfrm flipH="1">
            <a:off x="2244432" y="3048005"/>
            <a:ext cx="13860" cy="1357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flipH="1">
            <a:off x="9670452" y="3048003"/>
            <a:ext cx="13860" cy="1357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H="1">
            <a:off x="7086587" y="3089565"/>
            <a:ext cx="13860" cy="1357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flipH="1">
            <a:off x="4516572" y="3048004"/>
            <a:ext cx="13860" cy="1357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Imag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0240" y="-2815"/>
            <a:ext cx="1977757" cy="925668"/>
          </a:xfrm>
          <a:prstGeom prst="rect">
            <a:avLst/>
          </a:prstGeom>
        </p:spPr>
      </p:pic>
      <p:sp>
        <p:nvSpPr>
          <p:cNvPr id="24" name="ZoneTexte 23"/>
          <p:cNvSpPr txBox="1"/>
          <p:nvPr/>
        </p:nvSpPr>
        <p:spPr>
          <a:xfrm>
            <a:off x="9863912" y="5760720"/>
            <a:ext cx="1611305" cy="400110"/>
          </a:xfrm>
          <a:prstGeom prst="rect">
            <a:avLst/>
          </a:prstGeom>
          <a:noFill/>
        </p:spPr>
        <p:txBody>
          <a:bodyPr wrap="square" rtlCol="0">
            <a:spAutoFit/>
          </a:bodyPr>
          <a:lstStyle/>
          <a:p>
            <a:r>
              <a:rPr lang="fr-FR" sz="2000" b="1" dirty="0" smtClean="0">
                <a:solidFill>
                  <a:schemeClr val="bg1"/>
                </a:solidFill>
                <a:latin typeface="Cambria" charset="0"/>
                <a:ea typeface="Cambria" charset="0"/>
                <a:cs typeface="Cambria" charset="0"/>
              </a:rPr>
              <a:t>Slide 5 / 13</a:t>
            </a:r>
            <a:endParaRPr lang="fr-FR" sz="2000" b="1" dirty="0">
              <a:solidFill>
                <a:schemeClr val="bg1"/>
              </a:solidFill>
              <a:latin typeface="Cambria" charset="0"/>
              <a:ea typeface="Cambria" charset="0"/>
              <a:cs typeface="Cambria" charset="0"/>
            </a:endParaRPr>
          </a:p>
        </p:txBody>
      </p:sp>
      <p:sp>
        <p:nvSpPr>
          <p:cNvPr id="29" name="Ellipse 28"/>
          <p:cNvSpPr/>
          <p:nvPr/>
        </p:nvSpPr>
        <p:spPr>
          <a:xfrm>
            <a:off x="10284064" y="922853"/>
            <a:ext cx="1557867" cy="1548646"/>
          </a:xfrm>
          <a:prstGeom prst="ellipse">
            <a:avLst/>
          </a:prstGeom>
          <a:solidFill>
            <a:schemeClr val="accent1">
              <a:lumMod val="60000"/>
              <a:lumOff val="4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51383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llipse 7"/>
          <p:cNvSpPr/>
          <p:nvPr/>
        </p:nvSpPr>
        <p:spPr>
          <a:xfrm>
            <a:off x="-2212038" y="-733479"/>
            <a:ext cx="4108571" cy="4064000"/>
          </a:xfrm>
          <a:prstGeom prst="ellipse">
            <a:avLst/>
          </a:prstGeom>
          <a:solidFill>
            <a:schemeClr val="accent1">
              <a:lumMod val="20000"/>
              <a:lumOff val="8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noAutofit/>
          </a:bodyPr>
          <a:lstStyle/>
          <a:p>
            <a:r>
              <a:rPr lang="fr-FR" b="1" dirty="0">
                <a:latin typeface="Cambria" charset="0"/>
                <a:ea typeface="Cambria" charset="0"/>
                <a:cs typeface="Cambria" charset="0"/>
              </a:rPr>
              <a:t>Installer les outils de développement</a:t>
            </a:r>
            <a:br>
              <a:rPr lang="fr-FR" b="1" dirty="0">
                <a:latin typeface="Cambria" charset="0"/>
                <a:ea typeface="Cambria" charset="0"/>
                <a:cs typeface="Cambria" charset="0"/>
              </a:rPr>
            </a:br>
            <a:endParaRPr lang="fr-FR" b="1" dirty="0">
              <a:latin typeface="Cambria" charset="0"/>
              <a:ea typeface="Cambria" charset="0"/>
              <a:cs typeface="Cambria" charset="0"/>
            </a:endParaRPr>
          </a:p>
        </p:txBody>
      </p:sp>
      <p:sp>
        <p:nvSpPr>
          <p:cNvPr id="3" name="Espace réservé du contenu 2"/>
          <p:cNvSpPr>
            <a:spLocks noGrp="1"/>
          </p:cNvSpPr>
          <p:nvPr>
            <p:ph sz="quarter" idx="13"/>
          </p:nvPr>
        </p:nvSpPr>
        <p:spPr>
          <a:xfrm>
            <a:off x="1156855" y="2127442"/>
            <a:ext cx="9954489" cy="3318936"/>
          </a:xfrm>
        </p:spPr>
        <p:txBody>
          <a:bodyPr>
            <a:normAutofit fontScale="47500" lnSpcReduction="20000"/>
          </a:bodyPr>
          <a:lstStyle/>
          <a:p>
            <a:r>
              <a:rPr lang="fr-FR" b="1" i="1" dirty="0" smtClean="0"/>
              <a:t>Notes</a:t>
            </a:r>
            <a:r>
              <a:rPr lang="fr-FR" i="1" dirty="0" smtClean="0"/>
              <a:t> : </a:t>
            </a:r>
          </a:p>
          <a:p>
            <a:pPr marL="0" indent="0">
              <a:buNone/>
            </a:pPr>
            <a:endPar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rPr>
              <a:t>Un des </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principes </a:t>
            </a:r>
            <a:r>
              <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rPr>
              <a:t>de base du </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Java réside dans sa machine </a:t>
            </a:r>
            <a:r>
              <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rPr>
              <a:t>virtuelle, ainsi en tant que développeurs, vous et moi avons l’assurance qu’un programme java sera </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utilisable avec tous les systèmes d'exploitation sur lesquels est installée </a:t>
            </a:r>
            <a:r>
              <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rPr>
              <a:t>cette machine </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virtuelle Java</a:t>
            </a:r>
            <a:r>
              <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br>
            <a:r>
              <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rPr>
              <a:t>Au moment de la compilation </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de notre code source, </a:t>
            </a:r>
            <a:r>
              <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rPr>
              <a:t>le code passe par une </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forme </a:t>
            </a:r>
            <a:r>
              <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rPr>
              <a:t>intermédiaire que nous appellerons ici</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fr-FR" sz="2300" b="1" dirty="0">
                <a:latin typeface="Arial Unicode MS" panose="020B0604020202020204" pitchFamily="34" charset="-128"/>
                <a:ea typeface="Arial Unicode MS" panose="020B0604020202020204" pitchFamily="34" charset="-128"/>
                <a:cs typeface="Arial Unicode MS" panose="020B0604020202020204" pitchFamily="34" charset="-128"/>
              </a:rPr>
              <a:t>byte</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fr-FR" sz="2300" b="1" dirty="0" smtClean="0">
                <a:latin typeface="Arial Unicode MS" panose="020B0604020202020204" pitchFamily="34" charset="-128"/>
                <a:ea typeface="Arial Unicode MS" panose="020B0604020202020204" pitchFamily="34" charset="-128"/>
                <a:cs typeface="Arial Unicode MS" panose="020B0604020202020204" pitchFamily="34" charset="-128"/>
              </a:rPr>
              <a:t>code</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rPr>
              <a:t> pour nos ordinateurs ou machines, ce code n’a aucune signification, </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mais interprétable par la machine virtuelle Java. Cette dernière porte un nom : on parle plus communément de JRE (</a:t>
            </a:r>
            <a:r>
              <a:rPr lang="fr-FR" sz="2300" b="1" dirty="0">
                <a:latin typeface="Arial Unicode MS" panose="020B0604020202020204" pitchFamily="34" charset="-128"/>
                <a:ea typeface="Arial Unicode MS" panose="020B0604020202020204" pitchFamily="34" charset="-128"/>
                <a:cs typeface="Arial Unicode MS" panose="020B0604020202020204" pitchFamily="34" charset="-128"/>
              </a:rPr>
              <a:t>Java Runtime Environment</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rPr>
              <a:t>Ainsi on n’a plus </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besoin de se soucier des spécificités liées à tel ou tel OS </a:t>
            </a:r>
            <a:r>
              <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rPr>
              <a:t>(système </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d'exploitation). Nous pourrons donc nous consacrer entièrement à notre programme.</a:t>
            </a:r>
          </a:p>
          <a:p>
            <a:pPr marL="0" indent="0">
              <a:buNone/>
            </a:pPr>
            <a:endPar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rPr>
              <a:t>Et bien pour nous faciliter la </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vie, nous allons utiliser un outil de développement, ou IDE (</a:t>
            </a:r>
            <a:r>
              <a:rPr lang="fr-FR" sz="2300" b="1" dirty="0">
                <a:latin typeface="Arial Unicode MS" panose="020B0604020202020204" pitchFamily="34" charset="-128"/>
                <a:ea typeface="Arial Unicode MS" panose="020B0604020202020204" pitchFamily="34" charset="-128"/>
                <a:cs typeface="Arial Unicode MS" panose="020B0604020202020204" pitchFamily="34" charset="-128"/>
              </a:rPr>
              <a:t>Integrated </a:t>
            </a:r>
            <a:r>
              <a:rPr lang="fr-FR" sz="2300" b="1" dirty="0" err="1">
                <a:latin typeface="Arial Unicode MS" panose="020B0604020202020204" pitchFamily="34" charset="-128"/>
                <a:ea typeface="Arial Unicode MS" panose="020B0604020202020204" pitchFamily="34" charset="-128"/>
                <a:cs typeface="Arial Unicode MS" panose="020B0604020202020204" pitchFamily="34" charset="-128"/>
              </a:rPr>
              <a:t>Development</a:t>
            </a:r>
            <a:r>
              <a:rPr lang="fr-FR" sz="2300" b="1" dirty="0">
                <a:latin typeface="Arial Unicode MS" panose="020B0604020202020204" pitchFamily="34" charset="-128"/>
                <a:ea typeface="Arial Unicode MS" panose="020B0604020202020204" pitchFamily="34" charset="-128"/>
                <a:cs typeface="Arial Unicode MS" panose="020B0604020202020204" pitchFamily="34" charset="-128"/>
              </a:rPr>
              <a:t> Environment</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 pour nous aider à écrire nos futurs codes </a:t>
            </a:r>
            <a:r>
              <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rPr>
              <a:t>source, pour cela nous avons besoin de différents outils </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afin de pouvoir créer des programmes </a:t>
            </a:r>
            <a:r>
              <a:rPr lang="fr-FR" sz="2300" dirty="0" smtClean="0">
                <a:latin typeface="Arial Unicode MS" panose="020B0604020202020204" pitchFamily="34" charset="-128"/>
                <a:ea typeface="Arial Unicode MS" panose="020B0604020202020204" pitchFamily="34" charset="-128"/>
                <a:cs typeface="Arial Unicode MS" panose="020B0604020202020204" pitchFamily="34" charset="-128"/>
              </a:rPr>
              <a:t>Java. La toute première sera la JRE </a:t>
            </a:r>
            <a:r>
              <a:rPr lang="fr-FR" sz="2300" dirty="0">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fr-FR" dirty="0"/>
          </a:p>
        </p:txBody>
      </p:sp>
      <p:sp>
        <p:nvSpPr>
          <p:cNvPr id="6" name="ZoneTexte 5"/>
          <p:cNvSpPr txBox="1"/>
          <p:nvPr/>
        </p:nvSpPr>
        <p:spPr>
          <a:xfrm>
            <a:off x="9863912" y="5760720"/>
            <a:ext cx="1611305" cy="400110"/>
          </a:xfrm>
          <a:prstGeom prst="rect">
            <a:avLst/>
          </a:prstGeom>
          <a:noFill/>
        </p:spPr>
        <p:txBody>
          <a:bodyPr wrap="square" rtlCol="0">
            <a:spAutoFit/>
          </a:bodyPr>
          <a:lstStyle/>
          <a:p>
            <a:r>
              <a:rPr lang="fr-FR" sz="2000" b="1" dirty="0" smtClean="0">
                <a:solidFill>
                  <a:schemeClr val="bg1"/>
                </a:solidFill>
                <a:latin typeface="Cambria" charset="0"/>
                <a:ea typeface="Cambria" charset="0"/>
                <a:cs typeface="Cambria" charset="0"/>
              </a:rPr>
              <a:t>Slide 6 / 13</a:t>
            </a:r>
            <a:endParaRPr lang="fr-FR" sz="2000" b="1" dirty="0">
              <a:solidFill>
                <a:schemeClr val="bg1"/>
              </a:solidFill>
              <a:latin typeface="Cambria" charset="0"/>
              <a:ea typeface="Cambria" charset="0"/>
              <a:cs typeface="Cambria" charset="0"/>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0240" y="-2815"/>
            <a:ext cx="1977757" cy="925668"/>
          </a:xfrm>
          <a:prstGeom prst="rect">
            <a:avLst/>
          </a:prstGeom>
        </p:spPr>
      </p:pic>
      <p:sp>
        <p:nvSpPr>
          <p:cNvPr id="9" name="Ellipse 8"/>
          <p:cNvSpPr/>
          <p:nvPr/>
        </p:nvSpPr>
        <p:spPr>
          <a:xfrm>
            <a:off x="10284064" y="922853"/>
            <a:ext cx="1557867" cy="1548646"/>
          </a:xfrm>
          <a:prstGeom prst="ellipse">
            <a:avLst/>
          </a:prstGeom>
          <a:solidFill>
            <a:schemeClr val="accent1">
              <a:lumMod val="60000"/>
              <a:lumOff val="4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75811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llipse 15"/>
          <p:cNvSpPr/>
          <p:nvPr/>
        </p:nvSpPr>
        <p:spPr>
          <a:xfrm>
            <a:off x="-2212038" y="-733479"/>
            <a:ext cx="4108571" cy="4064000"/>
          </a:xfrm>
          <a:prstGeom prst="ellipse">
            <a:avLst/>
          </a:prstGeom>
          <a:solidFill>
            <a:schemeClr val="accent1">
              <a:lumMod val="20000"/>
              <a:lumOff val="8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119619" y="958540"/>
            <a:ext cx="9601196" cy="648587"/>
          </a:xfrm>
        </p:spPr>
        <p:txBody>
          <a:bodyPr>
            <a:normAutofit fontScale="90000"/>
          </a:bodyPr>
          <a:lstStyle/>
          <a:p>
            <a:r>
              <a:rPr lang="fr-FR" sz="2000" b="1" dirty="0" smtClean="0">
                <a:latin typeface="Cambria" charset="0"/>
                <a:ea typeface="Cambria" charset="0"/>
                <a:cs typeface="Cambria" charset="0"/>
              </a:rPr>
              <a:t>Téléchargement </a:t>
            </a:r>
            <a:r>
              <a:rPr lang="fr-FR" sz="2000" b="1" dirty="0">
                <a:latin typeface="Cambria" charset="0"/>
                <a:ea typeface="Cambria" charset="0"/>
                <a:cs typeface="Cambria" charset="0"/>
              </a:rPr>
              <a:t>de l’environnement JAVA sur le site Oracle </a:t>
            </a:r>
            <a:r>
              <a:rPr lang="fr-FR" sz="2000" dirty="0">
                <a:latin typeface="Cambria" charset="0"/>
                <a:ea typeface="Cambria" charset="0"/>
                <a:cs typeface="Cambria" charset="0"/>
                <a:hlinkClick r:id="rId2"/>
              </a:rPr>
              <a:t>http://www.oracle.com/technetwork/java/javase/downloads/index.html</a:t>
            </a:r>
            <a:r>
              <a:rPr lang="fr-FR" sz="2000" dirty="0">
                <a:latin typeface="Cambria" charset="0"/>
                <a:ea typeface="Cambria" charset="0"/>
                <a:cs typeface="Cambria" charset="0"/>
              </a:rPr>
              <a:t> </a:t>
            </a:r>
          </a:p>
        </p:txBody>
      </p:sp>
      <p:pic>
        <p:nvPicPr>
          <p:cNvPr id="10" name="Image 9"/>
          <p:cNvPicPr>
            <a:picLocks noChangeAspect="1"/>
          </p:cNvPicPr>
          <p:nvPr/>
        </p:nvPicPr>
        <p:blipFill>
          <a:blip r:embed="rId3"/>
          <a:stretch>
            <a:fillRect/>
          </a:stretch>
        </p:blipFill>
        <p:spPr>
          <a:xfrm>
            <a:off x="1222250" y="1671867"/>
            <a:ext cx="8583662" cy="4308982"/>
          </a:xfrm>
          <a:prstGeom prst="rect">
            <a:avLst/>
          </a:prstGeom>
        </p:spPr>
      </p:pic>
      <p:sp>
        <p:nvSpPr>
          <p:cNvPr id="11" name="ZoneTexte 10"/>
          <p:cNvSpPr txBox="1"/>
          <p:nvPr/>
        </p:nvSpPr>
        <p:spPr>
          <a:xfrm>
            <a:off x="7767207" y="5296574"/>
            <a:ext cx="2012040" cy="558510"/>
          </a:xfrm>
          <a:prstGeom prst="rect">
            <a:avLst/>
          </a:prstGeom>
          <a:noFill/>
          <a:ln w="28575">
            <a:solidFill>
              <a:srgbClr val="FF0000"/>
            </a:solidFill>
          </a:ln>
        </p:spPr>
        <p:txBody>
          <a:bodyPr wrap="square" rtlCol="0">
            <a:spAutoFit/>
          </a:bodyPr>
          <a:lstStyle/>
          <a:p>
            <a:endParaRPr lang="fr-FR" dirty="0"/>
          </a:p>
        </p:txBody>
      </p:sp>
      <p:cxnSp>
        <p:nvCxnSpPr>
          <p:cNvPr id="12" name="Connecteur droit avec flèche 11"/>
          <p:cNvCxnSpPr>
            <a:endCxn id="11" idx="1"/>
          </p:cNvCxnSpPr>
          <p:nvPr/>
        </p:nvCxnSpPr>
        <p:spPr>
          <a:xfrm>
            <a:off x="6862868" y="5077682"/>
            <a:ext cx="904339" cy="4981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6397159" y="4672662"/>
            <a:ext cx="1574387" cy="369332"/>
          </a:xfrm>
          <a:prstGeom prst="rect">
            <a:avLst/>
          </a:prstGeom>
          <a:noFill/>
        </p:spPr>
        <p:txBody>
          <a:bodyPr wrap="square" rtlCol="0">
            <a:spAutoFit/>
          </a:bodyPr>
          <a:lstStyle/>
          <a:p>
            <a:r>
              <a:rPr lang="fr-FR" b="1" dirty="0" smtClean="0"/>
              <a:t>Clique Ici</a:t>
            </a:r>
            <a:endParaRPr lang="fr-FR" b="1" dirty="0"/>
          </a:p>
        </p:txBody>
      </p:sp>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0240" y="-2815"/>
            <a:ext cx="1977757" cy="925668"/>
          </a:xfrm>
          <a:prstGeom prst="rect">
            <a:avLst/>
          </a:prstGeom>
        </p:spPr>
      </p:pic>
      <p:sp>
        <p:nvSpPr>
          <p:cNvPr id="14" name="ZoneTexte 13"/>
          <p:cNvSpPr txBox="1"/>
          <p:nvPr/>
        </p:nvSpPr>
        <p:spPr>
          <a:xfrm>
            <a:off x="9863912" y="5760720"/>
            <a:ext cx="1611305" cy="400110"/>
          </a:xfrm>
          <a:prstGeom prst="rect">
            <a:avLst/>
          </a:prstGeom>
          <a:noFill/>
        </p:spPr>
        <p:txBody>
          <a:bodyPr wrap="square" rtlCol="0">
            <a:spAutoFit/>
          </a:bodyPr>
          <a:lstStyle/>
          <a:p>
            <a:r>
              <a:rPr lang="fr-FR" sz="2000" b="1" dirty="0" smtClean="0">
                <a:solidFill>
                  <a:schemeClr val="bg1"/>
                </a:solidFill>
                <a:latin typeface="Cambria" charset="0"/>
                <a:ea typeface="Cambria" charset="0"/>
                <a:cs typeface="Cambria" charset="0"/>
              </a:rPr>
              <a:t>Slide 7 / 13</a:t>
            </a:r>
            <a:endParaRPr lang="fr-FR" sz="2000" b="1" dirty="0">
              <a:solidFill>
                <a:schemeClr val="bg1"/>
              </a:solidFill>
              <a:latin typeface="Cambria" charset="0"/>
              <a:ea typeface="Cambria" charset="0"/>
              <a:cs typeface="Cambria" charset="0"/>
            </a:endParaRPr>
          </a:p>
        </p:txBody>
      </p:sp>
      <p:sp>
        <p:nvSpPr>
          <p:cNvPr id="4" name="ZoneTexte 3"/>
          <p:cNvSpPr txBox="1"/>
          <p:nvPr/>
        </p:nvSpPr>
        <p:spPr>
          <a:xfrm>
            <a:off x="892364" y="35210"/>
            <a:ext cx="7079182" cy="923330"/>
          </a:xfrm>
          <a:prstGeom prst="rect">
            <a:avLst/>
          </a:prstGeom>
          <a:noFill/>
        </p:spPr>
        <p:txBody>
          <a:bodyPr wrap="none" rtlCol="0">
            <a:spAutoFit/>
          </a:bodyPr>
          <a:lstStyle/>
          <a:p>
            <a:r>
              <a:rPr lang="fr-FR" sz="5400" b="1" dirty="0">
                <a:solidFill>
                  <a:schemeClr val="accent1"/>
                </a:solidFill>
                <a:latin typeface="Cambria" charset="0"/>
                <a:ea typeface="Cambria" charset="0"/>
                <a:cs typeface="Cambria" charset="0"/>
              </a:rPr>
              <a:t>Installation des outils</a:t>
            </a:r>
          </a:p>
        </p:txBody>
      </p:sp>
      <p:sp>
        <p:nvSpPr>
          <p:cNvPr id="17" name="Ellipse 16"/>
          <p:cNvSpPr/>
          <p:nvPr/>
        </p:nvSpPr>
        <p:spPr>
          <a:xfrm>
            <a:off x="10284064" y="922853"/>
            <a:ext cx="1557867" cy="1548646"/>
          </a:xfrm>
          <a:prstGeom prst="ellipse">
            <a:avLst/>
          </a:prstGeom>
          <a:solidFill>
            <a:schemeClr val="accent1">
              <a:lumMod val="60000"/>
              <a:lumOff val="4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83133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llipse 11"/>
          <p:cNvSpPr/>
          <p:nvPr/>
        </p:nvSpPr>
        <p:spPr>
          <a:xfrm>
            <a:off x="-2212038" y="-733479"/>
            <a:ext cx="4108571" cy="4064000"/>
          </a:xfrm>
          <a:prstGeom prst="ellipse">
            <a:avLst/>
          </a:prstGeom>
          <a:solidFill>
            <a:schemeClr val="accent1">
              <a:lumMod val="20000"/>
              <a:lumOff val="8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2"/>
          <a:stretch>
            <a:fillRect/>
          </a:stretch>
        </p:blipFill>
        <p:spPr>
          <a:xfrm>
            <a:off x="1671799" y="607263"/>
            <a:ext cx="7868441" cy="5153457"/>
          </a:xfrm>
          <a:prstGeom prst="rect">
            <a:avLst/>
          </a:prstGeom>
        </p:spPr>
      </p:pic>
      <p:sp>
        <p:nvSpPr>
          <p:cNvPr id="7" name="ZoneTexte 6"/>
          <p:cNvSpPr txBox="1"/>
          <p:nvPr/>
        </p:nvSpPr>
        <p:spPr>
          <a:xfrm>
            <a:off x="3184411" y="2922604"/>
            <a:ext cx="2423148" cy="303029"/>
          </a:xfrm>
          <a:prstGeom prst="rect">
            <a:avLst/>
          </a:prstGeom>
          <a:noFill/>
          <a:ln w="28575">
            <a:solidFill>
              <a:srgbClr val="00B050"/>
            </a:solidFill>
          </a:ln>
        </p:spPr>
        <p:txBody>
          <a:bodyPr wrap="square" rtlCol="0">
            <a:spAutoFit/>
          </a:bodyPr>
          <a:lstStyle/>
          <a:p>
            <a:endParaRPr lang="fr-FR" dirty="0"/>
          </a:p>
        </p:txBody>
      </p:sp>
      <p:sp>
        <p:nvSpPr>
          <p:cNvPr id="8" name="ZoneTexte 7"/>
          <p:cNvSpPr txBox="1"/>
          <p:nvPr/>
        </p:nvSpPr>
        <p:spPr>
          <a:xfrm>
            <a:off x="1704840" y="5283849"/>
            <a:ext cx="6345705" cy="189393"/>
          </a:xfrm>
          <a:prstGeom prst="rect">
            <a:avLst/>
          </a:prstGeom>
          <a:noFill/>
          <a:ln w="57150">
            <a:solidFill>
              <a:srgbClr val="FF0000"/>
            </a:solidFill>
          </a:ln>
        </p:spPr>
        <p:txBody>
          <a:bodyPr wrap="square" rtlCol="0">
            <a:spAutoFit/>
          </a:bodyPr>
          <a:lstStyle/>
          <a:p>
            <a:endParaRPr lang="fr-FR" dirty="0"/>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240" y="-2815"/>
            <a:ext cx="1977757" cy="925668"/>
          </a:xfrm>
          <a:prstGeom prst="rect">
            <a:avLst/>
          </a:prstGeom>
        </p:spPr>
      </p:pic>
      <p:sp>
        <p:nvSpPr>
          <p:cNvPr id="11" name="ZoneTexte 10"/>
          <p:cNvSpPr txBox="1"/>
          <p:nvPr/>
        </p:nvSpPr>
        <p:spPr>
          <a:xfrm>
            <a:off x="9863912" y="5760720"/>
            <a:ext cx="1611305" cy="400110"/>
          </a:xfrm>
          <a:prstGeom prst="rect">
            <a:avLst/>
          </a:prstGeom>
          <a:noFill/>
        </p:spPr>
        <p:txBody>
          <a:bodyPr wrap="square" rtlCol="0">
            <a:spAutoFit/>
          </a:bodyPr>
          <a:lstStyle/>
          <a:p>
            <a:r>
              <a:rPr lang="fr-FR" sz="2000" b="1" dirty="0" smtClean="0">
                <a:solidFill>
                  <a:schemeClr val="bg1"/>
                </a:solidFill>
                <a:latin typeface="Cambria" charset="0"/>
                <a:ea typeface="Cambria" charset="0"/>
                <a:cs typeface="Cambria" charset="0"/>
              </a:rPr>
              <a:t>Slide 8 / 13</a:t>
            </a:r>
            <a:endParaRPr lang="fr-FR" sz="2000" b="1" dirty="0">
              <a:solidFill>
                <a:schemeClr val="bg1"/>
              </a:solidFill>
              <a:latin typeface="Cambria" charset="0"/>
              <a:ea typeface="Cambria" charset="0"/>
              <a:cs typeface="Cambria" charset="0"/>
            </a:endParaRPr>
          </a:p>
        </p:txBody>
      </p:sp>
      <p:sp>
        <p:nvSpPr>
          <p:cNvPr id="13" name="Ellipse 12"/>
          <p:cNvSpPr/>
          <p:nvPr/>
        </p:nvSpPr>
        <p:spPr>
          <a:xfrm>
            <a:off x="10284064" y="922853"/>
            <a:ext cx="1557867" cy="1548646"/>
          </a:xfrm>
          <a:prstGeom prst="ellipse">
            <a:avLst/>
          </a:prstGeom>
          <a:solidFill>
            <a:schemeClr val="accent1">
              <a:lumMod val="60000"/>
              <a:lumOff val="4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015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llipse 12"/>
          <p:cNvSpPr/>
          <p:nvPr/>
        </p:nvSpPr>
        <p:spPr>
          <a:xfrm>
            <a:off x="-2212038" y="-733479"/>
            <a:ext cx="4108571" cy="4064000"/>
          </a:xfrm>
          <a:prstGeom prst="ellipse">
            <a:avLst/>
          </a:prstGeom>
          <a:solidFill>
            <a:schemeClr val="accent1">
              <a:lumMod val="20000"/>
              <a:lumOff val="8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ZoneTexte 2"/>
          <p:cNvSpPr txBox="1"/>
          <p:nvPr/>
        </p:nvSpPr>
        <p:spPr>
          <a:xfrm>
            <a:off x="734291" y="650438"/>
            <a:ext cx="10598727" cy="646331"/>
          </a:xfrm>
          <a:prstGeom prst="rect">
            <a:avLst/>
          </a:prstGeom>
          <a:noFill/>
        </p:spPr>
        <p:txBody>
          <a:bodyPr wrap="square" rtlCol="0">
            <a:spAutoFit/>
          </a:bodyPr>
          <a:lstStyle/>
          <a:p>
            <a:r>
              <a:rPr lang="fr-FR" b="1" dirty="0">
                <a:latin typeface="Cambria" charset="0"/>
                <a:ea typeface="Cambria" charset="0"/>
                <a:cs typeface="Cambria" charset="0"/>
              </a:rPr>
              <a:t>Java permet de développer différents types d'applications ; il y a donc des environnements permettant de créer des programmes pour différentes </a:t>
            </a:r>
            <a:r>
              <a:rPr lang="fr-FR" b="1" dirty="0" smtClean="0">
                <a:latin typeface="Cambria" charset="0"/>
                <a:ea typeface="Cambria" charset="0"/>
                <a:cs typeface="Cambria" charset="0"/>
              </a:rPr>
              <a:t>plates-formes.</a:t>
            </a:r>
            <a:endParaRPr lang="fr-FR" b="1" dirty="0">
              <a:latin typeface="Cambria" charset="0"/>
              <a:ea typeface="Cambria" charset="0"/>
              <a:cs typeface="Cambria" charset="0"/>
            </a:endParaRPr>
          </a:p>
        </p:txBody>
      </p:sp>
      <p:sp>
        <p:nvSpPr>
          <p:cNvPr id="7" name="Rectangle 6"/>
          <p:cNvSpPr/>
          <p:nvPr/>
        </p:nvSpPr>
        <p:spPr>
          <a:xfrm>
            <a:off x="886690" y="1493017"/>
            <a:ext cx="6096000" cy="1785104"/>
          </a:xfrm>
          <a:prstGeom prst="rect">
            <a:avLst/>
          </a:prstGeom>
        </p:spPr>
        <p:txBody>
          <a:bodyPr>
            <a:spAutoFit/>
          </a:bodyPr>
          <a:lstStyle/>
          <a:p>
            <a:r>
              <a:rPr lang="fr-FR" sz="2000" b="1" i="1" dirty="0" smtClean="0">
                <a:solidFill>
                  <a:srgbClr val="C00000"/>
                </a:solidFill>
                <a:latin typeface="Cambria" charset="0"/>
                <a:ea typeface="Cambria" charset="0"/>
                <a:cs typeface="Cambria" charset="0"/>
              </a:rPr>
              <a:t>J2SE   (Java </a:t>
            </a:r>
            <a:r>
              <a:rPr lang="fr-FR" sz="2000" b="1" i="1" dirty="0">
                <a:solidFill>
                  <a:srgbClr val="C00000"/>
                </a:solidFill>
                <a:latin typeface="Cambria" charset="0"/>
                <a:ea typeface="Cambria" charset="0"/>
                <a:cs typeface="Cambria" charset="0"/>
              </a:rPr>
              <a:t>2 Standard </a:t>
            </a:r>
            <a:r>
              <a:rPr lang="fr-FR" sz="2000" b="1" i="1" dirty="0" smtClean="0">
                <a:solidFill>
                  <a:srgbClr val="C00000"/>
                </a:solidFill>
                <a:latin typeface="Cambria" charset="0"/>
                <a:ea typeface="Cambria" charset="0"/>
                <a:cs typeface="Cambria" charset="0"/>
              </a:rPr>
              <a:t>Edition)</a:t>
            </a:r>
          </a:p>
          <a:p>
            <a:r>
              <a:rPr lang="fr-FR" dirty="0" smtClean="0">
                <a:latin typeface="Cambria" charset="0"/>
                <a:ea typeface="Cambria" charset="0"/>
                <a:cs typeface="Cambria" charset="0"/>
              </a:rPr>
              <a:t>celui </a:t>
            </a:r>
            <a:r>
              <a:rPr lang="fr-FR" dirty="0">
                <a:latin typeface="Cambria" charset="0"/>
                <a:ea typeface="Cambria" charset="0"/>
                <a:cs typeface="Cambria" charset="0"/>
              </a:rPr>
              <a:t>qui nous intéresse dans </a:t>
            </a:r>
            <a:r>
              <a:rPr lang="fr-FR" dirty="0" smtClean="0">
                <a:latin typeface="Cambria" charset="0"/>
                <a:ea typeface="Cambria" charset="0"/>
                <a:cs typeface="Cambria" charset="0"/>
              </a:rPr>
              <a:t>ce cours) </a:t>
            </a:r>
            <a:r>
              <a:rPr lang="fr-FR" dirty="0">
                <a:latin typeface="Cambria" charset="0"/>
                <a:ea typeface="Cambria" charset="0"/>
                <a:cs typeface="Cambria" charset="0"/>
              </a:rPr>
              <a:t>: permet de développer des applications dites « client lourd », par exemple Word, Excel, la suite </a:t>
            </a:r>
            <a:r>
              <a:rPr lang="fr-FR" dirty="0" smtClean="0">
                <a:latin typeface="Cambria" charset="0"/>
                <a:ea typeface="Cambria" charset="0"/>
                <a:cs typeface="Cambria" charset="0"/>
              </a:rPr>
              <a:t>OpenOffice.org, etc. </a:t>
            </a:r>
            <a:r>
              <a:rPr lang="fr-FR" dirty="0">
                <a:latin typeface="Cambria" charset="0"/>
                <a:ea typeface="Cambria" charset="0"/>
                <a:cs typeface="Cambria" charset="0"/>
              </a:rPr>
              <a:t>Toutes ces applications sont des « clients lourds » . C'est ce que nous allons faire dans ce cours</a:t>
            </a:r>
          </a:p>
        </p:txBody>
      </p:sp>
      <p:sp>
        <p:nvSpPr>
          <p:cNvPr id="8" name="Rectangle 7"/>
          <p:cNvSpPr/>
          <p:nvPr/>
        </p:nvSpPr>
        <p:spPr>
          <a:xfrm>
            <a:off x="4537363" y="2991986"/>
            <a:ext cx="6608619" cy="1508105"/>
          </a:xfrm>
          <a:prstGeom prst="rect">
            <a:avLst/>
          </a:prstGeom>
        </p:spPr>
        <p:txBody>
          <a:bodyPr wrap="square">
            <a:spAutoFit/>
          </a:bodyPr>
          <a:lstStyle/>
          <a:p>
            <a:endParaRPr lang="fr-FR" dirty="0" smtClean="0">
              <a:latin typeface="Cambria" charset="0"/>
              <a:ea typeface="Cambria" charset="0"/>
              <a:cs typeface="Cambria" charset="0"/>
            </a:endParaRPr>
          </a:p>
          <a:p>
            <a:r>
              <a:rPr lang="fr-FR" sz="2000" b="1" i="1" dirty="0" smtClean="0">
                <a:solidFill>
                  <a:srgbClr val="C00000"/>
                </a:solidFill>
                <a:latin typeface="Cambria" charset="0"/>
                <a:ea typeface="Cambria" charset="0"/>
                <a:cs typeface="Cambria" charset="0"/>
              </a:rPr>
              <a:t>J2EE   (Java </a:t>
            </a:r>
            <a:r>
              <a:rPr lang="fr-FR" sz="2000" b="1" i="1" dirty="0">
                <a:solidFill>
                  <a:srgbClr val="C00000"/>
                </a:solidFill>
                <a:latin typeface="Cambria" charset="0"/>
                <a:ea typeface="Cambria" charset="0"/>
                <a:cs typeface="Cambria" charset="0"/>
              </a:rPr>
              <a:t>2 Enterprise Edition) </a:t>
            </a:r>
          </a:p>
          <a:p>
            <a:r>
              <a:rPr lang="fr-FR" dirty="0" smtClean="0">
                <a:latin typeface="Cambria" charset="0"/>
                <a:ea typeface="Cambria" charset="0"/>
                <a:cs typeface="Cambria" charset="0"/>
              </a:rPr>
              <a:t>permet </a:t>
            </a:r>
            <a:r>
              <a:rPr lang="fr-FR" dirty="0">
                <a:latin typeface="Cambria" charset="0"/>
                <a:ea typeface="Cambria" charset="0"/>
                <a:cs typeface="Cambria" charset="0"/>
              </a:rPr>
              <a:t>de développer des applications web en Java. On parle aussi de clients légers</a:t>
            </a:r>
            <a:r>
              <a:rPr lang="fr-FR" dirty="0" smtClean="0">
                <a:latin typeface="Cambria" charset="0"/>
                <a:ea typeface="Cambria" charset="0"/>
                <a:cs typeface="Cambria" charset="0"/>
              </a:rPr>
              <a:t>.</a:t>
            </a:r>
          </a:p>
          <a:p>
            <a:endParaRPr lang="fr-FR" dirty="0">
              <a:latin typeface="Cambria" charset="0"/>
              <a:ea typeface="Cambria" charset="0"/>
              <a:cs typeface="Cambria" charset="0"/>
            </a:endParaRPr>
          </a:p>
        </p:txBody>
      </p:sp>
      <p:sp>
        <p:nvSpPr>
          <p:cNvPr id="9" name="Rectangle 8"/>
          <p:cNvSpPr/>
          <p:nvPr/>
        </p:nvSpPr>
        <p:spPr>
          <a:xfrm>
            <a:off x="886690" y="4496284"/>
            <a:ext cx="6192984" cy="954107"/>
          </a:xfrm>
          <a:prstGeom prst="rect">
            <a:avLst/>
          </a:prstGeom>
        </p:spPr>
        <p:txBody>
          <a:bodyPr wrap="square">
            <a:spAutoFit/>
          </a:bodyPr>
          <a:lstStyle/>
          <a:p>
            <a:r>
              <a:rPr lang="fr-FR" sz="2000" b="1" i="1" dirty="0" smtClean="0">
                <a:solidFill>
                  <a:srgbClr val="C00000"/>
                </a:solidFill>
                <a:latin typeface="Cambria" charset="0"/>
                <a:ea typeface="Cambria" charset="0"/>
                <a:cs typeface="Cambria" charset="0"/>
              </a:rPr>
              <a:t>J2ME   (Java </a:t>
            </a:r>
            <a:r>
              <a:rPr lang="fr-FR" sz="2000" b="1" i="1" dirty="0">
                <a:solidFill>
                  <a:srgbClr val="C00000"/>
                </a:solidFill>
                <a:latin typeface="Cambria" charset="0"/>
                <a:ea typeface="Cambria" charset="0"/>
                <a:cs typeface="Cambria" charset="0"/>
              </a:rPr>
              <a:t>2 Micro </a:t>
            </a:r>
            <a:r>
              <a:rPr lang="fr-FR" sz="2000" b="1" i="1" dirty="0" smtClean="0">
                <a:solidFill>
                  <a:srgbClr val="C00000"/>
                </a:solidFill>
                <a:latin typeface="Cambria" charset="0"/>
                <a:ea typeface="Cambria" charset="0"/>
                <a:cs typeface="Cambria" charset="0"/>
              </a:rPr>
              <a:t>Edition)</a:t>
            </a:r>
          </a:p>
          <a:p>
            <a:r>
              <a:rPr lang="fr-FR" dirty="0" smtClean="0">
                <a:latin typeface="Cambria" charset="0"/>
                <a:ea typeface="Cambria" charset="0"/>
                <a:cs typeface="Cambria" charset="0"/>
              </a:rPr>
              <a:t>permet </a:t>
            </a:r>
            <a:r>
              <a:rPr lang="fr-FR" dirty="0">
                <a:latin typeface="Cambria" charset="0"/>
                <a:ea typeface="Cambria" charset="0"/>
                <a:cs typeface="Cambria" charset="0"/>
              </a:rPr>
              <a:t>de développer des applications pour appareils portables, comme des téléphones portables, des </a:t>
            </a:r>
            <a:r>
              <a:rPr lang="fr-FR" dirty="0" smtClean="0">
                <a:latin typeface="Cambria" charset="0"/>
                <a:ea typeface="Cambria" charset="0"/>
                <a:cs typeface="Cambria" charset="0"/>
              </a:rPr>
              <a:t>PDA etc…</a:t>
            </a:r>
            <a:endParaRPr lang="fr-FR" dirty="0">
              <a:latin typeface="Cambria" charset="0"/>
              <a:ea typeface="Cambria" charset="0"/>
              <a:cs typeface="Cambria" charset="0"/>
            </a:endParaRP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0240" y="-2815"/>
            <a:ext cx="1977757" cy="925668"/>
          </a:xfrm>
          <a:prstGeom prst="rect">
            <a:avLst/>
          </a:prstGeom>
        </p:spPr>
      </p:pic>
      <p:sp>
        <p:nvSpPr>
          <p:cNvPr id="12" name="ZoneTexte 11"/>
          <p:cNvSpPr txBox="1"/>
          <p:nvPr/>
        </p:nvSpPr>
        <p:spPr>
          <a:xfrm>
            <a:off x="9863912" y="5760720"/>
            <a:ext cx="1611305" cy="400110"/>
          </a:xfrm>
          <a:prstGeom prst="rect">
            <a:avLst/>
          </a:prstGeom>
          <a:noFill/>
        </p:spPr>
        <p:txBody>
          <a:bodyPr wrap="square" rtlCol="0">
            <a:spAutoFit/>
          </a:bodyPr>
          <a:lstStyle/>
          <a:p>
            <a:r>
              <a:rPr lang="fr-FR" sz="2000" b="1" dirty="0" smtClean="0">
                <a:solidFill>
                  <a:schemeClr val="bg1"/>
                </a:solidFill>
                <a:latin typeface="Cambria" charset="0"/>
                <a:ea typeface="Cambria" charset="0"/>
                <a:cs typeface="Cambria" charset="0"/>
              </a:rPr>
              <a:t>Slide 9 / 13 </a:t>
            </a:r>
            <a:endParaRPr lang="fr-FR" sz="2000" b="1" dirty="0">
              <a:solidFill>
                <a:schemeClr val="bg1"/>
              </a:solidFill>
              <a:latin typeface="Cambria" charset="0"/>
              <a:ea typeface="Cambria" charset="0"/>
              <a:cs typeface="Cambria" charset="0"/>
            </a:endParaRPr>
          </a:p>
        </p:txBody>
      </p:sp>
      <p:sp>
        <p:nvSpPr>
          <p:cNvPr id="14" name="Ellipse 13"/>
          <p:cNvSpPr/>
          <p:nvPr/>
        </p:nvSpPr>
        <p:spPr>
          <a:xfrm>
            <a:off x="10284064" y="922853"/>
            <a:ext cx="1557867" cy="1548646"/>
          </a:xfrm>
          <a:prstGeom prst="ellipse">
            <a:avLst/>
          </a:prstGeom>
          <a:solidFill>
            <a:schemeClr val="accent1">
              <a:lumMod val="60000"/>
              <a:lumOff val="40000"/>
              <a:alpha val="56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72367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Grand événement">
  <a:themeElements>
    <a:clrScheme name="Grand événement">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Grand événem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and événem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686B1E04-F35C-4AB5-985D-0C358CA11055}"/>
    </a:ext>
  </a:extLst>
</a:theme>
</file>

<file path=docProps/app.xml><?xml version="1.0" encoding="utf-8"?>
<Properties xmlns="http://schemas.openxmlformats.org/officeDocument/2006/extended-properties" xmlns:vt="http://schemas.openxmlformats.org/officeDocument/2006/docPropsVTypes">
  <Template>Main Event</Template>
  <TotalTime>1476</TotalTime>
  <Words>671</Words>
  <Application>Microsoft Macintosh PowerPoint</Application>
  <PresentationFormat>Grand écran</PresentationFormat>
  <Paragraphs>142</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Arial Unicode MS</vt:lpstr>
      <vt:lpstr>Cambria</vt:lpstr>
      <vt:lpstr>Impact</vt:lpstr>
      <vt:lpstr>Grand événement</vt:lpstr>
      <vt:lpstr>Apprendre à programmer en langage objet (JAVA)</vt:lpstr>
      <vt:lpstr>Plan du cours</vt:lpstr>
      <vt:lpstr>Pourquoi JAVA et pas C ? Pourquoi pas autre chose ?</vt:lpstr>
      <vt:lpstr>Présentation PowerPoint</vt:lpstr>
      <vt:lpstr>Présentation PowerPoint</vt:lpstr>
      <vt:lpstr>Installer les outils de développement </vt:lpstr>
      <vt:lpstr>Téléchargement de l’environnement JAVA sur le site Oracle http://www.oracle.com/technetwork/java/javase/downloads/index.html </vt:lpstr>
      <vt:lpstr>Présentation PowerPoint</vt:lpstr>
      <vt:lpstr>Présentation PowerPoint</vt:lpstr>
      <vt:lpstr>Présentation PowerPoint</vt:lpstr>
      <vt:lpstr>Présentation PowerPoint</vt:lpstr>
      <vt:lpstr>Présentation PowerPoint</vt:lpstr>
      <vt:lpstr>Présentation PowerPoint</vt:lpstr>
      <vt:lpstr>Apprendre à programmer en langage objet (JAVA)</vt:lpstr>
      <vt:lpstr>Apprendre à programmer en langage objet (JAVA)</vt:lpstr>
      <vt:lpstr>Plan du cours</vt:lpstr>
      <vt:lpstr>Plan du cours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 d’entré, présentation du seminaire</dc:title>
  <dc:creator>urbain Nzouda</dc:creator>
  <cp:lastModifiedBy>j.bod@dotwiz.fr</cp:lastModifiedBy>
  <cp:revision>55</cp:revision>
  <dcterms:created xsi:type="dcterms:W3CDTF">2017-02-12T09:50:20Z</dcterms:created>
  <dcterms:modified xsi:type="dcterms:W3CDTF">2017-02-25T23:22:13Z</dcterms:modified>
</cp:coreProperties>
</file>