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13716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20">
          <p15:clr>
            <a:srgbClr val="747775"/>
          </p15:clr>
        </p15:guide>
        <p15:guide id="2" pos="576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20" orient="horz"/>
        <p:guide pos="57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95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882b063ee_0_5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882b063e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7836b982fa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7836b982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7882b063ee_0_1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7882b063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/>
          <p:nvPr>
            <p:ph idx="2" type="sldImg"/>
          </p:nvPr>
        </p:nvSpPr>
        <p:spPr>
          <a:xfrm>
            <a:off x="1143295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23417" y="1985533"/>
            <a:ext cx="17041200" cy="5473500"/>
          </a:xfrm>
          <a:prstGeom prst="rect">
            <a:avLst/>
          </a:prstGeom>
        </p:spPr>
        <p:txBody>
          <a:bodyPr anchorCtr="0" anchor="b" bIns="163050" lIns="163050" spcFirstLastPara="1" rIns="163050" wrap="square" tIns="1630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2pPr>
            <a:lvl3pPr lvl="2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3pPr>
            <a:lvl4pPr lvl="3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4pPr>
            <a:lvl5pPr lvl="4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5pPr>
            <a:lvl6pPr lvl="5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6pPr>
            <a:lvl7pPr lvl="6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7pPr>
            <a:lvl8pPr lvl="7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8pPr>
            <a:lvl9pPr lvl="8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23400" y="7557667"/>
            <a:ext cx="17041200" cy="2113500"/>
          </a:xfrm>
          <a:prstGeom prst="rect">
            <a:avLst/>
          </a:prstGeom>
        </p:spPr>
        <p:txBody>
          <a:bodyPr anchorCtr="0" anchor="t" bIns="163050" lIns="163050" spcFirstLastPara="1" rIns="163050" wrap="square" tIns="1630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6944916" y="12435245"/>
            <a:ext cx="1097400" cy="1049700"/>
          </a:xfrm>
          <a:prstGeom prst="rect">
            <a:avLst/>
          </a:prstGeom>
        </p:spPr>
        <p:txBody>
          <a:bodyPr anchorCtr="0" anchor="ctr" bIns="163050" lIns="163050" spcFirstLastPara="1" rIns="163050" wrap="square" tIns="1630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623400" y="2949667"/>
            <a:ext cx="17041200" cy="5235900"/>
          </a:xfrm>
          <a:prstGeom prst="rect">
            <a:avLst/>
          </a:prstGeom>
        </p:spPr>
        <p:txBody>
          <a:bodyPr anchorCtr="0" anchor="b" bIns="163050" lIns="163050" spcFirstLastPara="1" rIns="163050" wrap="square" tIns="1630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623400" y="8405933"/>
            <a:ext cx="17041200" cy="3468900"/>
          </a:xfrm>
          <a:prstGeom prst="rect">
            <a:avLst/>
          </a:prstGeom>
        </p:spPr>
        <p:txBody>
          <a:bodyPr anchorCtr="0" anchor="t" bIns="163050" lIns="163050" spcFirstLastPara="1" rIns="163050" wrap="square" tIns="163050">
            <a:normAutofit/>
          </a:bodyPr>
          <a:lstStyle>
            <a:lvl1pPr indent="-431800" lvl="0" marL="4572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6944916" y="12435245"/>
            <a:ext cx="1097400" cy="1049700"/>
          </a:xfrm>
          <a:prstGeom prst="rect">
            <a:avLst/>
          </a:prstGeom>
        </p:spPr>
        <p:txBody>
          <a:bodyPr anchorCtr="0" anchor="ctr" bIns="163050" lIns="163050" spcFirstLastPara="1" rIns="163050" wrap="square" tIns="1630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6944916" y="12435245"/>
            <a:ext cx="1097400" cy="1049700"/>
          </a:xfrm>
          <a:prstGeom prst="rect">
            <a:avLst/>
          </a:prstGeom>
        </p:spPr>
        <p:txBody>
          <a:bodyPr anchorCtr="0" anchor="ctr" bIns="163050" lIns="163050" spcFirstLastPara="1" rIns="163050" wrap="square" tIns="1630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23400" y="5735600"/>
            <a:ext cx="17041200" cy="2244900"/>
          </a:xfrm>
          <a:prstGeom prst="rect">
            <a:avLst/>
          </a:prstGeom>
        </p:spPr>
        <p:txBody>
          <a:bodyPr anchorCtr="0" anchor="ctr" bIns="163050" lIns="163050" spcFirstLastPara="1" rIns="163050" wrap="square" tIns="1630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6944916" y="12435245"/>
            <a:ext cx="1097400" cy="1049700"/>
          </a:xfrm>
          <a:prstGeom prst="rect">
            <a:avLst/>
          </a:prstGeom>
        </p:spPr>
        <p:txBody>
          <a:bodyPr anchorCtr="0" anchor="ctr" bIns="163050" lIns="163050" spcFirstLastPara="1" rIns="163050" wrap="square" tIns="1630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623400" y="1186733"/>
            <a:ext cx="17041200" cy="1527300"/>
          </a:xfrm>
          <a:prstGeom prst="rect">
            <a:avLst/>
          </a:prstGeom>
        </p:spPr>
        <p:txBody>
          <a:bodyPr anchorCtr="0" anchor="t" bIns="163050" lIns="163050" spcFirstLastPara="1" rIns="163050" wrap="square" tIns="1630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623400" y="3073267"/>
            <a:ext cx="17041200" cy="9110400"/>
          </a:xfrm>
          <a:prstGeom prst="rect">
            <a:avLst/>
          </a:prstGeom>
        </p:spPr>
        <p:txBody>
          <a:bodyPr anchorCtr="0" anchor="t" bIns="163050" lIns="163050" spcFirstLastPara="1" rIns="163050" wrap="square" tIns="163050">
            <a:norm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6944916" y="12435245"/>
            <a:ext cx="1097400" cy="1049700"/>
          </a:xfrm>
          <a:prstGeom prst="rect">
            <a:avLst/>
          </a:prstGeom>
        </p:spPr>
        <p:txBody>
          <a:bodyPr anchorCtr="0" anchor="ctr" bIns="163050" lIns="163050" spcFirstLastPara="1" rIns="163050" wrap="square" tIns="1630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623400" y="1186733"/>
            <a:ext cx="17041200" cy="1527300"/>
          </a:xfrm>
          <a:prstGeom prst="rect">
            <a:avLst/>
          </a:prstGeom>
        </p:spPr>
        <p:txBody>
          <a:bodyPr anchorCtr="0" anchor="t" bIns="163050" lIns="163050" spcFirstLastPara="1" rIns="163050" wrap="square" tIns="1630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623400" y="3073267"/>
            <a:ext cx="7999800" cy="9110400"/>
          </a:xfrm>
          <a:prstGeom prst="rect">
            <a:avLst/>
          </a:prstGeom>
        </p:spPr>
        <p:txBody>
          <a:bodyPr anchorCtr="0" anchor="t" bIns="163050" lIns="163050" spcFirstLastPara="1" rIns="163050" wrap="square" tIns="163050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9664800" y="3073267"/>
            <a:ext cx="7999800" cy="9110400"/>
          </a:xfrm>
          <a:prstGeom prst="rect">
            <a:avLst/>
          </a:prstGeom>
        </p:spPr>
        <p:txBody>
          <a:bodyPr anchorCtr="0" anchor="t" bIns="163050" lIns="163050" spcFirstLastPara="1" rIns="163050" wrap="square" tIns="163050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6944916" y="12435245"/>
            <a:ext cx="1097400" cy="1049700"/>
          </a:xfrm>
          <a:prstGeom prst="rect">
            <a:avLst/>
          </a:prstGeom>
        </p:spPr>
        <p:txBody>
          <a:bodyPr anchorCtr="0" anchor="ctr" bIns="163050" lIns="163050" spcFirstLastPara="1" rIns="163050" wrap="square" tIns="1630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23400" y="1186733"/>
            <a:ext cx="17041200" cy="1527300"/>
          </a:xfrm>
          <a:prstGeom prst="rect">
            <a:avLst/>
          </a:prstGeom>
        </p:spPr>
        <p:txBody>
          <a:bodyPr anchorCtr="0" anchor="t" bIns="163050" lIns="163050" spcFirstLastPara="1" rIns="163050" wrap="square" tIns="1630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6944916" y="12435245"/>
            <a:ext cx="1097400" cy="1049700"/>
          </a:xfrm>
          <a:prstGeom prst="rect">
            <a:avLst/>
          </a:prstGeom>
        </p:spPr>
        <p:txBody>
          <a:bodyPr anchorCtr="0" anchor="ctr" bIns="163050" lIns="163050" spcFirstLastPara="1" rIns="163050" wrap="square" tIns="1630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623400" y="1481600"/>
            <a:ext cx="5616000" cy="2015100"/>
          </a:xfrm>
          <a:prstGeom prst="rect">
            <a:avLst/>
          </a:prstGeom>
        </p:spPr>
        <p:txBody>
          <a:bodyPr anchorCtr="0" anchor="b" bIns="163050" lIns="163050" spcFirstLastPara="1" rIns="163050" wrap="square" tIns="1630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623400" y="3705600"/>
            <a:ext cx="5616000" cy="8478300"/>
          </a:xfrm>
          <a:prstGeom prst="rect">
            <a:avLst/>
          </a:prstGeom>
        </p:spPr>
        <p:txBody>
          <a:bodyPr anchorCtr="0" anchor="t" bIns="163050" lIns="163050" spcFirstLastPara="1" rIns="163050" wrap="square" tIns="163050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6944916" y="12435245"/>
            <a:ext cx="1097400" cy="1049700"/>
          </a:xfrm>
          <a:prstGeom prst="rect">
            <a:avLst/>
          </a:prstGeom>
        </p:spPr>
        <p:txBody>
          <a:bodyPr anchorCtr="0" anchor="ctr" bIns="163050" lIns="163050" spcFirstLastPara="1" rIns="163050" wrap="square" tIns="1630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980500" y="1200400"/>
            <a:ext cx="12735600" cy="10908900"/>
          </a:xfrm>
          <a:prstGeom prst="rect">
            <a:avLst/>
          </a:prstGeom>
        </p:spPr>
        <p:txBody>
          <a:bodyPr anchorCtr="0" anchor="ctr" bIns="163050" lIns="163050" spcFirstLastPara="1" rIns="163050" wrap="square" tIns="1630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2pPr>
            <a:lvl3pPr lvl="2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3pPr>
            <a:lvl4pPr lvl="3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4pPr>
            <a:lvl5pPr lvl="4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5pPr>
            <a:lvl6pPr lvl="5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6pPr>
            <a:lvl7pPr lvl="6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7pPr>
            <a:lvl8pPr lvl="7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8pPr>
            <a:lvl9pPr lvl="8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6944916" y="12435245"/>
            <a:ext cx="1097400" cy="1049700"/>
          </a:xfrm>
          <a:prstGeom prst="rect">
            <a:avLst/>
          </a:prstGeom>
        </p:spPr>
        <p:txBody>
          <a:bodyPr anchorCtr="0" anchor="ctr" bIns="163050" lIns="163050" spcFirstLastPara="1" rIns="163050" wrap="square" tIns="1630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-333"/>
            <a:ext cx="9144000" cy="1371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63050" lIns="163050" spcFirstLastPara="1" rIns="163050" wrap="square" tIns="163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531000" y="3288467"/>
            <a:ext cx="8090400" cy="3952800"/>
          </a:xfrm>
          <a:prstGeom prst="rect">
            <a:avLst/>
          </a:prstGeom>
        </p:spPr>
        <p:txBody>
          <a:bodyPr anchorCtr="0" anchor="b" bIns="163050" lIns="163050" spcFirstLastPara="1" rIns="163050" wrap="square" tIns="1630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531000" y="7474867"/>
            <a:ext cx="8090400" cy="3293700"/>
          </a:xfrm>
          <a:prstGeom prst="rect">
            <a:avLst/>
          </a:prstGeom>
        </p:spPr>
        <p:txBody>
          <a:bodyPr anchorCtr="0" anchor="t" bIns="163050" lIns="163050" spcFirstLastPara="1" rIns="163050" wrap="square" tIns="1630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9879000" y="1930867"/>
            <a:ext cx="7674000" cy="9853500"/>
          </a:xfrm>
          <a:prstGeom prst="rect">
            <a:avLst/>
          </a:prstGeom>
        </p:spPr>
        <p:txBody>
          <a:bodyPr anchorCtr="0" anchor="ctr" bIns="163050" lIns="163050" spcFirstLastPara="1" rIns="163050" wrap="square" tIns="163050">
            <a:norm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6944916" y="12435245"/>
            <a:ext cx="1097400" cy="1049700"/>
          </a:xfrm>
          <a:prstGeom prst="rect">
            <a:avLst/>
          </a:prstGeom>
        </p:spPr>
        <p:txBody>
          <a:bodyPr anchorCtr="0" anchor="ctr" bIns="163050" lIns="163050" spcFirstLastPara="1" rIns="163050" wrap="square" tIns="1630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23400" y="11281533"/>
            <a:ext cx="11997600" cy="1613700"/>
          </a:xfrm>
          <a:prstGeom prst="rect">
            <a:avLst/>
          </a:prstGeom>
        </p:spPr>
        <p:txBody>
          <a:bodyPr anchorCtr="0" anchor="ctr" bIns="163050" lIns="163050" spcFirstLastPara="1" rIns="163050" wrap="square" tIns="1630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6944916" y="12435245"/>
            <a:ext cx="1097400" cy="1049700"/>
          </a:xfrm>
          <a:prstGeom prst="rect">
            <a:avLst/>
          </a:prstGeom>
        </p:spPr>
        <p:txBody>
          <a:bodyPr anchorCtr="0" anchor="ctr" bIns="163050" lIns="163050" spcFirstLastPara="1" rIns="163050" wrap="square" tIns="1630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400" y="1186733"/>
            <a:ext cx="170412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050" lIns="163050" spcFirstLastPara="1" rIns="163050" wrap="square" tIns="1630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3400" y="3073267"/>
            <a:ext cx="17041200" cy="9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050" lIns="163050" spcFirstLastPara="1" rIns="163050" wrap="square" tIns="163050">
            <a:normAutofit/>
          </a:bodyPr>
          <a:lstStyle>
            <a:lvl1pPr indent="-431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  <a:defRPr sz="3200">
                <a:solidFill>
                  <a:schemeClr val="dk2"/>
                </a:solidFill>
              </a:defRPr>
            </a:lvl1pPr>
            <a:lvl2pPr indent="-3873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2pPr>
            <a:lvl3pPr indent="-3873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3pPr>
            <a:lvl4pPr indent="-3873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4pPr>
            <a:lvl5pPr indent="-3873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5pPr>
            <a:lvl6pPr indent="-3873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6pPr>
            <a:lvl7pPr indent="-3873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7pPr>
            <a:lvl8pPr indent="-3873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8pPr>
            <a:lvl9pPr indent="-3873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6944916" y="12435245"/>
            <a:ext cx="10974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3050" lIns="163050" spcFirstLastPara="1" rIns="163050" wrap="square" tIns="163050">
            <a:normAutofit/>
          </a:bodyPr>
          <a:lstStyle>
            <a:lvl1pPr lvl="0" algn="r">
              <a:buNone/>
              <a:defRPr sz="1800">
                <a:solidFill>
                  <a:schemeClr val="dk2"/>
                </a:solidFill>
              </a:defRPr>
            </a:lvl1pPr>
            <a:lvl2pPr lvl="1" algn="r">
              <a:buNone/>
              <a:defRPr sz="1800">
                <a:solidFill>
                  <a:schemeClr val="dk2"/>
                </a:solidFill>
              </a:defRPr>
            </a:lvl2pPr>
            <a:lvl3pPr lvl="2" algn="r">
              <a:buNone/>
              <a:defRPr sz="1800">
                <a:solidFill>
                  <a:schemeClr val="dk2"/>
                </a:solidFill>
              </a:defRPr>
            </a:lvl3pPr>
            <a:lvl4pPr lvl="3" algn="r">
              <a:buNone/>
              <a:defRPr sz="1800">
                <a:solidFill>
                  <a:schemeClr val="dk2"/>
                </a:solidFill>
              </a:defRPr>
            </a:lvl4pPr>
            <a:lvl5pPr lvl="4" algn="r">
              <a:buNone/>
              <a:defRPr sz="1800">
                <a:solidFill>
                  <a:schemeClr val="dk2"/>
                </a:solidFill>
              </a:defRPr>
            </a:lvl5pPr>
            <a:lvl6pPr lvl="5" algn="r">
              <a:buNone/>
              <a:defRPr sz="1800">
                <a:solidFill>
                  <a:schemeClr val="dk2"/>
                </a:solidFill>
              </a:defRPr>
            </a:lvl6pPr>
            <a:lvl7pPr lvl="6" algn="r">
              <a:buNone/>
              <a:defRPr sz="1800">
                <a:solidFill>
                  <a:schemeClr val="dk2"/>
                </a:solidFill>
              </a:defRPr>
            </a:lvl7pPr>
            <a:lvl8pPr lvl="7" algn="r">
              <a:buNone/>
              <a:defRPr sz="1800">
                <a:solidFill>
                  <a:schemeClr val="dk2"/>
                </a:solidFill>
              </a:defRPr>
            </a:lvl8pPr>
            <a:lvl9pPr lvl="8" algn="r">
              <a:buNone/>
              <a:defRPr sz="18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300" y="1393698"/>
            <a:ext cx="2604889" cy="385104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776550" y="162467"/>
            <a:ext cx="103770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050" lIns="163050" spcFirstLastPara="1" rIns="163050" wrap="square" tIns="163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Our Species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8341300" y="3290933"/>
            <a:ext cx="96222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050" lIns="163050" spcFirstLastPara="1" rIns="163050" wrap="square" tIns="163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species_list = ['Peccary', 'Black Agouti', 'Spotted Paca',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               'Dasypus Species','South American Coati','Bos Species']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521450" y="621867"/>
            <a:ext cx="8622600" cy="1080900"/>
          </a:xfrm>
          <a:prstGeom prst="rect">
            <a:avLst/>
          </a:prstGeom>
        </p:spPr>
        <p:txBody>
          <a:bodyPr anchorCtr="0" anchor="t" bIns="163050" lIns="163050" spcFirstLastPara="1" rIns="163050" wrap="square" tIns="1630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200"/>
              <a:t>d</a:t>
            </a:r>
            <a:r>
              <a:rPr lang="en" sz="3200"/>
              <a:t>f_train, df_val, df_test</a:t>
            </a:r>
            <a:endParaRPr sz="3200"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718150" y="1944367"/>
            <a:ext cx="8622600" cy="1080900"/>
          </a:xfrm>
          <a:prstGeom prst="rect">
            <a:avLst/>
          </a:prstGeom>
        </p:spPr>
        <p:txBody>
          <a:bodyPr anchorCtr="0" anchor="t" bIns="163050" lIns="163050" spcFirstLastPara="1" rIns="163050" wrap="square" tIns="1630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200"/>
              <a:t>Columns Meaning</a:t>
            </a:r>
            <a:endParaRPr sz="3200"/>
          </a:p>
        </p:txBody>
      </p:sp>
      <p:sp>
        <p:nvSpPr>
          <p:cNvPr id="63" name="Google Shape;63;p14"/>
          <p:cNvSpPr txBox="1"/>
          <p:nvPr/>
        </p:nvSpPr>
        <p:spPr>
          <a:xfrm>
            <a:off x="846700" y="3387067"/>
            <a:ext cx="3690000" cy="60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050" lIns="163050" spcFirstLastPara="1" rIns="163050" wrap="square" tIns="16305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'</a:t>
            </a:r>
            <a:r>
              <a:rPr lang="en" sz="1800"/>
              <a:t>t</a:t>
            </a:r>
            <a:r>
              <a:rPr lang="en" sz="1800"/>
              <a:t>imestamp'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'image_id'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'Sp_num'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'common_name'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'camera'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'image_number'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'filename_new'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'filename'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'seq_id'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'frame_num'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'seq_num_frames'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'seq_size'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'split'</a:t>
            </a:r>
            <a:endParaRPr sz="1800"/>
          </a:p>
        </p:txBody>
      </p:sp>
      <p:sp>
        <p:nvSpPr>
          <p:cNvPr id="64" name="Google Shape;64;p14"/>
          <p:cNvSpPr txBox="1"/>
          <p:nvPr/>
        </p:nvSpPr>
        <p:spPr>
          <a:xfrm>
            <a:off x="3326111" y="3387067"/>
            <a:ext cx="15808800" cy="60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050" lIns="163050" spcFirstLastPara="1" rIns="163050" wrap="square" tIns="16305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Date and time the photo was taken in ISO8601 format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Unique id of each image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Number of species labelled for the image. Should be 1 as all multi-class images have been removed. Might have multiple animals of the same species in the same image.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Species label of the image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Camera at which the image was taken.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six numerical digits before the .JPG extension. (e.g. </a:t>
            </a:r>
            <a:r>
              <a:rPr lang="en" sz="1800"/>
              <a:t>01080001.JPG)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File name in output folder format {camera}_{subfolder}_</a:t>
            </a:r>
            <a:r>
              <a:rPr lang="en" sz="1800"/>
              <a:t>{image_number}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File name for locating raw image in GCP </a:t>
            </a:r>
            <a:r>
              <a:rPr lang="en" sz="1800">
                <a:solidFill>
                  <a:schemeClr val="dk1"/>
                </a:solidFill>
              </a:rPr>
              <a:t>format {camera}/{subfolder}/{image_number}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Unique id of each image sequence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Image sequence within the seq_id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Number of images within the same seq_id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Number of images within the same seq_id and labelled as common_name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Which split this image belongs to. ‘train’,’ test’ or ‘validation’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2568225" y="331467"/>
            <a:ext cx="4416600" cy="5757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63050" lIns="163050" spcFirstLastPara="1" rIns="163050" wrap="square" tIns="163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/raw-data/orinoquia-camera-traps/public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23100" y="12064333"/>
            <a:ext cx="68418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050" lIns="163050" spcFirstLastPara="1" rIns="163050" wrap="square" tIns="163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GCP Bucket name: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281-project-d5d834b8-2d7c-11ef-91d5-b89a2a9d8518/</a:t>
            </a:r>
            <a:endParaRPr sz="1600"/>
          </a:p>
        </p:txBody>
      </p:sp>
      <p:sp>
        <p:nvSpPr>
          <p:cNvPr id="71" name="Google Shape;71;p15"/>
          <p:cNvSpPr txBox="1"/>
          <p:nvPr/>
        </p:nvSpPr>
        <p:spPr>
          <a:xfrm>
            <a:off x="284950" y="3284333"/>
            <a:ext cx="2401200" cy="5757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63050" lIns="163050" spcFirstLastPara="1" rIns="163050" wrap="square" tIns="163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/raw-data/train_data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5010900" y="1185550"/>
            <a:ext cx="2154000" cy="575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63050" lIns="163050" spcFirstLastPara="1" rIns="163050" wrap="square" tIns="163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Data_Splitting</a:t>
            </a:r>
            <a:r>
              <a:rPr lang="en" sz="1600">
                <a:solidFill>
                  <a:schemeClr val="dk2"/>
                </a:solidFill>
              </a:rPr>
              <a:t>.ipynb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676375" y="1156167"/>
            <a:ext cx="35010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050" lIns="163050" spcFirstLastPara="1" rIns="163050" wrap="square" tIns="163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Split images of each species by seq_size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1517650" y="3988763"/>
            <a:ext cx="2645100" cy="69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63050" lIns="163050" spcFirstLastPara="1" rIns="163050" wrap="square" tIns="163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Image Preprocessing_train_data</a:t>
            </a:r>
            <a:r>
              <a:rPr lang="en" sz="1200">
                <a:solidFill>
                  <a:schemeClr val="dk2"/>
                </a:solidFill>
              </a:rPr>
              <a:t>.ipynb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899996" y="4323600"/>
            <a:ext cx="29544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050" lIns="163050" spcFirstLastPara="1" rIns="163050" wrap="square" tIns="163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Blacken bottom logo and information bar, extracted red channel.</a:t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76" name="Google Shape;76;p15"/>
          <p:cNvCxnSpPr>
            <a:stCxn id="69" idx="2"/>
            <a:endCxn id="71" idx="0"/>
          </p:cNvCxnSpPr>
          <p:nvPr/>
        </p:nvCxnSpPr>
        <p:spPr>
          <a:xfrm rot="5400000">
            <a:off x="1942425" y="450267"/>
            <a:ext cx="2377200" cy="32910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7" name="Google Shape;77;p15"/>
          <p:cNvSpPr txBox="1"/>
          <p:nvPr/>
        </p:nvSpPr>
        <p:spPr>
          <a:xfrm>
            <a:off x="3145699" y="3284333"/>
            <a:ext cx="2954400" cy="5757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63050" lIns="163050" spcFirstLastPara="1" rIns="163050" wrap="square" tIns="163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/raw-data/validation_data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6559650" y="3284333"/>
            <a:ext cx="2356200" cy="5757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63050" lIns="163050" spcFirstLastPara="1" rIns="163050" wrap="square" tIns="163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/raw-data/test_data</a:t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79" name="Google Shape;79;p15"/>
          <p:cNvCxnSpPr>
            <a:stCxn id="69" idx="2"/>
            <a:endCxn id="77" idx="0"/>
          </p:cNvCxnSpPr>
          <p:nvPr/>
        </p:nvCxnSpPr>
        <p:spPr>
          <a:xfrm rot="5400000">
            <a:off x="3511125" y="2018967"/>
            <a:ext cx="2377200" cy="1536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0" name="Google Shape;80;p15"/>
          <p:cNvCxnSpPr>
            <a:stCxn id="69" idx="2"/>
            <a:endCxn id="78" idx="0"/>
          </p:cNvCxnSpPr>
          <p:nvPr/>
        </p:nvCxnSpPr>
        <p:spPr>
          <a:xfrm flipH="1" rot="-5400000">
            <a:off x="5068575" y="615117"/>
            <a:ext cx="2377200" cy="29613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1" name="Google Shape;81;p15"/>
          <p:cNvSpPr txBox="1"/>
          <p:nvPr/>
        </p:nvSpPr>
        <p:spPr>
          <a:xfrm>
            <a:off x="323099" y="11199267"/>
            <a:ext cx="1068000" cy="4986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63050" lIns="163050" spcFirstLastPara="1" rIns="163050" wrap="square" tIns="163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1425600" y="11202733"/>
            <a:ext cx="21540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050" lIns="163050" spcFirstLastPara="1" rIns="163050" wrap="square" tIns="163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GCP Storage</a:t>
            </a:r>
            <a:endParaRPr sz="1600"/>
          </a:p>
        </p:txBody>
      </p:sp>
      <p:sp>
        <p:nvSpPr>
          <p:cNvPr id="83" name="Google Shape;83;p15"/>
          <p:cNvSpPr txBox="1"/>
          <p:nvPr/>
        </p:nvSpPr>
        <p:spPr>
          <a:xfrm>
            <a:off x="13375500" y="5131925"/>
            <a:ext cx="3129600" cy="5757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63050" lIns="163050" spcFirstLastPara="1" rIns="163050" wrap="square" tIns="163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0_data/train_downsampled.csv</a:t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84" name="Google Shape;84;p15"/>
          <p:cNvCxnSpPr>
            <a:stCxn id="72" idx="3"/>
            <a:endCxn id="85" idx="1"/>
          </p:cNvCxnSpPr>
          <p:nvPr/>
        </p:nvCxnSpPr>
        <p:spPr>
          <a:xfrm>
            <a:off x="7164900" y="1473400"/>
            <a:ext cx="6210600" cy="6195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86" name="Google Shape;86;p15"/>
          <p:cNvSpPr txBox="1"/>
          <p:nvPr/>
        </p:nvSpPr>
        <p:spPr>
          <a:xfrm>
            <a:off x="323100" y="10304533"/>
            <a:ext cx="1068000" cy="4986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63050" lIns="163050" spcFirstLastPara="1" rIns="163050" wrap="square" tIns="163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1425600" y="10213267"/>
            <a:ext cx="21540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050" lIns="163050" spcFirstLastPara="1" rIns="163050" wrap="square" tIns="163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Google Drive</a:t>
            </a:r>
            <a:endParaRPr sz="1600"/>
          </a:p>
        </p:txBody>
      </p:sp>
      <p:sp>
        <p:nvSpPr>
          <p:cNvPr id="88" name="Google Shape;88;p15"/>
          <p:cNvSpPr txBox="1"/>
          <p:nvPr/>
        </p:nvSpPr>
        <p:spPr>
          <a:xfrm>
            <a:off x="13375500" y="6256550"/>
            <a:ext cx="3044400" cy="5757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63050" lIns="163050" spcFirstLastPara="1" rIns="163050" wrap="square" tIns="163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0_data/val_downsampled.csv</a:t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89" name="Google Shape;89;p15"/>
          <p:cNvCxnSpPr>
            <a:stCxn id="72" idx="3"/>
            <a:endCxn id="88" idx="1"/>
          </p:cNvCxnSpPr>
          <p:nvPr/>
        </p:nvCxnSpPr>
        <p:spPr>
          <a:xfrm>
            <a:off x="7164900" y="1473400"/>
            <a:ext cx="6210600" cy="5070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85" name="Google Shape;85;p15"/>
          <p:cNvSpPr txBox="1"/>
          <p:nvPr/>
        </p:nvSpPr>
        <p:spPr>
          <a:xfrm>
            <a:off x="13375500" y="7381225"/>
            <a:ext cx="3129600" cy="5757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63050" lIns="163050" spcFirstLastPara="1" rIns="163050" wrap="square" tIns="163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0_data/test_downsampled.csv</a:t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90" name="Google Shape;90;p15"/>
          <p:cNvCxnSpPr>
            <a:stCxn id="69" idx="3"/>
            <a:endCxn id="91" idx="1"/>
          </p:cNvCxnSpPr>
          <p:nvPr/>
        </p:nvCxnSpPr>
        <p:spPr>
          <a:xfrm>
            <a:off x="6984825" y="619317"/>
            <a:ext cx="6774900" cy="9480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92" name="Google Shape;92;p15"/>
          <p:cNvSpPr txBox="1"/>
          <p:nvPr/>
        </p:nvSpPr>
        <p:spPr>
          <a:xfrm>
            <a:off x="1517654" y="2278200"/>
            <a:ext cx="8970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050" lIns="163050" spcFirstLastPara="1" rIns="163050" wrap="square" tIns="163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70%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4776554" y="2327500"/>
            <a:ext cx="8970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050" lIns="163050" spcFirstLastPara="1" rIns="163050" wrap="square" tIns="163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1</a:t>
            </a:r>
            <a:r>
              <a:rPr lang="en" sz="1600">
                <a:solidFill>
                  <a:schemeClr val="dk2"/>
                </a:solidFill>
              </a:rPr>
              <a:t>0%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7728254" y="2251467"/>
            <a:ext cx="8970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050" lIns="163050" spcFirstLastPara="1" rIns="163050" wrap="square" tIns="163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2</a:t>
            </a:r>
            <a:r>
              <a:rPr lang="en" sz="1600">
                <a:solidFill>
                  <a:schemeClr val="dk2"/>
                </a:solidFill>
              </a:rPr>
              <a:t>0%</a:t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95" name="Google Shape;95;p15"/>
          <p:cNvCxnSpPr>
            <a:stCxn id="71" idx="2"/>
            <a:endCxn id="96" idx="0"/>
          </p:cNvCxnSpPr>
          <p:nvPr/>
        </p:nvCxnSpPr>
        <p:spPr>
          <a:xfrm flipH="1" rot="-5400000">
            <a:off x="1007800" y="4337783"/>
            <a:ext cx="956100" cy="6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7" name="Google Shape;97;p15"/>
          <p:cNvCxnSpPr>
            <a:stCxn id="77" idx="2"/>
          </p:cNvCxnSpPr>
          <p:nvPr/>
        </p:nvCxnSpPr>
        <p:spPr>
          <a:xfrm flipH="1" rot="-5400000">
            <a:off x="3931399" y="4551533"/>
            <a:ext cx="1399200" cy="16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8" name="Google Shape;98;p15"/>
          <p:cNvCxnSpPr>
            <a:stCxn id="78" idx="2"/>
          </p:cNvCxnSpPr>
          <p:nvPr/>
        </p:nvCxnSpPr>
        <p:spPr>
          <a:xfrm flipH="1" rot="-5400000">
            <a:off x="7114950" y="4482833"/>
            <a:ext cx="1944000" cy="698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6" name="Google Shape;96;p15"/>
          <p:cNvSpPr txBox="1"/>
          <p:nvPr/>
        </p:nvSpPr>
        <p:spPr>
          <a:xfrm>
            <a:off x="114250" y="4816200"/>
            <a:ext cx="2743200" cy="5757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63050" lIns="163050" spcFirstLastPara="1" rIns="163050" wrap="square" tIns="163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/train_data_processed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12891700" y="567725"/>
            <a:ext cx="5041500" cy="5757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63050" lIns="163050" spcFirstLastPara="1" rIns="163050" wrap="square" tIns="163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0_data/sample_images/dual_class_images_all.csv</a:t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100" name="Google Shape;100;p15"/>
          <p:cNvCxnSpPr>
            <a:stCxn id="69" idx="3"/>
            <a:endCxn id="99" idx="1"/>
          </p:cNvCxnSpPr>
          <p:nvPr/>
        </p:nvCxnSpPr>
        <p:spPr>
          <a:xfrm>
            <a:off x="6984825" y="619317"/>
            <a:ext cx="5907000" cy="2364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01" name="Google Shape;101;p15"/>
          <p:cNvSpPr txBox="1"/>
          <p:nvPr/>
        </p:nvSpPr>
        <p:spPr>
          <a:xfrm>
            <a:off x="10631324" y="156725"/>
            <a:ext cx="20298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050" lIns="163050" spcFirstLastPara="1" rIns="163050" wrap="square" tIns="163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All images with multiple classes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13759600" y="1351625"/>
            <a:ext cx="4173600" cy="4311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0_data/sample_images/images_info_all.csv</a:t>
            </a:r>
            <a:endParaRPr/>
          </a:p>
        </p:txBody>
      </p:sp>
      <p:cxnSp>
        <p:nvCxnSpPr>
          <p:cNvPr id="102" name="Google Shape;102;p15"/>
          <p:cNvCxnSpPr>
            <a:stCxn id="72" idx="3"/>
            <a:endCxn id="83" idx="1"/>
          </p:cNvCxnSpPr>
          <p:nvPr/>
        </p:nvCxnSpPr>
        <p:spPr>
          <a:xfrm>
            <a:off x="7164900" y="1473400"/>
            <a:ext cx="6210600" cy="3946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03" name="Google Shape;103;p15"/>
          <p:cNvSpPr txBox="1"/>
          <p:nvPr/>
        </p:nvSpPr>
        <p:spPr>
          <a:xfrm>
            <a:off x="10631325" y="1156175"/>
            <a:ext cx="26451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050" lIns="163050" spcFirstLastPara="1" rIns="163050" wrap="square" tIns="163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Single-class</a:t>
            </a:r>
            <a:r>
              <a:rPr lang="en" sz="1600">
                <a:solidFill>
                  <a:schemeClr val="dk2"/>
                </a:solidFill>
              </a:rPr>
              <a:t> images with </a:t>
            </a:r>
            <a:r>
              <a:rPr lang="en" sz="1600">
                <a:solidFill>
                  <a:schemeClr val="dk2"/>
                </a:solidFill>
              </a:rPr>
              <a:t>frame number, filename, filename_new etc.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9375400" y="3637675"/>
            <a:ext cx="3291000" cy="82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63050" lIns="163050" spcFirstLastPara="1" rIns="163050" wrap="square" tIns="163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Images information of train, validation and test set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/>
        </p:nvSpPr>
        <p:spPr>
          <a:xfrm>
            <a:off x="1162975" y="403533"/>
            <a:ext cx="4416600" cy="5757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63050" lIns="163050" spcFirstLastPara="1" rIns="163050" wrap="square" tIns="163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/raw-data/orinoquia-camera-traps/public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323100" y="12064333"/>
            <a:ext cx="68418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050" lIns="163050" spcFirstLastPara="1" rIns="163050" wrap="square" tIns="163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GCP Bucket name: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281-project-d5d834b8-2d7c-11ef-91d5-b89a2a9d8518/</a:t>
            </a:r>
            <a:endParaRPr sz="1600"/>
          </a:p>
        </p:txBody>
      </p:sp>
      <p:sp>
        <p:nvSpPr>
          <p:cNvPr id="111" name="Google Shape;111;p16"/>
          <p:cNvSpPr txBox="1"/>
          <p:nvPr/>
        </p:nvSpPr>
        <p:spPr>
          <a:xfrm>
            <a:off x="1695794" y="3283933"/>
            <a:ext cx="3351000" cy="5757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63050" lIns="163050" spcFirstLastPara="1" rIns="163050" wrap="square" tIns="163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/raw-data/downsampled-data</a:t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112" name="Google Shape;112;p16"/>
          <p:cNvCxnSpPr>
            <a:stCxn id="109" idx="2"/>
            <a:endCxn id="111" idx="0"/>
          </p:cNvCxnSpPr>
          <p:nvPr/>
        </p:nvCxnSpPr>
        <p:spPr>
          <a:xfrm>
            <a:off x="3371275" y="979233"/>
            <a:ext cx="0" cy="23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3" name="Google Shape;113;p16"/>
          <p:cNvSpPr txBox="1"/>
          <p:nvPr/>
        </p:nvSpPr>
        <p:spPr>
          <a:xfrm>
            <a:off x="3663875" y="1907767"/>
            <a:ext cx="35010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050" lIns="163050" spcFirstLastPara="1" rIns="163050" wrap="square" tIns="163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Mounting data to GCS.ipynb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745625" y="1538100"/>
            <a:ext cx="35010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050" lIns="163050" spcFirstLastPara="1" rIns="163050" wrap="square" tIns="163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Extract images from desired class and cameras.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1683475" y="5869533"/>
            <a:ext cx="4416600" cy="5757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63050" lIns="163050" spcFirstLastPara="1" rIns="163050" wrap="square" tIns="163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/raw-data/prepocessed_data</a:t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116" name="Google Shape;116;p16"/>
          <p:cNvCxnSpPr/>
          <p:nvPr/>
        </p:nvCxnSpPr>
        <p:spPr>
          <a:xfrm flipH="1">
            <a:off x="3879475" y="4145533"/>
            <a:ext cx="24600" cy="172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7" name="Google Shape;117;p16"/>
          <p:cNvSpPr txBox="1"/>
          <p:nvPr/>
        </p:nvSpPr>
        <p:spPr>
          <a:xfrm>
            <a:off x="3904099" y="4660067"/>
            <a:ext cx="51636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050" lIns="163050" spcFirstLastPara="1" rIns="163050" wrap="square" tIns="163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Preprocessing_black_pixels_at_bottom</a:t>
            </a:r>
            <a:r>
              <a:rPr lang="en" sz="1600">
                <a:solidFill>
                  <a:schemeClr val="dk2"/>
                </a:solidFill>
              </a:rPr>
              <a:t>.</a:t>
            </a:r>
            <a:r>
              <a:rPr lang="en" sz="1600">
                <a:solidFill>
                  <a:schemeClr val="dk2"/>
                </a:solidFill>
              </a:rPr>
              <a:t>ipynb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949696" y="4290467"/>
            <a:ext cx="29544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050" lIns="163050" spcFirstLastPara="1" rIns="163050" wrap="square" tIns="163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Blacken bottom logo and information bar.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1683475" y="8362200"/>
            <a:ext cx="4416600" cy="5757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63050" lIns="163050" spcFirstLastPara="1" rIns="163050" wrap="square" tIns="163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/raw-data/prepocessed_data_red</a:t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120" name="Google Shape;120;p16"/>
          <p:cNvCxnSpPr>
            <a:stCxn id="115" idx="2"/>
            <a:endCxn id="119" idx="0"/>
          </p:cNvCxnSpPr>
          <p:nvPr/>
        </p:nvCxnSpPr>
        <p:spPr>
          <a:xfrm>
            <a:off x="3891775" y="6445233"/>
            <a:ext cx="0" cy="191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1" name="Google Shape;121;p16"/>
          <p:cNvSpPr txBox="1"/>
          <p:nvPr/>
        </p:nvSpPr>
        <p:spPr>
          <a:xfrm>
            <a:off x="3967549" y="6986000"/>
            <a:ext cx="51636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050" lIns="163050" spcFirstLastPara="1" rIns="163050" wrap="square" tIns="163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Preprocessing_red_channel</a:t>
            </a:r>
            <a:r>
              <a:rPr lang="en" sz="1600">
                <a:solidFill>
                  <a:schemeClr val="dk2"/>
                </a:solidFill>
              </a:rPr>
              <a:t>.ipynb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861646" y="6876367"/>
            <a:ext cx="29544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050" lIns="163050" spcFirstLastPara="1" rIns="163050" wrap="square" tIns="163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Extract red </a:t>
            </a:r>
            <a:r>
              <a:rPr lang="en" sz="1600">
                <a:solidFill>
                  <a:schemeClr val="dk2"/>
                </a:solidFill>
              </a:rPr>
              <a:t>channel</a:t>
            </a:r>
            <a:r>
              <a:rPr lang="en" sz="1600">
                <a:solidFill>
                  <a:schemeClr val="dk2"/>
                </a:solidFill>
              </a:rPr>
              <a:t> from images.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7164904" y="531600"/>
            <a:ext cx="5063400" cy="8220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63050" lIns="163050" spcFirstLastPara="1" rIns="163050" wrap="square" tIns="163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w281_Project/0_data/dual_calss_images.csv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(Discarded from the preprocessed images)</a:t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124" name="Google Shape;124;p16"/>
          <p:cNvCxnSpPr>
            <a:stCxn id="111" idx="3"/>
            <a:endCxn id="123" idx="2"/>
          </p:cNvCxnSpPr>
          <p:nvPr/>
        </p:nvCxnSpPr>
        <p:spPr>
          <a:xfrm flipH="1" rot="10800000">
            <a:off x="5046794" y="1353583"/>
            <a:ext cx="4649700" cy="2218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25" name="Google Shape;125;p16"/>
          <p:cNvCxnSpPr>
            <a:stCxn id="119" idx="3"/>
            <a:endCxn id="123" idx="2"/>
          </p:cNvCxnSpPr>
          <p:nvPr/>
        </p:nvCxnSpPr>
        <p:spPr>
          <a:xfrm flipH="1" rot="10800000">
            <a:off x="6100075" y="1353750"/>
            <a:ext cx="3596400" cy="7296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26" name="Google Shape;126;p16"/>
          <p:cNvSpPr txBox="1"/>
          <p:nvPr/>
        </p:nvSpPr>
        <p:spPr>
          <a:xfrm>
            <a:off x="6147775" y="2769333"/>
            <a:ext cx="35010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050" lIns="163050" spcFirstLastPara="1" rIns="163050" wrap="square" tIns="163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Dual-class (Bos Species + Domestic Horse) images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6548625" y="8639933"/>
            <a:ext cx="35010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050" lIns="163050" spcFirstLastPara="1" rIns="163050" wrap="square" tIns="163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Dual-class (Black Agouti + Crestless Curassow; Black Agouti + Spix’s Guan) images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12228299" y="3284333"/>
            <a:ext cx="1854000" cy="883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63050" lIns="163050" spcFirstLastPara="1" rIns="163050" wrap="square" tIns="163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0000"/>
                </a:solidFill>
              </a:rPr>
              <a:t>OLD</a:t>
            </a:r>
            <a:endParaRPr b="1" sz="3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