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5"/>
  </p:notesMasterIdLst>
  <p:sldIdLst>
    <p:sldId id="256" r:id="rId2"/>
    <p:sldId id="257" r:id="rId3"/>
    <p:sldId id="259" r:id="rId4"/>
    <p:sldId id="261" r:id="rId5"/>
    <p:sldId id="262" r:id="rId6"/>
    <p:sldId id="264" r:id="rId7"/>
    <p:sldId id="265" r:id="rId8"/>
    <p:sldId id="266" r:id="rId9"/>
    <p:sldId id="267" r:id="rId10"/>
    <p:sldId id="268" r:id="rId11"/>
    <p:sldId id="269" r:id="rId12"/>
    <p:sldId id="270" r:id="rId13"/>
    <p:sldId id="271" r:id="rId14"/>
  </p:sldIdLst>
  <p:sldSz cx="9144000" cy="5715000" type="screen16x10"/>
  <p:notesSz cx="6858000" cy="9144000"/>
  <p:embeddedFontLst>
    <p:embeddedFont>
      <p:font typeface="EB Garamond" pitchFamily="2" charset="0"/>
      <p:regular r:id="rId16"/>
      <p:bold r:id="rId17"/>
      <p:italic r:id="rId18"/>
      <p:boldItalic r:id="rId19"/>
    </p:embeddedFont>
    <p:embeddedFont>
      <p:font typeface="EB Garamond SemiBold"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Gao"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159E4-489A-4559-9191-2A1DF34FA343}">
  <a:tblStyle styleId="{E79159E4-489A-4559-9191-2A1DF34FA3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5" d="100"/>
          <a:sy n="145" d="100"/>
        </p:scale>
        <p:origin x="1224" y="1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Gómez" userId="bf5bc3ea39631e6d" providerId="LiveId" clId="{7F215D3B-5128-7342-BACE-55352C184D5F}"/>
    <pc:docChg chg="delSld modSld">
      <pc:chgData name="Juliana Gómez" userId="bf5bc3ea39631e6d" providerId="LiveId" clId="{7F215D3B-5128-7342-BACE-55352C184D5F}" dt="2024-11-05T16:05:58.760" v="3" actId="729"/>
      <pc:docMkLst>
        <pc:docMk/>
      </pc:docMkLst>
      <pc:sldChg chg="del">
        <pc:chgData name="Juliana Gómez" userId="bf5bc3ea39631e6d" providerId="LiveId" clId="{7F215D3B-5128-7342-BACE-55352C184D5F}" dt="2024-11-05T16:05:33.216" v="0" actId="2696"/>
        <pc:sldMkLst>
          <pc:docMk/>
          <pc:sldMk cId="0" sldId="258"/>
        </pc:sldMkLst>
      </pc:sldChg>
      <pc:sldChg chg="del">
        <pc:chgData name="Juliana Gómez" userId="bf5bc3ea39631e6d" providerId="LiveId" clId="{7F215D3B-5128-7342-BACE-55352C184D5F}" dt="2024-11-05T16:05:36.160" v="1" actId="2696"/>
        <pc:sldMkLst>
          <pc:docMk/>
          <pc:sldMk cId="0" sldId="260"/>
        </pc:sldMkLst>
      </pc:sldChg>
      <pc:sldChg chg="del">
        <pc:chgData name="Juliana Gómez" userId="bf5bc3ea39631e6d" providerId="LiveId" clId="{7F215D3B-5128-7342-BACE-55352C184D5F}" dt="2024-11-05T16:05:40.982" v="2" actId="2696"/>
        <pc:sldMkLst>
          <pc:docMk/>
          <pc:sldMk cId="0" sldId="263"/>
        </pc:sldMkLst>
      </pc:sldChg>
      <pc:sldChg chg="mod modShow">
        <pc:chgData name="Juliana Gómez" userId="bf5bc3ea39631e6d" providerId="LiveId" clId="{7F215D3B-5128-7342-BACE-55352C184D5F}" dt="2024-11-05T16:05:58.760" v="3" actId="729"/>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Hello everyone </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Today we are here with Rachel, Juliana, and me Erica.</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1200"/>
              </a:spcAft>
              <a:buNone/>
            </a:pPr>
            <a:r>
              <a:rPr lang="en" sz="1800">
                <a:solidFill>
                  <a:srgbClr val="595959"/>
                </a:solidFill>
                <a:latin typeface="EB Garamond"/>
                <a:ea typeface="EB Garamond"/>
                <a:cs typeface="EB Garamond"/>
                <a:sym typeface="EB Garamond"/>
              </a:rPr>
              <a:t>To go through our final project.</a:t>
            </a:r>
            <a:endParaRPr sz="1800">
              <a:solidFill>
                <a:srgbClr val="595959"/>
              </a:solidFill>
              <a:latin typeface="EB Garamond"/>
              <a:ea typeface="EB Garamond"/>
              <a:cs typeface="EB Garamond"/>
              <a:sym typeface="EB Garamon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647079064_0_368: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a647079064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We also wanted to see whether emotions and gender played a part in how well the model performed, so using a data subset, we evaluated performance, and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Found that neutral emotions were the </a:t>
            </a:r>
            <a:r>
              <a:rPr lang="en" b="1">
                <a:solidFill>
                  <a:schemeClr val="dk1"/>
                </a:solidFill>
              </a:rPr>
              <a:t>easiest</a:t>
            </a:r>
            <a:r>
              <a:rPr lang="en">
                <a:solidFill>
                  <a:schemeClr val="dk1"/>
                </a:solidFill>
              </a:rPr>
              <a:t> to correct, while sleepy and amused were the </a:t>
            </a:r>
            <a:r>
              <a:rPr lang="en" b="1">
                <a:solidFill>
                  <a:schemeClr val="dk1"/>
                </a:solidFill>
              </a:rPr>
              <a:t>hardest</a:t>
            </a:r>
            <a:r>
              <a:rPr lang="en">
                <a:solidFill>
                  <a:schemeClr val="dk1"/>
                </a:solidFill>
              </a:rPr>
              <a:t> to correct.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647079064_0_392: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64707906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We also found that sentences spoken by female actors were easier to correct, perhaps because of the higher voice pitch, but we would need future research to confirm this. </a:t>
            </a:r>
            <a:endParaRPr/>
          </a:p>
          <a:p>
            <a:pPr marL="457200" lvl="0" indent="-298450" algn="l" rtl="0">
              <a:lnSpc>
                <a:spcPct val="115000"/>
              </a:lnSpc>
              <a:spcBef>
                <a:spcPts val="0"/>
              </a:spcBef>
              <a:spcAft>
                <a:spcPts val="0"/>
              </a:spcAft>
              <a:buSzPts val="1100"/>
              <a:buChar char="-"/>
            </a:pPr>
            <a:r>
              <a:rPr lang="en"/>
              <a:t>For future research, we would like to perform adversarial training, using a dataset that includes different accents, given that our dataset only included native speakers, and our task becomes even more difficult with non-native speakers, so we would like to improve bias and fairness in our model. </a:t>
            </a:r>
            <a:endParaRPr/>
          </a:p>
          <a:p>
            <a:pPr marL="0" lvl="0" indent="0" algn="l" rtl="0">
              <a:lnSpc>
                <a:spcPct val="115000"/>
              </a:lnSpc>
              <a:spcBef>
                <a:spcPts val="1200"/>
              </a:spcBef>
              <a:spcAft>
                <a:spcPts val="1200"/>
              </a:spcAft>
              <a:buNone/>
            </a:pPr>
            <a:r>
              <a:rPr lang="en">
                <a:solidFill>
                  <a:schemeClr val="dk1"/>
                </a:solidFill>
              </a:rPr>
              <a:t>Since we’re close to our 5 minute mark, I will end here, and open the room up for questions. Thank you!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ed1cc55c29_0_32: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ed1cc55c2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ed1cc55c29_0_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ed1cc55c2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595959"/>
                </a:solidFill>
                <a:latin typeface="EB Garamond"/>
                <a:ea typeface="EB Garamond"/>
                <a:cs typeface="EB Garamond"/>
                <a:sym typeface="EB Garamond"/>
              </a:rPr>
              <a:t>As for GEC models:</a:t>
            </a:r>
            <a:endParaRPr sz="1800" b="1">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We experimented with a few different set ups. Worth noting are Simple, FineTuned, Phonetic, Raw.</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b="1">
                <a:solidFill>
                  <a:srgbClr val="595959"/>
                </a:solidFill>
                <a:latin typeface="EB Garamond"/>
                <a:ea typeface="EB Garamond"/>
                <a:cs typeface="EB Garamond"/>
                <a:sym typeface="EB Garamond"/>
              </a:rPr>
              <a:t>Simple </a:t>
            </a:r>
            <a:r>
              <a:rPr lang="en" sz="1800">
                <a:solidFill>
                  <a:srgbClr val="595959"/>
                </a:solidFill>
                <a:latin typeface="EB Garamond"/>
                <a:ea typeface="EB Garamond"/>
                <a:cs typeface="EB Garamond"/>
                <a:sym typeface="EB Garamond"/>
              </a:rPr>
              <a:t>is consists of the previous algorithm using TFRoBERTaforMaskedLM to predict the masked word with k-beam = 3</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b="1">
                <a:solidFill>
                  <a:srgbClr val="595959"/>
                </a:solidFill>
                <a:latin typeface="EB Garamond"/>
                <a:ea typeface="EB Garamond"/>
                <a:cs typeface="EB Garamond"/>
                <a:sym typeface="EB Garamond"/>
              </a:rPr>
              <a:t>FineTuned </a:t>
            </a:r>
            <a:r>
              <a:rPr lang="en" sz="1800">
                <a:solidFill>
                  <a:srgbClr val="595959"/>
                </a:solidFill>
                <a:latin typeface="EB Garamond"/>
                <a:ea typeface="EB Garamond"/>
                <a:cs typeface="EB Garamond"/>
                <a:sym typeface="EB Garamond"/>
              </a:rPr>
              <a:t>is similar to Simple, but Finetuned with our dataset. </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b="1">
                <a:solidFill>
                  <a:srgbClr val="595959"/>
                </a:solidFill>
                <a:latin typeface="EB Garamond"/>
                <a:ea typeface="EB Garamond"/>
                <a:cs typeface="EB Garamond"/>
                <a:sym typeface="EB Garamond"/>
              </a:rPr>
              <a:t>Phonetic</a:t>
            </a:r>
            <a:r>
              <a:rPr lang="en" sz="1800">
                <a:solidFill>
                  <a:srgbClr val="595959"/>
                </a:solidFill>
                <a:latin typeface="EB Garamond"/>
                <a:ea typeface="EB Garamond"/>
                <a:cs typeface="EB Garamond"/>
                <a:sym typeface="EB Garamond"/>
              </a:rPr>
              <a:t> is the previous, with a larger k - beam, and adding phonetic rules, using metaphone and soundex.</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b="1">
                <a:solidFill>
                  <a:srgbClr val="595959"/>
                </a:solidFill>
                <a:latin typeface="EB Garamond"/>
                <a:ea typeface="EB Garamond"/>
                <a:cs typeface="EB Garamond"/>
                <a:sym typeface="EB Garamond"/>
              </a:rPr>
              <a:t>RawGEC</a:t>
            </a:r>
            <a:r>
              <a:rPr lang="en" sz="1800">
                <a:solidFill>
                  <a:srgbClr val="595959"/>
                </a:solidFill>
                <a:latin typeface="EB Garamond"/>
                <a:ea typeface="EB Garamond"/>
                <a:cs typeface="EB Garamond"/>
                <a:sym typeface="EB Garamond"/>
              </a:rPr>
              <a:t> is the final version of our algorithm, using all previous steps but with a different logic.</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Here we will present a few output examples, and some differences in between the suggestions.</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The difference in between them are:</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800">
                <a:solidFill>
                  <a:srgbClr val="595959"/>
                </a:solidFill>
                <a:latin typeface="EB Garamond"/>
                <a:ea typeface="EB Garamond"/>
                <a:cs typeface="EB Garamond"/>
                <a:sym typeface="EB Garamond"/>
              </a:rPr>
              <a:t>As you can observe on the table:</a:t>
            </a:r>
            <a:endParaRPr sz="18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a:t>….</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1200"/>
              </a:spcAft>
              <a:buClr>
                <a:schemeClr val="dk1"/>
              </a:buClr>
              <a:buSzPts val="1100"/>
              <a:buFont typeface="Arial"/>
              <a:buNone/>
            </a:pPr>
            <a:r>
              <a:rPr lang="en"/>
              <a:t>Use cleaning noise to hook up rawgec explanation…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ed1cc55c29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ed1cc55c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595959"/>
                </a:solidFill>
                <a:latin typeface="EB Garamond"/>
                <a:ea typeface="EB Garamond"/>
                <a:cs typeface="EB Garamond"/>
                <a:sym typeface="EB Garamond"/>
              </a:rPr>
              <a:t>Error correction from </a:t>
            </a:r>
            <a:r>
              <a:rPr lang="en" sz="1500" b="1">
                <a:solidFill>
                  <a:srgbClr val="595959"/>
                </a:solidFill>
                <a:latin typeface="EB Garamond"/>
                <a:ea typeface="EB Garamond"/>
                <a:cs typeface="EB Garamond"/>
                <a:sym typeface="EB Garamond"/>
              </a:rPr>
              <a:t>Automatic Speech Recognition</a:t>
            </a:r>
            <a:r>
              <a:rPr lang="en" sz="1500">
                <a:solidFill>
                  <a:srgbClr val="595959"/>
                </a:solidFill>
                <a:latin typeface="EB Garamond"/>
                <a:ea typeface="EB Garamond"/>
                <a:cs typeface="EB Garamond"/>
                <a:sym typeface="EB Garamond"/>
              </a:rPr>
              <a:t> (ASR) is challenging due to many factors,</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Such as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diversity of speaking styles.</a:t>
            </a:r>
            <a:endParaRPr sz="13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Inflections,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Regional Accents,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Emotional states,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Hardware quality, and many other characteristics might interfere on the final transcription.</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The usual approach is encoder-decoder based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And it requires costly and hard to generate data,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also being computationally expensive and overall time consuming.</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In this work we introduced a transformer-based,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encoder-only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b="1">
                <a:solidFill>
                  <a:srgbClr val="595959"/>
                </a:solidFill>
                <a:latin typeface="EB Garamond"/>
                <a:ea typeface="EB Garamond"/>
                <a:cs typeface="EB Garamond"/>
                <a:sym typeface="EB Garamond"/>
              </a:rPr>
              <a:t>Grammatical Error Correction </a:t>
            </a:r>
            <a:r>
              <a:rPr lang="en" sz="1500" i="1">
                <a:solidFill>
                  <a:srgbClr val="595959"/>
                </a:solidFill>
                <a:latin typeface="EB Garamond"/>
                <a:ea typeface="EB Garamond"/>
                <a:cs typeface="EB Garamond"/>
                <a:sym typeface="EB Garamond"/>
              </a:rPr>
              <a:t>approach </a:t>
            </a:r>
            <a:endParaRPr sz="1500" i="1">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to improve ASR output.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To achieve so, we used a </a:t>
            </a:r>
            <a:r>
              <a:rPr lang="en" sz="1500" b="1">
                <a:solidFill>
                  <a:srgbClr val="595959"/>
                </a:solidFill>
                <a:latin typeface="EB Garamond"/>
                <a:ea typeface="EB Garamond"/>
                <a:cs typeface="EB Garamond"/>
                <a:sym typeface="EB Garamond"/>
              </a:rPr>
              <a:t>Grammatical Acceptability Classifier </a:t>
            </a:r>
            <a:r>
              <a:rPr lang="en" sz="1500">
                <a:solidFill>
                  <a:srgbClr val="595959"/>
                </a:solidFill>
                <a:latin typeface="EB Garamond"/>
                <a:ea typeface="EB Garamond"/>
                <a:cs typeface="EB Garamond"/>
                <a:sym typeface="EB Garamond"/>
              </a:rPr>
              <a:t>model,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Together with a </a:t>
            </a:r>
            <a:r>
              <a:rPr lang="en" sz="1500" b="1">
                <a:solidFill>
                  <a:srgbClr val="595959"/>
                </a:solidFill>
                <a:latin typeface="EB Garamond"/>
                <a:ea typeface="EB Garamond"/>
                <a:cs typeface="EB Garamond"/>
                <a:sym typeface="EB Garamond"/>
              </a:rPr>
              <a:t>Grammatical Error Correction </a:t>
            </a:r>
            <a:r>
              <a:rPr lang="en" sz="1500">
                <a:solidFill>
                  <a:srgbClr val="595959"/>
                </a:solidFill>
                <a:latin typeface="EB Garamond"/>
                <a:ea typeface="EB Garamond"/>
                <a:cs typeface="EB Garamond"/>
                <a:sym typeface="EB Garamond"/>
              </a:rPr>
              <a:t>model,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which we will discuss further on today.</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As for data, we used CoLA set for fine tuning the </a:t>
            </a:r>
            <a:r>
              <a:rPr lang="en" sz="1500" b="1">
                <a:solidFill>
                  <a:srgbClr val="595959"/>
                </a:solidFill>
                <a:latin typeface="EB Garamond"/>
                <a:ea typeface="EB Garamond"/>
                <a:cs typeface="EB Garamond"/>
                <a:sym typeface="EB Garamond"/>
              </a:rPr>
              <a:t>grammatical acceptability classifier</a:t>
            </a:r>
            <a:r>
              <a:rPr lang="en" sz="1500">
                <a:solidFill>
                  <a:srgbClr val="595959"/>
                </a:solidFill>
                <a:latin typeface="EB Garamond"/>
                <a:ea typeface="EB Garamond"/>
                <a:cs typeface="EB Garamond"/>
                <a:sym typeface="EB Garamond"/>
              </a:rPr>
              <a:t>,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and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EmoV DB, and Artic datasets for the </a:t>
            </a:r>
            <a:r>
              <a:rPr lang="en" sz="1500" b="1">
                <a:solidFill>
                  <a:srgbClr val="595959"/>
                </a:solidFill>
                <a:latin typeface="EB Garamond"/>
                <a:ea typeface="EB Garamond"/>
                <a:cs typeface="EB Garamond"/>
                <a:sym typeface="EB Garamond"/>
              </a:rPr>
              <a:t>Grammar Error Correction</a:t>
            </a:r>
            <a:r>
              <a:rPr lang="en" sz="1500">
                <a:solidFill>
                  <a:srgbClr val="595959"/>
                </a:solidFill>
                <a:latin typeface="EB Garamond"/>
                <a:ea typeface="EB Garamond"/>
                <a:cs typeface="EB Garamond"/>
                <a:sym typeface="EB Garamond"/>
              </a:rPr>
              <a:t>.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0"/>
              </a:spcAft>
              <a:buNone/>
            </a:pPr>
            <a:r>
              <a:rPr lang="en" sz="1500">
                <a:solidFill>
                  <a:srgbClr val="595959"/>
                </a:solidFill>
                <a:latin typeface="EB Garamond"/>
                <a:ea typeface="EB Garamond"/>
                <a:cs typeface="EB Garamond"/>
                <a:sym typeface="EB Garamond"/>
              </a:rPr>
              <a:t>The last two are commonly used to develop and evaluate </a:t>
            </a:r>
            <a:r>
              <a:rPr lang="en" sz="1500" i="1">
                <a:solidFill>
                  <a:srgbClr val="595959"/>
                </a:solidFill>
                <a:latin typeface="EB Garamond"/>
                <a:ea typeface="EB Garamond"/>
                <a:cs typeface="EB Garamond"/>
                <a:sym typeface="EB Garamond"/>
              </a:rPr>
              <a:t>text-to-speech </a:t>
            </a:r>
            <a:r>
              <a:rPr lang="en" sz="1500">
                <a:solidFill>
                  <a:srgbClr val="595959"/>
                </a:solidFill>
                <a:latin typeface="EB Garamond"/>
                <a:ea typeface="EB Garamond"/>
                <a:cs typeface="EB Garamond"/>
                <a:sym typeface="EB Garamond"/>
              </a:rPr>
              <a:t>systems, and </a:t>
            </a:r>
            <a:endParaRPr sz="1500">
              <a:solidFill>
                <a:srgbClr val="595959"/>
              </a:solidFill>
              <a:latin typeface="EB Garamond"/>
              <a:ea typeface="EB Garamond"/>
              <a:cs typeface="EB Garamond"/>
              <a:sym typeface="EB Garamond"/>
            </a:endParaRPr>
          </a:p>
          <a:p>
            <a:pPr marL="0" lvl="0" indent="0" algn="l" rtl="0">
              <a:lnSpc>
                <a:spcPct val="115000"/>
              </a:lnSpc>
              <a:spcBef>
                <a:spcPts val="1200"/>
              </a:spcBef>
              <a:spcAft>
                <a:spcPts val="1200"/>
              </a:spcAft>
              <a:buNone/>
            </a:pPr>
            <a:r>
              <a:rPr lang="en" sz="1500">
                <a:solidFill>
                  <a:srgbClr val="595959"/>
                </a:solidFill>
                <a:latin typeface="EB Garamond"/>
                <a:ea typeface="EB Garamond"/>
                <a:cs typeface="EB Garamond"/>
                <a:sym typeface="EB Garamond"/>
              </a:rPr>
              <a:t>Share common features as emotional state and gender.</a:t>
            </a:r>
            <a:endParaRPr sz="1500">
              <a:solidFill>
                <a:srgbClr val="595959"/>
              </a:solidFill>
              <a:latin typeface="EB Garamond"/>
              <a:ea typeface="EB Garamond"/>
              <a:cs typeface="EB Garamond"/>
              <a:sym typeface="EB Garamon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a647079064_3_5: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a64707906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rgbClr val="595959"/>
                </a:solidFill>
              </a:rPr>
              <a:t>For our overall process, we start with speech input, which is passed to our ASR system, wav2vec, to produce the auto transcription, it is then cleaned before been passed to the grammatical error correction, or GEC process. The sentences are corrected by using our Pretrained MaskedLM with a MaskedLM approach, where each word in the sentence is masked and predicted. The probability of the predicted sentence is calculated using our FineTuned Grammatical Acceptability Classifier, or GAC, and the original sentence is only replaced if the probability improved by a threshold. We can see the example on the right hand side where the misspelled word ‘hear’ was corrected with the probability increasing from 49 to 99%. The final result is evaluated against the cleaned label using WER, BLEU, and GLEU, metrics commonly used for evaluation of ASR systems, and BERTScore, for evaluation of context and grammar. We experimented with BERT and RoBERTa for finetuning and pretraining our models.</a:t>
            </a:r>
            <a:endParaRPr>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647079064_0_327: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64707906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595959"/>
                </a:solidFill>
              </a:rPr>
              <a:t>For our GEC process, we experimented with different algorithms, and our best performing model is RawGEC. This side shows the decision process. In this example, the misspelled word ‘hear’ was masked, and the pre-trained MaskedLM is used to predict candidates for the masked word, with k-beam = 20. The Soundex and Metaphone phonetics of each candidate is queried and compared against the masked word. Only candidates with phonetics exactly matching the masked word are accepted, then the masked word is replaced with the candidate word to produce the candidate sentence. If there are multiple acceptable candidates, only the candidate sentence with the highest probability is retained.</a:t>
            </a:r>
            <a:endParaRPr>
              <a:solidFill>
                <a:srgbClr val="595959"/>
              </a:solidFill>
            </a:endParaRPr>
          </a:p>
          <a:p>
            <a:pPr marL="0" lvl="0" indent="0" algn="l" rtl="0">
              <a:lnSpc>
                <a:spcPct val="115000"/>
              </a:lnSpc>
              <a:spcBef>
                <a:spcPts val="1200"/>
              </a:spcBef>
              <a:spcAft>
                <a:spcPts val="1200"/>
              </a:spcAft>
              <a:buClr>
                <a:schemeClr val="dk1"/>
              </a:buClr>
              <a:buSzPts val="1100"/>
              <a:buFont typeface="Arial"/>
              <a:buNone/>
            </a:pPr>
            <a:r>
              <a:rPr lang="en">
                <a:solidFill>
                  <a:srgbClr val="595959"/>
                </a:solidFill>
              </a:rPr>
              <a:t>I will now pass to Juliana to go over the results for each of the GEC algorithms with some examples.</a:t>
            </a:r>
            <a:endParaRPr>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647079064_0_73: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64707906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Thank you, Rachel. </a:t>
            </a:r>
            <a:endParaRPr/>
          </a:p>
          <a:p>
            <a:pPr marL="0" lvl="0" indent="0" algn="l" rtl="0">
              <a:lnSpc>
                <a:spcPct val="115000"/>
              </a:lnSpc>
              <a:spcBef>
                <a:spcPts val="1200"/>
              </a:spcBef>
              <a:spcAft>
                <a:spcPts val="0"/>
              </a:spcAft>
              <a:buNone/>
            </a:pPr>
            <a:r>
              <a:rPr lang="en"/>
              <a:t>Rachel mentioned multiple evaluation metrics. Throughout the rest of this presentation, however, we will focus on two of those: WER and BERTScore F1, since they evaluate different aspects of ASR error correction. WER considers substitutions, among others, while BERTScore F1 uses BERT embeddings to evaluate the F1 score.</a:t>
            </a:r>
            <a:endParaRPr/>
          </a:p>
          <a:p>
            <a:pPr marL="0" lvl="0" indent="0" algn="l" rtl="0">
              <a:lnSpc>
                <a:spcPct val="115000"/>
              </a:lnSpc>
              <a:spcBef>
                <a:spcPts val="1200"/>
              </a:spcBef>
              <a:spcAft>
                <a:spcPts val="0"/>
              </a:spcAft>
              <a:buNone/>
            </a:pPr>
            <a:r>
              <a:rPr lang="en"/>
              <a:t>In this example, we see that the </a:t>
            </a:r>
            <a:r>
              <a:rPr lang="en" b="1"/>
              <a:t>input</a:t>
            </a:r>
            <a:r>
              <a:rPr lang="en"/>
              <a:t> sentence, coming from our GAC model with a low grammatical acceptability score, obtained a WER of around 0.37 and a F1 score of 0.95. The differences being attributable to Named Entity Recognition (Australia in all caps), and verb tenses (attending vs. attended). </a:t>
            </a:r>
            <a:endParaRPr/>
          </a:p>
          <a:p>
            <a:pPr marL="0" lvl="0" indent="0" algn="l" rtl="0">
              <a:lnSpc>
                <a:spcPct val="115000"/>
              </a:lnSpc>
              <a:spcBef>
                <a:spcPts val="1200"/>
              </a:spcBef>
              <a:spcAft>
                <a:spcPts val="0"/>
              </a:spcAft>
              <a:buNone/>
            </a:pPr>
            <a:r>
              <a:rPr lang="en"/>
              <a:t>37 seconds</a:t>
            </a:r>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a647079064_0_131: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a64707906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SimpleGEC and PretrainedGEC did not show many differences in performance between them, but they did show an improvement in both metrics, </a:t>
            </a:r>
            <a:r>
              <a:rPr lang="en">
                <a:solidFill>
                  <a:schemeClr val="dk1"/>
                </a:solidFill>
              </a:rPr>
              <a:t>compared to the autotranscription.</a:t>
            </a:r>
            <a:endParaRPr>
              <a:solidFill>
                <a:schemeClr val="dk1"/>
              </a:solidFill>
            </a:endParaRPr>
          </a:p>
          <a:p>
            <a:pPr marL="457200" lvl="0" indent="-298450" algn="l" rtl="0">
              <a:lnSpc>
                <a:spcPct val="115000"/>
              </a:lnSpc>
              <a:spcBef>
                <a:spcPts val="0"/>
              </a:spcBef>
              <a:spcAft>
                <a:spcPts val="0"/>
              </a:spcAft>
              <a:buSzPts val="1100"/>
              <a:buChar char="-"/>
            </a:pPr>
            <a:r>
              <a:rPr lang="en"/>
              <a:t>Though </a:t>
            </a:r>
            <a:r>
              <a:rPr lang="en">
                <a:solidFill>
                  <a:schemeClr val="dk1"/>
                </a:solidFill>
              </a:rPr>
              <a:t>PretrainedGEC</a:t>
            </a:r>
            <a:r>
              <a:rPr lang="en"/>
              <a:t> still struggled with punctuation and capitalization, we can see that the output shown here is more grammatically acceptable than the original input, but it includes a nonsense word and is missing punctuation. </a:t>
            </a:r>
            <a:endParaRPr/>
          </a:p>
          <a:p>
            <a:pPr marL="0" lvl="0" indent="0" algn="l" rtl="0">
              <a:lnSpc>
                <a:spcPct val="115000"/>
              </a:lnSpc>
              <a:spcBef>
                <a:spcPts val="1200"/>
              </a:spcBef>
              <a:spcAft>
                <a:spcPts val="1200"/>
              </a:spcAft>
              <a:buNone/>
            </a:pPr>
            <a:r>
              <a:rPr lang="en"/>
              <a:t>19 seconds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a647079064_0_142: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a64707906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PhoneticGEC shows an improvement in WER and F1 over the previous models, but we see that the candidate sentence is faithful to the input, and not the label, since the GAC score is identical to that of the input. </a:t>
            </a:r>
            <a:endParaRPr/>
          </a:p>
          <a:p>
            <a:pPr marL="0" lvl="0" indent="0" algn="l" rtl="0">
              <a:lnSpc>
                <a:spcPct val="115000"/>
              </a:lnSpc>
              <a:spcBef>
                <a:spcPts val="1200"/>
              </a:spcBef>
              <a:spcAft>
                <a:spcPts val="1200"/>
              </a:spcAft>
              <a:buNone/>
            </a:pPr>
            <a:r>
              <a:rPr lang="en"/>
              <a:t>11 seconds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647079064_0_153: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64707906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Finally, RawGEC solved most of the problems we noticed in the other models. </a:t>
            </a:r>
            <a:endParaRPr/>
          </a:p>
          <a:p>
            <a:pPr marL="457200" lvl="0" indent="-298450" algn="l" rtl="0">
              <a:lnSpc>
                <a:spcPct val="115000"/>
              </a:lnSpc>
              <a:spcBef>
                <a:spcPts val="0"/>
              </a:spcBef>
              <a:spcAft>
                <a:spcPts val="0"/>
              </a:spcAft>
              <a:buSzPts val="1100"/>
              <a:buChar char="-"/>
            </a:pPr>
            <a:r>
              <a:rPr lang="en"/>
              <a:t>This improvement is reflected in all metrics: WER, F1, and GAC score. </a:t>
            </a:r>
            <a:endParaRPr/>
          </a:p>
          <a:p>
            <a:pPr marL="0" lvl="0" indent="0" algn="l" rtl="0">
              <a:lnSpc>
                <a:spcPct val="115000"/>
              </a:lnSpc>
              <a:spcBef>
                <a:spcPts val="1200"/>
              </a:spcBef>
              <a:spcAft>
                <a:spcPts val="0"/>
              </a:spcAft>
              <a:buNone/>
            </a:pPr>
            <a:r>
              <a:rPr lang="en"/>
              <a:t>12 seconds</a:t>
            </a:r>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647079064_0_109: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64707906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As you can see, our RawGEC outperformed all other models in terms of WER, and marginally outperformed them in terms of BERTScore, so we can conclude that it is better at correcting for substitutions, but only marginally better at correcting grammatical errors. </a:t>
            </a:r>
            <a:endParaRPr/>
          </a:p>
          <a:p>
            <a:pPr marL="0" lvl="0" indent="0" algn="l" rtl="0">
              <a:lnSpc>
                <a:spcPct val="115000"/>
              </a:lnSpc>
              <a:spcBef>
                <a:spcPts val="1200"/>
              </a:spcBef>
              <a:spcAft>
                <a:spcPts val="0"/>
              </a:spcAft>
              <a:buNone/>
            </a:pPr>
            <a:r>
              <a:rPr lang="en"/>
              <a:t>32 seconds</a:t>
            </a:r>
            <a:endParaRPr/>
          </a:p>
          <a:p>
            <a:pPr marL="0" lvl="0" indent="0" algn="l" rtl="0">
              <a:lnSpc>
                <a:spcPct val="115000"/>
              </a:lnSpc>
              <a:spcBef>
                <a:spcPts val="1200"/>
              </a:spcBef>
              <a:spcAft>
                <a:spcPts val="1200"/>
              </a:spcAft>
              <a:buClr>
                <a:schemeClr val="dk1"/>
              </a:buClr>
              <a:buSzPts val="1100"/>
              <a:buFont typeface="Arial"/>
              <a:buNone/>
            </a:pPr>
            <a:endParaRPr i="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37583"/>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666666"/>
              </a:buClr>
              <a:buSzPts val="2800"/>
              <a:buNone/>
              <a:defRPr sz="2800">
                <a:solidFill>
                  <a:srgbClr val="66666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35250" y="5636944"/>
            <a:ext cx="9214500" cy="1104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6" name="Google Shape;16;p2"/>
          <p:cNvCxnSpPr/>
          <p:nvPr/>
        </p:nvCxnSpPr>
        <p:spPr>
          <a:xfrm>
            <a:off x="444450" y="3075306"/>
            <a:ext cx="8255100" cy="16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7550" y="5618750"/>
            <a:ext cx="9179100" cy="96300"/>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7;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666666"/>
              </a:buClr>
              <a:buSzPts val="2800"/>
              <a:buNone/>
              <a:defRPr sz="2800">
                <a:solidFill>
                  <a:srgbClr val="666666"/>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434343"/>
              </a:buClr>
              <a:buSzPts val="1800"/>
              <a:buChar char="●"/>
              <a:defRPr sz="1800">
                <a:solidFill>
                  <a:srgbClr val="434343"/>
                </a:solidFill>
              </a:defRPr>
            </a:lvl1pPr>
            <a:lvl2pPr marL="914400" lvl="1" indent="-317500">
              <a:lnSpc>
                <a:spcPct val="115000"/>
              </a:lnSpc>
              <a:spcBef>
                <a:spcPts val="0"/>
              </a:spcBef>
              <a:spcAft>
                <a:spcPts val="0"/>
              </a:spcAft>
              <a:buClr>
                <a:srgbClr val="434343"/>
              </a:buClr>
              <a:buSzPts val="1400"/>
              <a:buChar char="○"/>
              <a:defRPr>
                <a:solidFill>
                  <a:srgbClr val="434343"/>
                </a:solidFill>
              </a:defRPr>
            </a:lvl2pPr>
            <a:lvl3pPr marL="1371600" lvl="2" indent="-317500">
              <a:lnSpc>
                <a:spcPct val="115000"/>
              </a:lnSpc>
              <a:spcBef>
                <a:spcPts val="0"/>
              </a:spcBef>
              <a:spcAft>
                <a:spcPts val="0"/>
              </a:spcAft>
              <a:buClr>
                <a:srgbClr val="434343"/>
              </a:buClr>
              <a:buSzPts val="1400"/>
              <a:buChar char="■"/>
              <a:defRPr>
                <a:solidFill>
                  <a:srgbClr val="434343"/>
                </a:solidFill>
              </a:defRPr>
            </a:lvl3pPr>
            <a:lvl4pPr marL="1828800" lvl="3" indent="-317500">
              <a:lnSpc>
                <a:spcPct val="115000"/>
              </a:lnSpc>
              <a:spcBef>
                <a:spcPts val="0"/>
              </a:spcBef>
              <a:spcAft>
                <a:spcPts val="0"/>
              </a:spcAft>
              <a:buClr>
                <a:srgbClr val="434343"/>
              </a:buClr>
              <a:buSzPts val="1400"/>
              <a:buChar char="●"/>
              <a:defRPr>
                <a:solidFill>
                  <a:srgbClr val="434343"/>
                </a:solidFill>
              </a:defRPr>
            </a:lvl4pPr>
            <a:lvl5pPr marL="2286000" lvl="4" indent="-317500">
              <a:lnSpc>
                <a:spcPct val="115000"/>
              </a:lnSpc>
              <a:spcBef>
                <a:spcPts val="0"/>
              </a:spcBef>
              <a:spcAft>
                <a:spcPts val="0"/>
              </a:spcAft>
              <a:buClr>
                <a:srgbClr val="434343"/>
              </a:buClr>
              <a:buSzPts val="1400"/>
              <a:buChar char="○"/>
              <a:defRPr>
                <a:solidFill>
                  <a:srgbClr val="434343"/>
                </a:solidFill>
              </a:defRPr>
            </a:lvl5pPr>
            <a:lvl6pPr marL="2743200" lvl="5" indent="-317500">
              <a:lnSpc>
                <a:spcPct val="115000"/>
              </a:lnSpc>
              <a:spcBef>
                <a:spcPts val="0"/>
              </a:spcBef>
              <a:spcAft>
                <a:spcPts val="0"/>
              </a:spcAft>
              <a:buClr>
                <a:srgbClr val="434343"/>
              </a:buClr>
              <a:buSzPts val="1400"/>
              <a:buChar char="■"/>
              <a:defRPr>
                <a:solidFill>
                  <a:srgbClr val="434343"/>
                </a:solidFill>
              </a:defRPr>
            </a:lvl6pPr>
            <a:lvl7pPr marL="3200400" lvl="6" indent="-317500">
              <a:lnSpc>
                <a:spcPct val="115000"/>
              </a:lnSpc>
              <a:spcBef>
                <a:spcPts val="0"/>
              </a:spcBef>
              <a:spcAft>
                <a:spcPts val="0"/>
              </a:spcAft>
              <a:buClr>
                <a:srgbClr val="434343"/>
              </a:buClr>
              <a:buSzPts val="1400"/>
              <a:buChar char="●"/>
              <a:defRPr>
                <a:solidFill>
                  <a:srgbClr val="434343"/>
                </a:solidFill>
              </a:defRPr>
            </a:lvl7pPr>
            <a:lvl8pPr marL="3657600" lvl="7" indent="-317500">
              <a:lnSpc>
                <a:spcPct val="115000"/>
              </a:lnSpc>
              <a:spcBef>
                <a:spcPts val="0"/>
              </a:spcBef>
              <a:spcAft>
                <a:spcPts val="0"/>
              </a:spcAft>
              <a:buClr>
                <a:srgbClr val="434343"/>
              </a:buClr>
              <a:buSzPts val="1400"/>
              <a:buChar char="○"/>
              <a:defRPr>
                <a:solidFill>
                  <a:srgbClr val="434343"/>
                </a:solidFill>
              </a:defRPr>
            </a:lvl8pPr>
            <a:lvl9pPr marL="4114800" lvl="8" indent="-31750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9" name="Google Shape;9;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17550" y="-13425"/>
            <a:ext cx="9179100" cy="270600"/>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a:off x="311708" y="580667"/>
            <a:ext cx="8520600" cy="22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80">
                <a:solidFill>
                  <a:srgbClr val="434343"/>
                </a:solidFill>
                <a:latin typeface="EB Garamond SemiBold"/>
                <a:ea typeface="EB Garamond SemiBold"/>
                <a:cs typeface="EB Garamond SemiBold"/>
                <a:sym typeface="EB Garamond SemiBold"/>
              </a:rPr>
              <a:t>Improving ASR output using a transformer-based Grammatical Error</a:t>
            </a:r>
            <a:endParaRPr sz="3880">
              <a:solidFill>
                <a:srgbClr val="434343"/>
              </a:solidFill>
              <a:latin typeface="EB Garamond SemiBold"/>
              <a:ea typeface="EB Garamond SemiBold"/>
              <a:cs typeface="EB Garamond SemiBold"/>
              <a:sym typeface="EB Garamond SemiBold"/>
            </a:endParaRPr>
          </a:p>
          <a:p>
            <a:pPr marL="0" lvl="0" indent="0" algn="ctr" rtl="0">
              <a:spcBef>
                <a:spcPts val="0"/>
              </a:spcBef>
              <a:spcAft>
                <a:spcPts val="0"/>
              </a:spcAft>
              <a:buSzPts val="990"/>
              <a:buNone/>
            </a:pPr>
            <a:r>
              <a:rPr lang="en" sz="3880">
                <a:solidFill>
                  <a:srgbClr val="434343"/>
                </a:solidFill>
                <a:latin typeface="EB Garamond SemiBold"/>
                <a:ea typeface="EB Garamond SemiBold"/>
                <a:cs typeface="EB Garamond SemiBold"/>
                <a:sym typeface="EB Garamond SemiBold"/>
              </a:rPr>
              <a:t>Correction approach</a:t>
            </a:r>
            <a:endParaRPr sz="3880">
              <a:solidFill>
                <a:srgbClr val="434343"/>
              </a:solidFill>
              <a:latin typeface="EB Garamond SemiBold"/>
              <a:ea typeface="EB Garamond SemiBold"/>
              <a:cs typeface="EB Garamond SemiBold"/>
              <a:sym typeface="EB Garamond SemiBold"/>
            </a:endParaRPr>
          </a:p>
        </p:txBody>
      </p:sp>
      <p:sp>
        <p:nvSpPr>
          <p:cNvPr id="50" name="Google Shape;50;p10"/>
          <p:cNvSpPr txBox="1">
            <a:spLocks noGrp="1"/>
          </p:cNvSpPr>
          <p:nvPr>
            <p:ph type="subTitle" idx="1"/>
          </p:nvPr>
        </p:nvSpPr>
        <p:spPr>
          <a:xfrm>
            <a:off x="1603950" y="3343944"/>
            <a:ext cx="5936100" cy="1035600"/>
          </a:xfrm>
          <a:prstGeom prst="rect">
            <a:avLst/>
          </a:prstGeom>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523"/>
              <a:buNone/>
            </a:pPr>
            <a:r>
              <a:rPr lang="en" sz="1629">
                <a:latin typeface="EB Garamond SemiBold"/>
                <a:ea typeface="EB Garamond SemiBold"/>
                <a:cs typeface="EB Garamond SemiBold"/>
                <a:sym typeface="EB Garamond SemiBold"/>
              </a:rPr>
              <a:t>Rachel Gao, Juliana Gómez-Consuegra, Erica Nakabayashi</a:t>
            </a:r>
            <a:endParaRPr sz="1629">
              <a:latin typeface="EB Garamond SemiBold"/>
              <a:ea typeface="EB Garamond SemiBold"/>
              <a:cs typeface="EB Garamond SemiBold"/>
              <a:sym typeface="EB Garamond SemiBold"/>
            </a:endParaRPr>
          </a:p>
          <a:p>
            <a:pPr marL="0" lvl="0" indent="0" algn="ctr" rtl="0">
              <a:lnSpc>
                <a:spcPct val="95000"/>
              </a:lnSpc>
              <a:spcBef>
                <a:spcPts val="0"/>
              </a:spcBef>
              <a:spcAft>
                <a:spcPts val="0"/>
              </a:spcAft>
              <a:buSzPts val="523"/>
              <a:buNone/>
            </a:pPr>
            <a:r>
              <a:rPr lang="en" sz="1629">
                <a:latin typeface="EB Garamond"/>
                <a:ea typeface="EB Garamond"/>
                <a:cs typeface="EB Garamond"/>
                <a:sym typeface="EB Garamond"/>
              </a:rPr>
              <a:t>DATASCI 266 Natural Language Processing with Deep Learning</a:t>
            </a:r>
            <a:endParaRPr sz="1629">
              <a:latin typeface="EB Garamond"/>
              <a:ea typeface="EB Garamond"/>
              <a:cs typeface="EB Garamond"/>
              <a:sym typeface="EB Garamond"/>
            </a:endParaRPr>
          </a:p>
          <a:p>
            <a:pPr marL="0" lvl="0" indent="0" algn="ctr" rtl="0">
              <a:lnSpc>
                <a:spcPct val="95000"/>
              </a:lnSpc>
              <a:spcBef>
                <a:spcPts val="0"/>
              </a:spcBef>
              <a:spcAft>
                <a:spcPts val="0"/>
              </a:spcAft>
              <a:buSzPts val="523"/>
              <a:buNone/>
            </a:pPr>
            <a:r>
              <a:rPr lang="en" sz="1629">
                <a:latin typeface="EB Garamond"/>
                <a:ea typeface="EB Garamond"/>
                <a:cs typeface="EB Garamond"/>
                <a:sym typeface="EB Garamond"/>
              </a:rPr>
              <a:t>rachelgao, julianagc, ericanaka @berkeley.edu</a:t>
            </a:r>
            <a:endParaRPr sz="1629">
              <a:latin typeface="EB Garamond"/>
              <a:ea typeface="EB Garamond"/>
              <a:cs typeface="EB Garamond"/>
              <a:sym typeface="EB Garamond"/>
            </a:endParaRPr>
          </a:p>
        </p:txBody>
      </p:sp>
      <p:sp>
        <p:nvSpPr>
          <p:cNvPr id="51" name="Google Shape;51;p10"/>
          <p:cNvSpPr txBox="1"/>
          <p:nvPr/>
        </p:nvSpPr>
        <p:spPr>
          <a:xfrm>
            <a:off x="3817525" y="-4377500"/>
            <a:ext cx="9034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title"/>
          </p:nvPr>
        </p:nvSpPr>
        <p:spPr>
          <a:xfrm>
            <a:off x="223900" y="35986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EB Garamond SemiBold"/>
                <a:ea typeface="EB Garamond SemiBold"/>
                <a:cs typeface="EB Garamond SemiBold"/>
                <a:sym typeface="EB Garamond SemiBold"/>
              </a:rPr>
              <a:t>Inspiration for Future Research </a:t>
            </a:r>
            <a:endParaRPr sz="2420">
              <a:latin typeface="EB Garamond SemiBold"/>
              <a:ea typeface="EB Garamond SemiBold"/>
              <a:cs typeface="EB Garamond SemiBold"/>
              <a:sym typeface="EB Garamond SemiBold"/>
            </a:endParaRPr>
          </a:p>
        </p:txBody>
      </p:sp>
      <p:pic>
        <p:nvPicPr>
          <p:cNvPr id="262" name="Google Shape;262;p22" title="Chart"/>
          <p:cNvPicPr preferRelativeResize="0"/>
          <p:nvPr/>
        </p:nvPicPr>
        <p:blipFill>
          <a:blip r:embed="rId3">
            <a:alphaModFix/>
          </a:blip>
          <a:stretch>
            <a:fillRect/>
          </a:stretch>
        </p:blipFill>
        <p:spPr>
          <a:xfrm>
            <a:off x="223900" y="763400"/>
            <a:ext cx="4260450" cy="2634360"/>
          </a:xfrm>
          <a:prstGeom prst="rect">
            <a:avLst/>
          </a:prstGeom>
          <a:noFill/>
          <a:ln>
            <a:noFill/>
          </a:ln>
        </p:spPr>
      </p:pic>
      <p:pic>
        <p:nvPicPr>
          <p:cNvPr id="263" name="Google Shape;263;p22" title="Chart"/>
          <p:cNvPicPr preferRelativeResize="0"/>
          <p:nvPr/>
        </p:nvPicPr>
        <p:blipFill>
          <a:blip r:embed="rId4">
            <a:alphaModFix/>
          </a:blip>
          <a:stretch>
            <a:fillRect/>
          </a:stretch>
        </p:blipFill>
        <p:spPr>
          <a:xfrm>
            <a:off x="4678500" y="3024475"/>
            <a:ext cx="4351251" cy="269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3"/>
          <p:cNvSpPr txBox="1">
            <a:spLocks noGrp="1"/>
          </p:cNvSpPr>
          <p:nvPr>
            <p:ph type="title"/>
          </p:nvPr>
        </p:nvSpPr>
        <p:spPr>
          <a:xfrm>
            <a:off x="223900" y="35986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EB Garamond SemiBold"/>
                <a:ea typeface="EB Garamond SemiBold"/>
                <a:cs typeface="EB Garamond SemiBold"/>
                <a:sym typeface="EB Garamond SemiBold"/>
              </a:rPr>
              <a:t>Inspiration for Future Research </a:t>
            </a:r>
            <a:endParaRPr sz="2420">
              <a:latin typeface="EB Garamond SemiBold"/>
              <a:ea typeface="EB Garamond SemiBold"/>
              <a:cs typeface="EB Garamond SemiBold"/>
              <a:sym typeface="EB Garamond SemiBold"/>
            </a:endParaRPr>
          </a:p>
        </p:txBody>
      </p:sp>
      <p:pic>
        <p:nvPicPr>
          <p:cNvPr id="269" name="Google Shape;269;p23" title="Chart"/>
          <p:cNvPicPr preferRelativeResize="0"/>
          <p:nvPr/>
        </p:nvPicPr>
        <p:blipFill>
          <a:blip r:embed="rId3">
            <a:alphaModFix/>
          </a:blip>
          <a:stretch>
            <a:fillRect/>
          </a:stretch>
        </p:blipFill>
        <p:spPr>
          <a:xfrm>
            <a:off x="152400" y="996175"/>
            <a:ext cx="4563549" cy="2821768"/>
          </a:xfrm>
          <a:prstGeom prst="rect">
            <a:avLst/>
          </a:prstGeom>
          <a:noFill/>
          <a:ln>
            <a:noFill/>
          </a:ln>
        </p:spPr>
      </p:pic>
      <p:pic>
        <p:nvPicPr>
          <p:cNvPr id="270" name="Google Shape;270;p23" title="Chart"/>
          <p:cNvPicPr preferRelativeResize="0"/>
          <p:nvPr/>
        </p:nvPicPr>
        <p:blipFill>
          <a:blip r:embed="rId4">
            <a:alphaModFix/>
          </a:blip>
          <a:stretch>
            <a:fillRect/>
          </a:stretch>
        </p:blipFill>
        <p:spPr>
          <a:xfrm>
            <a:off x="4572000" y="2794540"/>
            <a:ext cx="4563549" cy="28217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4"/>
          <p:cNvPicPr preferRelativeResize="0"/>
          <p:nvPr/>
        </p:nvPicPr>
        <p:blipFill>
          <a:blip r:embed="rId3">
            <a:alphaModFix amt="50000"/>
          </a:blip>
          <a:stretch>
            <a:fillRect/>
          </a:stretch>
        </p:blipFill>
        <p:spPr>
          <a:xfrm>
            <a:off x="-142750" y="280600"/>
            <a:ext cx="9378877" cy="5358050"/>
          </a:xfrm>
          <a:prstGeom prst="rect">
            <a:avLst/>
          </a:prstGeom>
          <a:noFill/>
          <a:ln>
            <a:noFill/>
          </a:ln>
        </p:spPr>
      </p:pic>
      <p:sp>
        <p:nvSpPr>
          <p:cNvPr id="276" name="Google Shape;276;p24"/>
          <p:cNvSpPr txBox="1">
            <a:spLocks noGrp="1"/>
          </p:cNvSpPr>
          <p:nvPr>
            <p:ph type="ctrTitle"/>
          </p:nvPr>
        </p:nvSpPr>
        <p:spPr>
          <a:xfrm>
            <a:off x="311708" y="580667"/>
            <a:ext cx="8520600" cy="22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80">
                <a:latin typeface="EB Garamond SemiBold"/>
                <a:ea typeface="EB Garamond SemiBold"/>
                <a:cs typeface="EB Garamond SemiBold"/>
                <a:sym typeface="EB Garamond SemiBold"/>
              </a:rPr>
              <a:t>Thank you! Questions?</a:t>
            </a:r>
            <a:endParaRPr sz="3880">
              <a:latin typeface="EB Garamond SemiBold"/>
              <a:ea typeface="EB Garamond SemiBold"/>
              <a:cs typeface="EB Garamond SemiBold"/>
              <a:sym typeface="EB Garamond SemiBold"/>
            </a:endParaRPr>
          </a:p>
        </p:txBody>
      </p:sp>
      <p:sp>
        <p:nvSpPr>
          <p:cNvPr id="277" name="Google Shape;277;p24"/>
          <p:cNvSpPr txBox="1">
            <a:spLocks noGrp="1"/>
          </p:cNvSpPr>
          <p:nvPr>
            <p:ph type="subTitle" idx="1"/>
          </p:nvPr>
        </p:nvSpPr>
        <p:spPr>
          <a:xfrm>
            <a:off x="1603950" y="3343944"/>
            <a:ext cx="5936100" cy="1035600"/>
          </a:xfrm>
          <a:prstGeom prst="rect">
            <a:avLst/>
          </a:prstGeom>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523"/>
              <a:buNone/>
            </a:pPr>
            <a:r>
              <a:rPr lang="en" sz="1629">
                <a:solidFill>
                  <a:schemeClr val="dk1"/>
                </a:solidFill>
                <a:latin typeface="EB Garamond SemiBold"/>
                <a:ea typeface="EB Garamond SemiBold"/>
                <a:cs typeface="EB Garamond SemiBold"/>
                <a:sym typeface="EB Garamond SemiBold"/>
              </a:rPr>
              <a:t>Rachel Gao, Juliana Gómez-Consuegra, Erica Nakabayashi</a:t>
            </a:r>
            <a:endParaRPr sz="1629">
              <a:solidFill>
                <a:schemeClr val="dk1"/>
              </a:solidFill>
              <a:latin typeface="EB Garamond SemiBold"/>
              <a:ea typeface="EB Garamond SemiBold"/>
              <a:cs typeface="EB Garamond SemiBold"/>
              <a:sym typeface="EB Garamond SemiBold"/>
            </a:endParaRPr>
          </a:p>
          <a:p>
            <a:pPr marL="0" lvl="0" indent="0" algn="ctr" rtl="0">
              <a:lnSpc>
                <a:spcPct val="95000"/>
              </a:lnSpc>
              <a:spcBef>
                <a:spcPts val="0"/>
              </a:spcBef>
              <a:spcAft>
                <a:spcPts val="0"/>
              </a:spcAft>
              <a:buSzPts val="523"/>
              <a:buNone/>
            </a:pPr>
            <a:r>
              <a:rPr lang="en" sz="1629">
                <a:solidFill>
                  <a:schemeClr val="dk1"/>
                </a:solidFill>
                <a:latin typeface="EB Garamond"/>
                <a:ea typeface="EB Garamond"/>
                <a:cs typeface="EB Garamond"/>
                <a:sym typeface="EB Garamond"/>
              </a:rPr>
              <a:t>DATASCI 266 Natural Language Processing with Deep Learning</a:t>
            </a:r>
            <a:endParaRPr sz="1629">
              <a:solidFill>
                <a:schemeClr val="dk1"/>
              </a:solidFill>
              <a:latin typeface="EB Garamond"/>
              <a:ea typeface="EB Garamond"/>
              <a:cs typeface="EB Garamond"/>
              <a:sym typeface="EB Garamond"/>
            </a:endParaRPr>
          </a:p>
          <a:p>
            <a:pPr marL="0" lvl="0" indent="0" algn="ctr" rtl="0">
              <a:lnSpc>
                <a:spcPct val="95000"/>
              </a:lnSpc>
              <a:spcBef>
                <a:spcPts val="0"/>
              </a:spcBef>
              <a:spcAft>
                <a:spcPts val="0"/>
              </a:spcAft>
              <a:buSzPts val="523"/>
              <a:buNone/>
            </a:pPr>
            <a:r>
              <a:rPr lang="en" sz="1629">
                <a:solidFill>
                  <a:schemeClr val="dk1"/>
                </a:solidFill>
                <a:latin typeface="EB Garamond"/>
                <a:ea typeface="EB Garamond"/>
                <a:cs typeface="EB Garamond"/>
                <a:sym typeface="EB Garamond"/>
              </a:rPr>
              <a:t>rachelgao, julianagc, ericanaka @berkeley.edu</a:t>
            </a:r>
            <a:endParaRPr sz="1629">
              <a:solidFill>
                <a:schemeClr val="dk1"/>
              </a:solidFill>
              <a:latin typeface="EB Garamond"/>
              <a:ea typeface="EB Garamond"/>
              <a:cs typeface="EB Garamond"/>
              <a:sym typeface="EB Garamond"/>
            </a:endParaRPr>
          </a:p>
        </p:txBody>
      </p:sp>
      <p:sp>
        <p:nvSpPr>
          <p:cNvPr id="278" name="Google Shape;278;p24"/>
          <p:cNvSpPr txBox="1"/>
          <p:nvPr/>
        </p:nvSpPr>
        <p:spPr>
          <a:xfrm>
            <a:off x="3817525" y="-4377500"/>
            <a:ext cx="9034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aphicFrame>
        <p:nvGraphicFramePr>
          <p:cNvPr id="283" name="Google Shape;283;p25"/>
          <p:cNvGraphicFramePr/>
          <p:nvPr/>
        </p:nvGraphicFramePr>
        <p:xfrm>
          <a:off x="218400" y="1436125"/>
          <a:ext cx="8690075" cy="3673675"/>
        </p:xfrm>
        <a:graphic>
          <a:graphicData uri="http://schemas.openxmlformats.org/drawingml/2006/table">
            <a:tbl>
              <a:tblPr>
                <a:noFill/>
                <a:tableStyleId>{E79159E4-489A-4559-9191-2A1DF34FA343}</a:tableStyleId>
              </a:tblPr>
              <a:tblGrid>
                <a:gridCol w="1215750">
                  <a:extLst>
                    <a:ext uri="{9D8B030D-6E8A-4147-A177-3AD203B41FA5}">
                      <a16:colId xmlns:a16="http://schemas.microsoft.com/office/drawing/2014/main" val="20000"/>
                    </a:ext>
                  </a:extLst>
                </a:gridCol>
                <a:gridCol w="3415100">
                  <a:extLst>
                    <a:ext uri="{9D8B030D-6E8A-4147-A177-3AD203B41FA5}">
                      <a16:colId xmlns:a16="http://schemas.microsoft.com/office/drawing/2014/main" val="20001"/>
                    </a:ext>
                  </a:extLst>
                </a:gridCol>
                <a:gridCol w="4059225">
                  <a:extLst>
                    <a:ext uri="{9D8B030D-6E8A-4147-A177-3AD203B41FA5}">
                      <a16:colId xmlns:a16="http://schemas.microsoft.com/office/drawing/2014/main" val="20002"/>
                    </a:ext>
                  </a:extLst>
                </a:gridCol>
              </a:tblGrid>
              <a:tr h="525100">
                <a:tc>
                  <a:txBody>
                    <a:bodyPr/>
                    <a:lstStyle/>
                    <a:p>
                      <a:pPr marL="0" lvl="0" indent="0" algn="l" rtl="0">
                        <a:spcBef>
                          <a:spcPts val="0"/>
                        </a:spcBef>
                        <a:spcAft>
                          <a:spcPts val="0"/>
                        </a:spcAft>
                        <a:buNone/>
                      </a:pPr>
                      <a:r>
                        <a:rPr lang="en" sz="1000" b="1">
                          <a:latin typeface="EB Garamond"/>
                          <a:ea typeface="EB Garamond"/>
                          <a:cs typeface="EB Garamond"/>
                          <a:sym typeface="EB Garamond"/>
                        </a:rPr>
                        <a:t>AutoTranscription</a:t>
                      </a:r>
                      <a:endParaRPr sz="1000" b="1">
                        <a:latin typeface="EB Garamond"/>
                        <a:ea typeface="EB Garamond"/>
                        <a:cs typeface="EB Garamond"/>
                        <a:sym typeface="EB Garamond"/>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THE RESIDENT </a:t>
                      </a:r>
                      <a:r>
                        <a:rPr lang="en" sz="1000">
                          <a:solidFill>
                            <a:schemeClr val="dk1"/>
                          </a:solidFill>
                          <a:highlight>
                            <a:srgbClr val="CFE2F3"/>
                          </a:highlight>
                          <a:latin typeface="EB Garamond"/>
                          <a:ea typeface="EB Garamond"/>
                          <a:cs typeface="EB Garamond"/>
                          <a:sym typeface="EB Garamond"/>
                        </a:rPr>
                        <a:t>COMMISSIONERS </a:t>
                      </a:r>
                      <a:r>
                        <a:rPr lang="en" sz="1000">
                          <a:solidFill>
                            <a:schemeClr val="dk1"/>
                          </a:solidFill>
                          <a:latin typeface="EB Garamond"/>
                          <a:ea typeface="EB Garamond"/>
                          <a:cs typeface="EB Garamond"/>
                          <a:sym typeface="EB Garamond"/>
                        </a:rPr>
                        <a:t>AWAY IN AUSTRALIA</a:t>
                      </a:r>
                      <a:endParaRPr sz="1000">
                        <a:solidFill>
                          <a:schemeClr val="dk1"/>
                        </a:solidFill>
                        <a:latin typeface="EB Garamond"/>
                        <a:ea typeface="EB Garamond"/>
                        <a:cs typeface="EB Garamond"/>
                        <a:sym typeface="EB Garamond"/>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PHILIP STOOD UNDECIDED HIS EARS STRAINED TO CATCH THE </a:t>
                      </a:r>
                      <a:r>
                        <a:rPr lang="en" sz="1000">
                          <a:solidFill>
                            <a:schemeClr val="dk1"/>
                          </a:solidFill>
                          <a:highlight>
                            <a:srgbClr val="FFF2CC"/>
                          </a:highlight>
                          <a:latin typeface="EB Garamond"/>
                          <a:ea typeface="EB Garamond"/>
                          <a:cs typeface="EB Garamond"/>
                          <a:sym typeface="EB Garamond"/>
                        </a:rPr>
                        <a:t>SLATEST </a:t>
                      </a:r>
                      <a:r>
                        <a:rPr lang="en" sz="1000">
                          <a:solidFill>
                            <a:schemeClr val="dk1"/>
                          </a:solidFill>
                          <a:latin typeface="EB Garamond"/>
                          <a:ea typeface="EB Garamond"/>
                          <a:cs typeface="EB Garamond"/>
                          <a:sym typeface="EB Garamond"/>
                        </a:rPr>
                        <a:t>SOUND</a:t>
                      </a:r>
                      <a:endParaRPr sz="1000">
                        <a:latin typeface="EB Garamond"/>
                        <a:ea typeface="EB Garamond"/>
                        <a:cs typeface="EB Garamond"/>
                        <a:sym typeface="EB Garamond"/>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09300">
                <a:tc>
                  <a:txBody>
                    <a:bodyPr/>
                    <a:lstStyle/>
                    <a:p>
                      <a:pPr marL="0" lvl="0" indent="0" algn="l" rtl="0">
                        <a:spcBef>
                          <a:spcPts val="0"/>
                        </a:spcBef>
                        <a:spcAft>
                          <a:spcPts val="0"/>
                        </a:spcAft>
                        <a:buNone/>
                      </a:pPr>
                      <a:r>
                        <a:rPr lang="en" sz="1000" b="1">
                          <a:solidFill>
                            <a:schemeClr val="dk1"/>
                          </a:solidFill>
                          <a:latin typeface="EB Garamond"/>
                          <a:ea typeface="EB Garamond"/>
                          <a:cs typeface="EB Garamond"/>
                          <a:sym typeface="EB Garamond"/>
                        </a:rPr>
                        <a:t>Label</a:t>
                      </a:r>
                      <a:endParaRPr sz="1000" b="1">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1D1C1D"/>
                          </a:solidFill>
                          <a:highlight>
                            <a:srgbClr val="FFFFFF"/>
                          </a:highlight>
                          <a:latin typeface="EB Garamond"/>
                          <a:ea typeface="EB Garamond"/>
                          <a:cs typeface="EB Garamond"/>
                          <a:sym typeface="EB Garamond"/>
                        </a:rPr>
                        <a:t>The Resident </a:t>
                      </a:r>
                      <a:r>
                        <a:rPr lang="en" sz="1000">
                          <a:solidFill>
                            <a:srgbClr val="1D1C1D"/>
                          </a:solidFill>
                          <a:highlight>
                            <a:srgbClr val="CFE2F3"/>
                          </a:highlight>
                          <a:latin typeface="EB Garamond"/>
                          <a:ea typeface="EB Garamond"/>
                          <a:cs typeface="EB Garamond"/>
                          <a:sym typeface="EB Garamond"/>
                        </a:rPr>
                        <a:t>Commissioner </a:t>
                      </a:r>
                      <a:r>
                        <a:rPr lang="en" sz="1000">
                          <a:solidFill>
                            <a:srgbClr val="1D1C1D"/>
                          </a:solidFill>
                          <a:highlight>
                            <a:srgbClr val="FFFF00"/>
                          </a:highlight>
                          <a:latin typeface="EB Garamond"/>
                          <a:ea typeface="EB Garamond"/>
                          <a:cs typeface="EB Garamond"/>
                          <a:sym typeface="EB Garamond"/>
                        </a:rPr>
                        <a:t>is</a:t>
                      </a:r>
                      <a:r>
                        <a:rPr lang="en" sz="1000">
                          <a:solidFill>
                            <a:srgbClr val="1D1C1D"/>
                          </a:solidFill>
                          <a:highlight>
                            <a:srgbClr val="FFFFFF"/>
                          </a:highlight>
                          <a:latin typeface="EB Garamond"/>
                          <a:ea typeface="EB Garamond"/>
                          <a:cs typeface="EB Garamond"/>
                          <a:sym typeface="EB Garamond"/>
                        </a:rPr>
                        <a:t> away in </a:t>
                      </a:r>
                      <a:r>
                        <a:rPr lang="en" sz="1000">
                          <a:solidFill>
                            <a:srgbClr val="1D1C1D"/>
                          </a:solidFill>
                          <a:highlight>
                            <a:srgbClr val="EAD1DC"/>
                          </a:highlight>
                          <a:latin typeface="EB Garamond"/>
                          <a:ea typeface="EB Garamond"/>
                          <a:cs typeface="EB Garamond"/>
                          <a:sym typeface="EB Garamond"/>
                        </a:rPr>
                        <a:t>Australia</a:t>
                      </a:r>
                      <a:r>
                        <a:rPr lang="en" sz="1000">
                          <a:solidFill>
                            <a:srgbClr val="1D1C1D"/>
                          </a:solidFill>
                          <a:highlight>
                            <a:srgbClr val="FFFFFF"/>
                          </a:highlight>
                          <a:latin typeface="EB Garamond"/>
                          <a:ea typeface="EB Garamond"/>
                          <a:cs typeface="EB Garamond"/>
                          <a:sym typeface="EB Garamond"/>
                        </a:rPr>
                        <a:t>.</a:t>
                      </a:r>
                      <a:endParaRPr sz="1000">
                        <a:solidFill>
                          <a:srgbClr val="1D1C1D"/>
                        </a:solidFill>
                        <a:highlight>
                          <a:srgbClr val="FFFFFF"/>
                        </a:highlight>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1D1C1D"/>
                          </a:solidFill>
                          <a:highlight>
                            <a:srgbClr val="FFFFFF"/>
                          </a:highlight>
                          <a:latin typeface="EB Garamond"/>
                          <a:ea typeface="EB Garamond"/>
                          <a:cs typeface="EB Garamond"/>
                          <a:sym typeface="EB Garamond"/>
                        </a:rPr>
                        <a:t>Philip stood undecided, his ears strained to catch the </a:t>
                      </a:r>
                      <a:r>
                        <a:rPr lang="en" sz="1000">
                          <a:solidFill>
                            <a:srgbClr val="1D1C1D"/>
                          </a:solidFill>
                          <a:highlight>
                            <a:srgbClr val="FFF2CC"/>
                          </a:highlight>
                          <a:latin typeface="EB Garamond"/>
                          <a:ea typeface="EB Garamond"/>
                          <a:cs typeface="EB Garamond"/>
                          <a:sym typeface="EB Garamond"/>
                        </a:rPr>
                        <a:t>slightest </a:t>
                      </a:r>
                      <a:r>
                        <a:rPr lang="en" sz="1000">
                          <a:solidFill>
                            <a:srgbClr val="1D1C1D"/>
                          </a:solidFill>
                          <a:highlight>
                            <a:srgbClr val="FFFFFF"/>
                          </a:highlight>
                          <a:latin typeface="EB Garamond"/>
                          <a:ea typeface="EB Garamond"/>
                          <a:cs typeface="EB Garamond"/>
                          <a:sym typeface="EB Garamond"/>
                        </a:rPr>
                        <a:t>sound.</a:t>
                      </a:r>
                      <a:endParaRPr sz="1000">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lvl="0" indent="0" algn="l" rtl="0">
                        <a:spcBef>
                          <a:spcPts val="0"/>
                        </a:spcBef>
                        <a:spcAft>
                          <a:spcPts val="0"/>
                        </a:spcAft>
                        <a:buClr>
                          <a:schemeClr val="dk1"/>
                        </a:buClr>
                        <a:buSzPts val="1100"/>
                        <a:buFont typeface="Arial"/>
                        <a:buNone/>
                      </a:pPr>
                      <a:r>
                        <a:rPr lang="en" sz="1000" b="1">
                          <a:solidFill>
                            <a:schemeClr val="dk1"/>
                          </a:solidFill>
                          <a:latin typeface="EB Garamond"/>
                          <a:ea typeface="EB Garamond"/>
                          <a:cs typeface="EB Garamond"/>
                          <a:sym typeface="EB Garamond"/>
                        </a:rPr>
                        <a:t>Best Model</a:t>
                      </a:r>
                      <a:endParaRPr sz="1000" b="1">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000">
                          <a:solidFill>
                            <a:srgbClr val="1D1C1D"/>
                          </a:solidFill>
                          <a:highlight>
                            <a:srgbClr val="FFFFFF"/>
                          </a:highlight>
                          <a:latin typeface="EB Garamond"/>
                          <a:ea typeface="EB Garamond"/>
                          <a:cs typeface="EB Garamond"/>
                          <a:sym typeface="EB Garamond"/>
                        </a:rPr>
                        <a:t>RawGEC 0.25</a:t>
                      </a:r>
                      <a:endParaRPr sz="1000">
                        <a:solidFill>
                          <a:srgbClr val="1D1C1D"/>
                        </a:solidFill>
                        <a:highlight>
                          <a:srgbClr val="FFFFFF"/>
                        </a:highlight>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1D1C1D"/>
                          </a:solidFill>
                          <a:highlight>
                            <a:srgbClr val="FFFFFF"/>
                          </a:highlight>
                          <a:latin typeface="EB Garamond"/>
                          <a:ea typeface="EB Garamond"/>
                          <a:cs typeface="EB Garamond"/>
                          <a:sym typeface="EB Garamond"/>
                        </a:rPr>
                        <a:t>RawGEC 0.25</a:t>
                      </a:r>
                      <a:endParaRPr sz="1000">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63850">
                <a:tc>
                  <a:txBody>
                    <a:bodyPr/>
                    <a:lstStyle/>
                    <a:p>
                      <a:pPr marL="0" lvl="0" indent="0" algn="l" rtl="0">
                        <a:spcBef>
                          <a:spcPts val="0"/>
                        </a:spcBef>
                        <a:spcAft>
                          <a:spcPts val="0"/>
                        </a:spcAft>
                        <a:buNone/>
                      </a:pPr>
                      <a:r>
                        <a:rPr lang="en" sz="1000" b="1">
                          <a:solidFill>
                            <a:schemeClr val="dk1"/>
                          </a:solidFill>
                          <a:latin typeface="EB Garamond"/>
                          <a:ea typeface="EB Garamond"/>
                          <a:cs typeface="EB Garamond"/>
                          <a:sym typeface="EB Garamond"/>
                        </a:rPr>
                        <a:t>BM Prediction</a:t>
                      </a:r>
                      <a:endParaRPr sz="1000" b="1">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The resident </a:t>
                      </a:r>
                      <a:r>
                        <a:rPr lang="en" sz="1000">
                          <a:solidFill>
                            <a:schemeClr val="dk1"/>
                          </a:solidFill>
                          <a:highlight>
                            <a:srgbClr val="CFE2F3"/>
                          </a:highlight>
                          <a:latin typeface="EB Garamond"/>
                          <a:ea typeface="EB Garamond"/>
                          <a:cs typeface="EB Garamond"/>
                          <a:sym typeface="EB Garamond"/>
                        </a:rPr>
                        <a:t>commissioners </a:t>
                      </a:r>
                      <a:r>
                        <a:rPr lang="en" sz="1000">
                          <a:solidFill>
                            <a:schemeClr val="dk1"/>
                          </a:solidFill>
                          <a:latin typeface="EB Garamond"/>
                          <a:ea typeface="EB Garamond"/>
                          <a:cs typeface="EB Garamond"/>
                          <a:sym typeface="EB Garamond"/>
                        </a:rPr>
                        <a:t>away in </a:t>
                      </a:r>
                      <a:r>
                        <a:rPr lang="en" sz="1000">
                          <a:solidFill>
                            <a:schemeClr val="dk1"/>
                          </a:solidFill>
                          <a:highlight>
                            <a:srgbClr val="EAD1DC"/>
                          </a:highlight>
                          <a:latin typeface="EB Garamond"/>
                          <a:ea typeface="EB Garamond"/>
                          <a:cs typeface="EB Garamond"/>
                          <a:sym typeface="EB Garamond"/>
                        </a:rPr>
                        <a:t>Australia</a:t>
                      </a:r>
                      <a:r>
                        <a:rPr lang="en" sz="1000">
                          <a:solidFill>
                            <a:schemeClr val="dk1"/>
                          </a:solidFill>
                          <a:latin typeface="EB Garamond"/>
                          <a:ea typeface="EB Garamond"/>
                          <a:cs typeface="EB Garamond"/>
                          <a:sym typeface="EB Garamond"/>
                        </a:rPr>
                        <a:t>.</a:t>
                      </a:r>
                      <a:endParaRPr sz="1000">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Philip stood undecided his ears strained to catch the </a:t>
                      </a:r>
                      <a:r>
                        <a:rPr lang="en" sz="1000">
                          <a:solidFill>
                            <a:schemeClr val="dk1"/>
                          </a:solidFill>
                          <a:highlight>
                            <a:srgbClr val="FFF2CC"/>
                          </a:highlight>
                          <a:latin typeface="EB Garamond"/>
                          <a:ea typeface="EB Garamond"/>
                          <a:cs typeface="EB Garamond"/>
                          <a:sym typeface="EB Garamond"/>
                        </a:rPr>
                        <a:t>slightest </a:t>
                      </a:r>
                      <a:r>
                        <a:rPr lang="en" sz="1000">
                          <a:solidFill>
                            <a:schemeClr val="dk1"/>
                          </a:solidFill>
                          <a:latin typeface="EB Garamond"/>
                          <a:ea typeface="EB Garamond"/>
                          <a:cs typeface="EB Garamond"/>
                          <a:sym typeface="EB Garamond"/>
                        </a:rPr>
                        <a:t>sound.</a:t>
                      </a:r>
                      <a:endParaRPr sz="1000">
                        <a:solidFill>
                          <a:srgbClr val="1D1C1D"/>
                        </a:solidFill>
                        <a:highlight>
                          <a:srgbClr val="FFFFFF"/>
                        </a:highlight>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45000">
                <a:tc>
                  <a:txBody>
                    <a:bodyPr/>
                    <a:lstStyle/>
                    <a:p>
                      <a:pPr marL="0" lvl="0" indent="0" algn="l" rtl="0">
                        <a:spcBef>
                          <a:spcPts val="0"/>
                        </a:spcBef>
                        <a:spcAft>
                          <a:spcPts val="0"/>
                        </a:spcAft>
                        <a:buNone/>
                      </a:pPr>
                      <a:r>
                        <a:rPr lang="en" sz="1000" b="1">
                          <a:solidFill>
                            <a:schemeClr val="dk1"/>
                          </a:solidFill>
                          <a:latin typeface="EB Garamond"/>
                          <a:ea typeface="EB Garamond"/>
                          <a:cs typeface="EB Garamond"/>
                          <a:sym typeface="EB Garamond"/>
                        </a:rPr>
                        <a:t>Alternative Model</a:t>
                      </a:r>
                      <a:endParaRPr sz="1000" b="1">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SimpleGEC / FinetunedGEC</a:t>
                      </a:r>
                      <a:endParaRPr sz="1000">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000">
                          <a:solidFill>
                            <a:schemeClr val="dk1"/>
                          </a:solidFill>
                          <a:latin typeface="EB Garamond"/>
                          <a:ea typeface="EB Garamond"/>
                          <a:cs typeface="EB Garamond"/>
                          <a:sym typeface="EB Garamond"/>
                        </a:rPr>
                        <a:t>SimpleGEC </a:t>
                      </a:r>
                      <a:endParaRPr sz="1000">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41100">
                <a:tc>
                  <a:txBody>
                    <a:bodyPr/>
                    <a:lstStyle/>
                    <a:p>
                      <a:pPr marL="0" lvl="0" indent="0" algn="l" rtl="0">
                        <a:spcBef>
                          <a:spcPts val="0"/>
                        </a:spcBef>
                        <a:spcAft>
                          <a:spcPts val="0"/>
                        </a:spcAft>
                        <a:buNone/>
                      </a:pPr>
                      <a:r>
                        <a:rPr lang="en" sz="1000" b="1">
                          <a:solidFill>
                            <a:schemeClr val="dk1"/>
                          </a:solidFill>
                          <a:latin typeface="EB Garamond"/>
                          <a:ea typeface="EB Garamond"/>
                          <a:cs typeface="EB Garamond"/>
                          <a:sym typeface="EB Garamond"/>
                        </a:rPr>
                        <a:t>Other Prediction</a:t>
                      </a:r>
                      <a:endParaRPr sz="1000" b="1">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The resident </a:t>
                      </a:r>
                      <a:r>
                        <a:rPr lang="en" sz="1000">
                          <a:solidFill>
                            <a:schemeClr val="dk1"/>
                          </a:solidFill>
                          <a:highlight>
                            <a:srgbClr val="FFFF00"/>
                          </a:highlight>
                          <a:latin typeface="EB Garamond"/>
                          <a:ea typeface="EB Garamond"/>
                          <a:cs typeface="EB Garamond"/>
                          <a:sym typeface="EB Garamond"/>
                        </a:rPr>
                        <a:t>is </a:t>
                      </a:r>
                      <a:r>
                        <a:rPr lang="en" sz="1000">
                          <a:solidFill>
                            <a:schemeClr val="dk1"/>
                          </a:solidFill>
                          <a:latin typeface="EB Garamond"/>
                          <a:ea typeface="EB Garamond"/>
                          <a:cs typeface="EB Garamond"/>
                          <a:sym typeface="EB Garamond"/>
                        </a:rPr>
                        <a:t>away in </a:t>
                      </a:r>
                      <a:r>
                        <a:rPr lang="en" sz="1000">
                          <a:solidFill>
                            <a:schemeClr val="dk1"/>
                          </a:solidFill>
                          <a:highlight>
                            <a:srgbClr val="F4CCCC"/>
                          </a:highlight>
                          <a:latin typeface="EB Garamond"/>
                          <a:ea typeface="EB Garamond"/>
                          <a:cs typeface="EB Garamond"/>
                          <a:sym typeface="EB Garamond"/>
                        </a:rPr>
                        <a:t>australia</a:t>
                      </a:r>
                      <a:r>
                        <a:rPr lang="en" sz="1000">
                          <a:solidFill>
                            <a:schemeClr val="dk1"/>
                          </a:solidFill>
                          <a:latin typeface="EB Garamond"/>
                          <a:ea typeface="EB Garamond"/>
                          <a:cs typeface="EB Garamond"/>
                          <a:sym typeface="EB Garamond"/>
                        </a:rPr>
                        <a:t>. / </a:t>
                      </a:r>
                      <a:endParaRPr sz="1000">
                        <a:solidFill>
                          <a:schemeClr val="dk1"/>
                        </a:solidFill>
                        <a:latin typeface="EB Garamond"/>
                        <a:ea typeface="EB Garamond"/>
                        <a:cs typeface="EB Garamond"/>
                        <a:sym typeface="EB Garamond"/>
                      </a:endParaRPr>
                    </a:p>
                    <a:p>
                      <a:pPr marL="0" lvl="0" indent="0" algn="l" rtl="0">
                        <a:spcBef>
                          <a:spcPts val="0"/>
                        </a:spcBef>
                        <a:spcAft>
                          <a:spcPts val="0"/>
                        </a:spcAft>
                        <a:buNone/>
                      </a:pPr>
                      <a:r>
                        <a:rPr lang="en" sz="1000">
                          <a:solidFill>
                            <a:schemeClr val="dk1"/>
                          </a:solidFill>
                          <a:latin typeface="EB Garamond"/>
                          <a:ea typeface="EB Garamond"/>
                          <a:cs typeface="EB Garamond"/>
                          <a:sym typeface="EB Garamond"/>
                        </a:rPr>
                        <a:t>The resident </a:t>
                      </a:r>
                      <a:r>
                        <a:rPr lang="en" sz="1000">
                          <a:solidFill>
                            <a:schemeClr val="dk1"/>
                          </a:solidFill>
                          <a:highlight>
                            <a:srgbClr val="C9DAF8"/>
                          </a:highlight>
                          <a:latin typeface="EB Garamond"/>
                          <a:ea typeface="EB Garamond"/>
                          <a:cs typeface="EB Garamond"/>
                          <a:sym typeface="EB Garamond"/>
                        </a:rPr>
                        <a:t>commissioners </a:t>
                      </a:r>
                      <a:r>
                        <a:rPr lang="en" sz="1000">
                          <a:solidFill>
                            <a:schemeClr val="dk1"/>
                          </a:solidFill>
                          <a:latin typeface="EB Garamond"/>
                          <a:ea typeface="EB Garamond"/>
                          <a:cs typeface="EB Garamond"/>
                          <a:sym typeface="EB Garamond"/>
                        </a:rPr>
                        <a:t>are in </a:t>
                      </a:r>
                      <a:r>
                        <a:rPr lang="en" sz="1000">
                          <a:solidFill>
                            <a:schemeClr val="dk1"/>
                          </a:solidFill>
                          <a:highlight>
                            <a:srgbClr val="F4CCCC"/>
                          </a:highlight>
                          <a:latin typeface="EB Garamond"/>
                          <a:ea typeface="EB Garamond"/>
                          <a:cs typeface="EB Garamond"/>
                          <a:sym typeface="EB Garamond"/>
                        </a:rPr>
                        <a:t>australia</a:t>
                      </a:r>
                      <a:r>
                        <a:rPr lang="en" sz="1000">
                          <a:solidFill>
                            <a:schemeClr val="dk1"/>
                          </a:solidFill>
                          <a:latin typeface="EB Garamond"/>
                          <a:ea typeface="EB Garamond"/>
                          <a:cs typeface="EB Garamond"/>
                          <a:sym typeface="EB Garamond"/>
                        </a:rPr>
                        <a:t>.</a:t>
                      </a:r>
                      <a:endParaRPr sz="1000">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EB Garamond"/>
                          <a:ea typeface="EB Garamond"/>
                          <a:cs typeface="EB Garamond"/>
                          <a:sym typeface="EB Garamond"/>
                        </a:rPr>
                        <a:t>Philip stood, undecided. His ears strained to catch the </a:t>
                      </a:r>
                      <a:r>
                        <a:rPr lang="en" sz="1000">
                          <a:solidFill>
                            <a:schemeClr val="dk1"/>
                          </a:solidFill>
                          <a:highlight>
                            <a:srgbClr val="FFF2CC"/>
                          </a:highlight>
                          <a:latin typeface="EB Garamond"/>
                          <a:ea typeface="EB Garamond"/>
                          <a:cs typeface="EB Garamond"/>
                          <a:sym typeface="EB Garamond"/>
                        </a:rPr>
                        <a:t>slatest </a:t>
                      </a:r>
                      <a:r>
                        <a:rPr lang="en" sz="1000">
                          <a:solidFill>
                            <a:schemeClr val="dk1"/>
                          </a:solidFill>
                          <a:latin typeface="EB Garamond"/>
                          <a:ea typeface="EB Garamond"/>
                          <a:cs typeface="EB Garamond"/>
                          <a:sym typeface="EB Garamond"/>
                        </a:rPr>
                        <a:t>sound.</a:t>
                      </a:r>
                      <a:endParaRPr sz="1000">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641100">
                <a:tc>
                  <a:txBody>
                    <a:bodyPr/>
                    <a:lstStyle/>
                    <a:p>
                      <a:pPr marL="0" lvl="0" indent="0" algn="l" rtl="0">
                        <a:spcBef>
                          <a:spcPts val="0"/>
                        </a:spcBef>
                        <a:spcAft>
                          <a:spcPts val="0"/>
                        </a:spcAft>
                        <a:buNone/>
                      </a:pPr>
                      <a:r>
                        <a:rPr lang="en" sz="1000" b="1">
                          <a:solidFill>
                            <a:schemeClr val="dk1"/>
                          </a:solidFill>
                          <a:latin typeface="EB Garamond"/>
                          <a:ea typeface="EB Garamond"/>
                          <a:cs typeface="EB Garamond"/>
                          <a:sym typeface="EB Garamond"/>
                        </a:rPr>
                        <a:t>Obs</a:t>
                      </a:r>
                      <a:endParaRPr sz="1000" b="1">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14300" lvl="0" indent="-177800" algn="l" rtl="0">
                        <a:spcBef>
                          <a:spcPts val="0"/>
                        </a:spcBef>
                        <a:spcAft>
                          <a:spcPts val="0"/>
                        </a:spcAft>
                        <a:buClr>
                          <a:schemeClr val="dk1"/>
                        </a:buClr>
                        <a:buSzPts val="1000"/>
                        <a:buFont typeface="EB Garamond"/>
                        <a:buChar char="-"/>
                      </a:pPr>
                      <a:r>
                        <a:rPr lang="en" sz="1000">
                          <a:solidFill>
                            <a:schemeClr val="dk1"/>
                          </a:solidFill>
                          <a:latin typeface="EB Garamond"/>
                          <a:ea typeface="EB Garamond"/>
                          <a:cs typeface="EB Garamond"/>
                          <a:sym typeface="EB Garamond"/>
                        </a:rPr>
                        <a:t>None recognized </a:t>
                      </a:r>
                      <a:r>
                        <a:rPr lang="en" sz="1000" i="1">
                          <a:solidFill>
                            <a:schemeClr val="dk1"/>
                          </a:solidFill>
                          <a:latin typeface="EB Garamond"/>
                          <a:ea typeface="EB Garamond"/>
                          <a:cs typeface="EB Garamond"/>
                          <a:sym typeface="EB Garamond"/>
                        </a:rPr>
                        <a:t>Resident Comissioner</a:t>
                      </a:r>
                      <a:r>
                        <a:rPr lang="en" sz="1000">
                          <a:solidFill>
                            <a:schemeClr val="dk1"/>
                          </a:solidFill>
                          <a:latin typeface="EB Garamond"/>
                          <a:ea typeface="EB Garamond"/>
                          <a:cs typeface="EB Garamond"/>
                          <a:sym typeface="EB Garamond"/>
                        </a:rPr>
                        <a:t> as an Named Entity,</a:t>
                      </a:r>
                      <a:endParaRPr sz="1000">
                        <a:solidFill>
                          <a:schemeClr val="dk1"/>
                        </a:solidFill>
                        <a:latin typeface="EB Garamond"/>
                        <a:ea typeface="EB Garamond"/>
                        <a:cs typeface="EB Garamond"/>
                        <a:sym typeface="EB Garamond"/>
                      </a:endParaRPr>
                    </a:p>
                    <a:p>
                      <a:pPr marL="114300" lvl="0" indent="-177800" algn="l" rtl="0">
                        <a:spcBef>
                          <a:spcPts val="0"/>
                        </a:spcBef>
                        <a:spcAft>
                          <a:spcPts val="0"/>
                        </a:spcAft>
                        <a:buClr>
                          <a:schemeClr val="dk1"/>
                        </a:buClr>
                        <a:buSzPts val="1000"/>
                        <a:buFont typeface="EB Garamond"/>
                        <a:buChar char="-"/>
                      </a:pPr>
                      <a:r>
                        <a:rPr lang="en" sz="1000">
                          <a:solidFill>
                            <a:schemeClr val="dk1"/>
                          </a:solidFill>
                          <a:latin typeface="EB Garamond"/>
                          <a:ea typeface="EB Garamond"/>
                          <a:cs typeface="EB Garamond"/>
                          <a:sym typeface="EB Garamond"/>
                        </a:rPr>
                        <a:t>misaligned : needed one token position added for full correction,</a:t>
                      </a:r>
                      <a:endParaRPr sz="1000">
                        <a:solidFill>
                          <a:schemeClr val="dk1"/>
                        </a:solidFill>
                        <a:latin typeface="EB Garamond"/>
                        <a:ea typeface="EB Garamond"/>
                        <a:cs typeface="EB Garamond"/>
                        <a:sym typeface="EB Garamond"/>
                      </a:endParaRPr>
                    </a:p>
                    <a:p>
                      <a:pPr marL="114300" lvl="0" indent="-177800" algn="l" rtl="0">
                        <a:spcBef>
                          <a:spcPts val="0"/>
                        </a:spcBef>
                        <a:spcAft>
                          <a:spcPts val="0"/>
                        </a:spcAft>
                        <a:buClr>
                          <a:schemeClr val="dk1"/>
                        </a:buClr>
                        <a:buSzPts val="1000"/>
                        <a:buFont typeface="EB Garamond"/>
                        <a:buChar char="-"/>
                      </a:pPr>
                      <a:r>
                        <a:rPr lang="en" sz="1000">
                          <a:solidFill>
                            <a:schemeClr val="dk1"/>
                          </a:solidFill>
                          <a:latin typeface="EB Garamond"/>
                          <a:ea typeface="EB Garamond"/>
                          <a:cs typeface="EB Garamond"/>
                          <a:sym typeface="EB Garamond"/>
                        </a:rPr>
                        <a:t>BM recognized and capitalized Australia.</a:t>
                      </a:r>
                      <a:endParaRPr sz="1000">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14300" lvl="0" indent="-177800" algn="l" rtl="0">
                        <a:spcBef>
                          <a:spcPts val="0"/>
                        </a:spcBef>
                        <a:spcAft>
                          <a:spcPts val="0"/>
                        </a:spcAft>
                        <a:buClr>
                          <a:schemeClr val="dk1"/>
                        </a:buClr>
                        <a:buSzPts val="1000"/>
                        <a:buFont typeface="EB Garamond"/>
                        <a:buChar char="-"/>
                      </a:pPr>
                      <a:r>
                        <a:rPr lang="en" sz="1000">
                          <a:solidFill>
                            <a:schemeClr val="dk1"/>
                          </a:solidFill>
                          <a:latin typeface="EB Garamond"/>
                          <a:ea typeface="EB Garamond"/>
                          <a:cs typeface="EB Garamond"/>
                          <a:sym typeface="EB Garamond"/>
                        </a:rPr>
                        <a:t>Noise introduced from “cleaning model”, wrong punctuation.</a:t>
                      </a:r>
                      <a:endParaRPr sz="1000">
                        <a:solidFill>
                          <a:schemeClr val="dk1"/>
                        </a:solidFill>
                        <a:latin typeface="EB Garamond"/>
                        <a:ea typeface="EB Garamond"/>
                        <a:cs typeface="EB Garamond"/>
                        <a:sym typeface="EB Garamond"/>
                      </a:endParaRPr>
                    </a:p>
                    <a:p>
                      <a:pPr marL="114300" lvl="0" indent="-177800" algn="l" rtl="0">
                        <a:spcBef>
                          <a:spcPts val="0"/>
                        </a:spcBef>
                        <a:spcAft>
                          <a:spcPts val="0"/>
                        </a:spcAft>
                        <a:buClr>
                          <a:schemeClr val="dk1"/>
                        </a:buClr>
                        <a:buSzPts val="1000"/>
                        <a:buFont typeface="EB Garamond"/>
                        <a:buChar char="-"/>
                      </a:pPr>
                      <a:r>
                        <a:rPr lang="en" sz="1000">
                          <a:solidFill>
                            <a:schemeClr val="dk1"/>
                          </a:solidFill>
                          <a:latin typeface="EB Garamond"/>
                          <a:ea typeface="EB Garamond"/>
                          <a:cs typeface="EB Garamond"/>
                          <a:sym typeface="EB Garamond"/>
                        </a:rPr>
                        <a:t>Phonetic approach working with </a:t>
                      </a:r>
                      <a:r>
                        <a:rPr lang="en" sz="1000">
                          <a:solidFill>
                            <a:srgbClr val="1D1C1D"/>
                          </a:solidFill>
                          <a:highlight>
                            <a:srgbClr val="FFF2CC"/>
                          </a:highlight>
                          <a:latin typeface="EB Garamond"/>
                          <a:ea typeface="EB Garamond"/>
                          <a:cs typeface="EB Garamond"/>
                          <a:sym typeface="EB Garamond"/>
                        </a:rPr>
                        <a:t>slightest vs. SLATEST. </a:t>
                      </a:r>
                      <a:endParaRPr sz="1000">
                        <a:solidFill>
                          <a:schemeClr val="dk1"/>
                        </a:solidFill>
                        <a:latin typeface="EB Garamond"/>
                        <a:ea typeface="EB Garamond"/>
                        <a:cs typeface="EB Garamond"/>
                        <a:sym typeface="EB Garamond"/>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84" name="Google Shape;284;p25"/>
          <p:cNvSpPr txBox="1">
            <a:spLocks noGrp="1"/>
          </p:cNvSpPr>
          <p:nvPr>
            <p:ph type="title"/>
          </p:nvPr>
        </p:nvSpPr>
        <p:spPr>
          <a:xfrm>
            <a:off x="311700" y="579139"/>
            <a:ext cx="8520600" cy="63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EB Garamond SemiBold"/>
                <a:ea typeface="EB Garamond SemiBold"/>
                <a:cs typeface="EB Garamond SemiBold"/>
                <a:sym typeface="EB Garamond SemiBold"/>
              </a:rPr>
              <a:t>Sentence Examples</a:t>
            </a:r>
            <a:endParaRPr>
              <a:latin typeface="EB Garamond SemiBold"/>
              <a:ea typeface="EB Garamond SemiBold"/>
              <a:cs typeface="EB Garamond SemiBold"/>
              <a:sym typeface="EB Garamond SemiBold"/>
            </a:endParaRPr>
          </a:p>
          <a:p>
            <a:pPr marL="0" lvl="0" indent="0" algn="l" rtl="0">
              <a:spcBef>
                <a:spcPts val="0"/>
              </a:spcBef>
              <a:spcAft>
                <a:spcPts val="0"/>
              </a:spcAft>
              <a:buNone/>
            </a:pPr>
            <a:endParaRPr>
              <a:latin typeface="EB Garamond SemiBold"/>
              <a:ea typeface="EB Garamond SemiBold"/>
              <a:cs typeface="EB Garamond SemiBold"/>
              <a:sym typeface="EB Garamond SemiBold"/>
            </a:endParaRPr>
          </a:p>
          <a:p>
            <a:pPr marL="0" lvl="0" indent="0" algn="l" rtl="0">
              <a:spcBef>
                <a:spcPts val="0"/>
              </a:spcBef>
              <a:spcAft>
                <a:spcPts val="0"/>
              </a:spcAft>
              <a:buNone/>
            </a:pPr>
            <a:endParaRPr>
              <a:latin typeface="EB Garamond SemiBold"/>
              <a:ea typeface="EB Garamond SemiBold"/>
              <a:cs typeface="EB Garamond SemiBold"/>
              <a:sym typeface="EB Garamon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579139"/>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EB Garamond SemiBold"/>
                <a:ea typeface="EB Garamond SemiBold"/>
                <a:cs typeface="EB Garamond SemiBold"/>
                <a:sym typeface="EB Garamond SemiBold"/>
              </a:rPr>
              <a:t>Motivation, Data and Challenges</a:t>
            </a:r>
            <a:endParaRPr>
              <a:latin typeface="EB Garamond SemiBold"/>
              <a:ea typeface="EB Garamond SemiBold"/>
              <a:cs typeface="EB Garamond SemiBold"/>
              <a:sym typeface="EB Garamond SemiBold"/>
            </a:endParaRPr>
          </a:p>
        </p:txBody>
      </p:sp>
      <p:sp>
        <p:nvSpPr>
          <p:cNvPr id="57" name="Google Shape;57;p11"/>
          <p:cNvSpPr txBox="1">
            <a:spLocks noGrp="1"/>
          </p:cNvSpPr>
          <p:nvPr>
            <p:ph type="body" idx="1"/>
          </p:nvPr>
        </p:nvSpPr>
        <p:spPr>
          <a:xfrm>
            <a:off x="311700" y="1311750"/>
            <a:ext cx="7331100" cy="3864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latin typeface="EB Garamond"/>
                <a:ea typeface="EB Garamond"/>
                <a:cs typeface="EB Garamond"/>
                <a:sym typeface="EB Garamond"/>
              </a:rPr>
              <a:t>ASR Challenges: </a:t>
            </a:r>
            <a:endParaRPr>
              <a:latin typeface="EB Garamond"/>
              <a:ea typeface="EB Garamond"/>
              <a:cs typeface="EB Garamond"/>
              <a:sym typeface="EB Garamond"/>
            </a:endParaRPr>
          </a:p>
          <a:p>
            <a:pPr marL="571500" lvl="1" indent="-304165" algn="l" rtl="0">
              <a:spcBef>
                <a:spcPts val="1200"/>
              </a:spcBef>
              <a:spcAft>
                <a:spcPts val="0"/>
              </a:spcAft>
              <a:buSzPct val="100000"/>
              <a:buFont typeface="EB Garamond"/>
              <a:buChar char="○"/>
            </a:pPr>
            <a:r>
              <a:rPr lang="en">
                <a:latin typeface="EB Garamond"/>
                <a:ea typeface="EB Garamond"/>
                <a:cs typeface="EB Garamond"/>
                <a:sym typeface="EB Garamond"/>
              </a:rPr>
              <a:t>Different styles, inflections, </a:t>
            </a:r>
            <a:endParaRPr>
              <a:latin typeface="EB Garamond"/>
              <a:ea typeface="EB Garamond"/>
              <a:cs typeface="EB Garamond"/>
              <a:sym typeface="EB Garamond"/>
            </a:endParaRPr>
          </a:p>
          <a:p>
            <a:pPr marL="571500" lvl="1" indent="-304165" algn="l" rtl="0">
              <a:spcBef>
                <a:spcPts val="0"/>
              </a:spcBef>
              <a:spcAft>
                <a:spcPts val="0"/>
              </a:spcAft>
              <a:buSzPct val="100000"/>
              <a:buFont typeface="EB Garamond"/>
              <a:buChar char="○"/>
            </a:pPr>
            <a:r>
              <a:rPr lang="en">
                <a:latin typeface="EB Garamond"/>
                <a:ea typeface="EB Garamond"/>
                <a:cs typeface="EB Garamond"/>
                <a:sym typeface="EB Garamond"/>
              </a:rPr>
              <a:t>Diverse phonetics, </a:t>
            </a:r>
            <a:endParaRPr>
              <a:latin typeface="EB Garamond"/>
              <a:ea typeface="EB Garamond"/>
              <a:cs typeface="EB Garamond"/>
              <a:sym typeface="EB Garamond"/>
            </a:endParaRPr>
          </a:p>
          <a:p>
            <a:pPr marL="571500" lvl="1" indent="-304165" algn="l" rtl="0">
              <a:spcBef>
                <a:spcPts val="0"/>
              </a:spcBef>
              <a:spcAft>
                <a:spcPts val="0"/>
              </a:spcAft>
              <a:buSzPct val="100000"/>
              <a:buFont typeface="EB Garamond"/>
              <a:buChar char="○"/>
            </a:pPr>
            <a:r>
              <a:rPr lang="en">
                <a:latin typeface="EB Garamond"/>
                <a:ea typeface="EB Garamond"/>
                <a:cs typeface="EB Garamond"/>
                <a:sym typeface="EB Garamond"/>
              </a:rPr>
              <a:t>Words are spelled phonetically without regard to context</a:t>
            </a:r>
            <a:endParaRPr>
              <a:latin typeface="EB Garamond"/>
              <a:ea typeface="EB Garamond"/>
              <a:cs typeface="EB Garamond"/>
              <a:sym typeface="EB Garamond"/>
            </a:endParaRPr>
          </a:p>
          <a:p>
            <a:pPr marL="571500" lvl="1" indent="-304165" algn="l" rtl="0">
              <a:spcBef>
                <a:spcPts val="0"/>
              </a:spcBef>
              <a:spcAft>
                <a:spcPts val="0"/>
              </a:spcAft>
              <a:buSzPct val="100000"/>
              <a:buFont typeface="EB Garamond"/>
              <a:buChar char="○"/>
            </a:pPr>
            <a:r>
              <a:rPr lang="en">
                <a:latin typeface="EB Garamond"/>
                <a:ea typeface="EB Garamond"/>
                <a:cs typeface="EB Garamond"/>
                <a:sym typeface="EB Garamond"/>
              </a:rPr>
              <a:t>Emotion states,</a:t>
            </a:r>
            <a:endParaRPr>
              <a:latin typeface="EB Garamond"/>
              <a:ea typeface="EB Garamond"/>
              <a:cs typeface="EB Garamond"/>
              <a:sym typeface="EB Garamond"/>
            </a:endParaRPr>
          </a:p>
          <a:p>
            <a:pPr marL="571500" lvl="1" indent="-304165" algn="l" rtl="0">
              <a:spcBef>
                <a:spcPts val="0"/>
              </a:spcBef>
              <a:spcAft>
                <a:spcPts val="0"/>
              </a:spcAft>
              <a:buSzPct val="100000"/>
              <a:buFont typeface="EB Garamond"/>
              <a:buChar char="○"/>
            </a:pPr>
            <a:r>
              <a:rPr lang="en">
                <a:latin typeface="EB Garamond"/>
                <a:ea typeface="EB Garamond"/>
                <a:cs typeface="EB Garamond"/>
                <a:sym typeface="EB Garamond"/>
              </a:rPr>
              <a:t>Regional Accents.</a:t>
            </a:r>
            <a:endParaRPr>
              <a:latin typeface="EB Garamond"/>
              <a:ea typeface="EB Garamond"/>
              <a:cs typeface="EB Garamond"/>
              <a:sym typeface="EB Garamond"/>
            </a:endParaRPr>
          </a:p>
          <a:p>
            <a:pPr marL="0" lvl="0" indent="0" algn="l" rtl="0">
              <a:spcBef>
                <a:spcPts val="1200"/>
              </a:spcBef>
              <a:spcAft>
                <a:spcPts val="0"/>
              </a:spcAft>
              <a:buNone/>
            </a:pPr>
            <a:r>
              <a:rPr lang="en">
                <a:latin typeface="EB Garamond"/>
                <a:ea typeface="EB Garamond"/>
                <a:cs typeface="EB Garamond"/>
                <a:sym typeface="EB Garamond"/>
              </a:rPr>
              <a:t>High cost associated with the use of common strategies.</a:t>
            </a:r>
            <a:endParaRPr>
              <a:latin typeface="EB Garamond"/>
              <a:ea typeface="EB Garamond"/>
              <a:cs typeface="EB Garamond"/>
              <a:sym typeface="EB Garamond"/>
            </a:endParaRPr>
          </a:p>
          <a:p>
            <a:pPr marL="571500" lvl="1" indent="-304165" algn="l" rtl="0">
              <a:spcBef>
                <a:spcPts val="1200"/>
              </a:spcBef>
              <a:spcAft>
                <a:spcPts val="0"/>
              </a:spcAft>
              <a:buSzPct val="100000"/>
              <a:buFont typeface="EB Garamond"/>
              <a:buChar char="○"/>
            </a:pPr>
            <a:r>
              <a:rPr lang="en">
                <a:latin typeface="EB Garamond"/>
                <a:ea typeface="EB Garamond"/>
                <a:cs typeface="EB Garamond"/>
                <a:sym typeface="EB Garamond"/>
              </a:rPr>
              <a:t>Grammatically Annotated Data  is scarce, and hard to generate.</a:t>
            </a:r>
            <a:endParaRPr>
              <a:latin typeface="EB Garamond"/>
              <a:ea typeface="EB Garamond"/>
              <a:cs typeface="EB Garamond"/>
              <a:sym typeface="EB Garamond"/>
            </a:endParaRPr>
          </a:p>
          <a:p>
            <a:pPr marL="571500" lvl="1" indent="-304165" algn="l" rtl="0">
              <a:spcBef>
                <a:spcPts val="0"/>
              </a:spcBef>
              <a:spcAft>
                <a:spcPts val="0"/>
              </a:spcAft>
              <a:buSzPct val="100000"/>
              <a:buFont typeface="EB Garamond"/>
              <a:buChar char="○"/>
            </a:pPr>
            <a:r>
              <a:rPr lang="en">
                <a:latin typeface="EB Garamond"/>
                <a:ea typeface="EB Garamond"/>
                <a:cs typeface="EB Garamond"/>
                <a:sym typeface="EB Garamond"/>
              </a:rPr>
              <a:t>Encoder-decoder is computationally expensive, and time consuming.</a:t>
            </a:r>
            <a:endParaRPr>
              <a:latin typeface="EB Garamond"/>
              <a:ea typeface="EB Garamond"/>
              <a:cs typeface="EB Garamond"/>
              <a:sym typeface="EB Garamond"/>
            </a:endParaRPr>
          </a:p>
          <a:p>
            <a:pPr marL="0" lvl="0" indent="0" algn="l" rtl="0">
              <a:spcBef>
                <a:spcPts val="1200"/>
              </a:spcBef>
              <a:spcAft>
                <a:spcPts val="0"/>
              </a:spcAft>
              <a:buNone/>
            </a:pPr>
            <a:r>
              <a:rPr lang="en">
                <a:latin typeface="EB Garamond"/>
                <a:ea typeface="EB Garamond"/>
                <a:cs typeface="EB Garamond"/>
                <a:sym typeface="EB Garamond"/>
              </a:rPr>
              <a:t>In this work:</a:t>
            </a:r>
            <a:endParaRPr>
              <a:latin typeface="EB Garamond"/>
              <a:ea typeface="EB Garamond"/>
              <a:cs typeface="EB Garamond"/>
              <a:sym typeface="EB Garamond"/>
            </a:endParaRPr>
          </a:p>
          <a:p>
            <a:pPr marL="571500" lvl="1" indent="-304165" algn="l" rtl="0">
              <a:spcBef>
                <a:spcPts val="1200"/>
              </a:spcBef>
              <a:spcAft>
                <a:spcPts val="0"/>
              </a:spcAft>
              <a:buSzPct val="100000"/>
              <a:buFont typeface="EB Garamond"/>
              <a:buChar char="○"/>
            </a:pPr>
            <a:r>
              <a:rPr lang="en">
                <a:latin typeface="EB Garamond"/>
                <a:ea typeface="EB Garamond"/>
                <a:cs typeface="EB Garamond"/>
                <a:sym typeface="EB Garamond"/>
              </a:rPr>
              <a:t>Experimented with Encoder only approach, considering :</a:t>
            </a:r>
            <a:endParaRPr>
              <a:latin typeface="EB Garamond"/>
              <a:ea typeface="EB Garamond"/>
              <a:cs typeface="EB Garamond"/>
              <a:sym typeface="EB Garamond"/>
            </a:endParaRPr>
          </a:p>
          <a:p>
            <a:pPr marL="1028700" lvl="2" indent="-304165" algn="l" rtl="0">
              <a:spcBef>
                <a:spcPts val="0"/>
              </a:spcBef>
              <a:spcAft>
                <a:spcPts val="0"/>
              </a:spcAft>
              <a:buSzPct val="100000"/>
              <a:buFont typeface="EB Garamond"/>
              <a:buChar char="●"/>
            </a:pPr>
            <a:r>
              <a:rPr lang="en">
                <a:latin typeface="EB Garamond"/>
                <a:ea typeface="EB Garamond"/>
                <a:cs typeface="EB Garamond"/>
                <a:sym typeface="EB Garamond"/>
              </a:rPr>
              <a:t>Phonetics</a:t>
            </a:r>
            <a:endParaRPr>
              <a:latin typeface="EB Garamond"/>
              <a:ea typeface="EB Garamond"/>
              <a:cs typeface="EB Garamond"/>
              <a:sym typeface="EB Garamond"/>
            </a:endParaRPr>
          </a:p>
          <a:p>
            <a:pPr marL="1028700" lvl="2" indent="-304165" algn="l" rtl="0">
              <a:spcBef>
                <a:spcPts val="0"/>
              </a:spcBef>
              <a:spcAft>
                <a:spcPts val="0"/>
              </a:spcAft>
              <a:buSzPct val="100000"/>
              <a:buFont typeface="EB Garamond"/>
              <a:buChar char="●"/>
            </a:pPr>
            <a:r>
              <a:rPr lang="en">
                <a:latin typeface="EB Garamond"/>
                <a:ea typeface="EB Garamond"/>
                <a:cs typeface="EB Garamond"/>
                <a:sym typeface="EB Garamond"/>
              </a:rPr>
              <a:t>Punctuation</a:t>
            </a:r>
            <a:endParaRPr>
              <a:latin typeface="EB Garamond"/>
              <a:ea typeface="EB Garamond"/>
              <a:cs typeface="EB Garamond"/>
              <a:sym typeface="EB Garamond"/>
            </a:endParaRPr>
          </a:p>
          <a:p>
            <a:pPr marL="1028700" lvl="2" indent="-304165" algn="l" rtl="0">
              <a:spcBef>
                <a:spcPts val="0"/>
              </a:spcBef>
              <a:spcAft>
                <a:spcPts val="0"/>
              </a:spcAft>
              <a:buSzPct val="100000"/>
              <a:buFont typeface="EB Garamond"/>
              <a:buChar char="●"/>
            </a:pPr>
            <a:r>
              <a:rPr lang="en">
                <a:latin typeface="EB Garamond"/>
                <a:ea typeface="EB Garamond"/>
                <a:cs typeface="EB Garamond"/>
                <a:sym typeface="EB Garamond"/>
              </a:rPr>
              <a:t>NER</a:t>
            </a:r>
            <a:endParaRPr>
              <a:latin typeface="EB Garamond"/>
              <a:ea typeface="EB Garamond"/>
              <a:cs typeface="EB Garamond"/>
              <a:sym typeface="EB Garamond"/>
            </a:endParaRPr>
          </a:p>
          <a:p>
            <a:pPr marL="1028700" lvl="2" indent="-304165" algn="l" rtl="0">
              <a:spcBef>
                <a:spcPts val="0"/>
              </a:spcBef>
              <a:spcAft>
                <a:spcPts val="0"/>
              </a:spcAft>
              <a:buSzPct val="100000"/>
              <a:buFont typeface="EB Garamond"/>
              <a:buChar char="●"/>
            </a:pPr>
            <a:r>
              <a:rPr lang="en">
                <a:latin typeface="EB Garamond"/>
                <a:ea typeface="EB Garamond"/>
                <a:cs typeface="EB Garamond"/>
                <a:sym typeface="EB Garamond"/>
              </a:rPr>
              <a:t>Spelling </a:t>
            </a:r>
            <a:endParaRPr>
              <a:latin typeface="EB Garamond"/>
              <a:ea typeface="EB Garamond"/>
              <a:cs typeface="EB Garamond"/>
              <a:sym typeface="EB Garamond"/>
            </a:endParaRPr>
          </a:p>
          <a:p>
            <a:pPr marL="1028700" lvl="2" indent="-304165" algn="l" rtl="0">
              <a:spcBef>
                <a:spcPts val="0"/>
              </a:spcBef>
              <a:spcAft>
                <a:spcPts val="0"/>
              </a:spcAft>
              <a:buSzPct val="100000"/>
              <a:buFont typeface="EB Garamond"/>
              <a:buChar char="●"/>
            </a:pPr>
            <a:r>
              <a:rPr lang="en">
                <a:latin typeface="EB Garamond"/>
                <a:ea typeface="EB Garamond"/>
                <a:cs typeface="EB Garamond"/>
                <a:sym typeface="EB Garamond"/>
              </a:rPr>
              <a:t>Casing</a:t>
            </a:r>
            <a:endParaRPr>
              <a:latin typeface="EB Garamond"/>
              <a:ea typeface="EB Garamond"/>
              <a:cs typeface="EB Garamond"/>
              <a:sym typeface="EB Garamond"/>
            </a:endParaRPr>
          </a:p>
        </p:txBody>
      </p:sp>
      <p:sp>
        <p:nvSpPr>
          <p:cNvPr id="58" name="Google Shape;58;p11"/>
          <p:cNvSpPr txBox="1">
            <a:spLocks noGrp="1"/>
          </p:cNvSpPr>
          <p:nvPr>
            <p:ph type="body" idx="1"/>
          </p:nvPr>
        </p:nvSpPr>
        <p:spPr>
          <a:xfrm>
            <a:off x="4037075" y="1311750"/>
            <a:ext cx="4983300" cy="502800"/>
          </a:xfrm>
          <a:prstGeom prst="rect">
            <a:avLst/>
          </a:prstGeom>
          <a:solidFill>
            <a:srgbClr val="D9D9D9"/>
          </a:solidFill>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2100">
                <a:latin typeface="EB Garamond"/>
                <a:ea typeface="EB Garamond"/>
                <a:cs typeface="EB Garamond"/>
                <a:sym typeface="EB Garamond"/>
              </a:rPr>
              <a:t>I/O: I don't know why you're                    at all.</a:t>
            </a:r>
            <a:endParaRPr>
              <a:latin typeface="EB Garamond"/>
              <a:ea typeface="EB Garamond"/>
              <a:cs typeface="EB Garamond"/>
              <a:sym typeface="EB Garamond"/>
            </a:endParaRPr>
          </a:p>
        </p:txBody>
      </p:sp>
      <p:graphicFrame>
        <p:nvGraphicFramePr>
          <p:cNvPr id="59" name="Google Shape;59;p11"/>
          <p:cNvGraphicFramePr/>
          <p:nvPr/>
        </p:nvGraphicFramePr>
        <p:xfrm>
          <a:off x="7284250" y="1311738"/>
          <a:ext cx="849050" cy="3225590"/>
        </p:xfrm>
        <a:graphic>
          <a:graphicData uri="http://schemas.openxmlformats.org/drawingml/2006/table">
            <a:tbl>
              <a:tblPr>
                <a:noFill/>
                <a:tableStyleId>{E79159E4-489A-4559-9191-2A1DF34FA343}</a:tableStyleId>
              </a:tblPr>
              <a:tblGrid>
                <a:gridCol w="849050">
                  <a:extLst>
                    <a:ext uri="{9D8B030D-6E8A-4147-A177-3AD203B41FA5}">
                      <a16:colId xmlns:a16="http://schemas.microsoft.com/office/drawing/2014/main" val="20000"/>
                    </a:ext>
                  </a:extLst>
                </a:gridCol>
              </a:tblGrid>
              <a:tr h="482550">
                <a:tc>
                  <a:txBody>
                    <a:bodyPr/>
                    <a:lstStyle/>
                    <a:p>
                      <a:pPr marL="0" lvl="0" indent="0" algn="l" rtl="0">
                        <a:spcBef>
                          <a:spcPts val="0"/>
                        </a:spcBef>
                        <a:spcAft>
                          <a:spcPts val="0"/>
                        </a:spcAft>
                        <a:buNone/>
                      </a:pPr>
                      <a:r>
                        <a:rPr lang="en" sz="2100">
                          <a:latin typeface="EB Garamond"/>
                          <a:ea typeface="EB Garamond"/>
                          <a:cs typeface="EB Garamond"/>
                          <a:sym typeface="EB Garamond"/>
                        </a:rPr>
                        <a:t>hear </a:t>
                      </a:r>
                      <a:endParaRPr sz="2100">
                        <a:latin typeface="EB Garamond"/>
                        <a:ea typeface="EB Garamond"/>
                        <a:cs typeface="EB Garamond"/>
                        <a:sym typeface="EB Garamond"/>
                      </a:endParaRPr>
                    </a:p>
                  </a:txBody>
                  <a:tcPr marL="91425" marR="91425" marT="91425" marB="91425">
                    <a:lnL w="19050" cap="flat" cmpd="sng">
                      <a:solidFill>
                        <a:srgbClr val="3C78D8"/>
                      </a:solidFill>
                      <a:prstDash val="solid"/>
                      <a:round/>
                      <a:headEnd type="none" w="sm" len="sm"/>
                      <a:tailEnd type="none" w="sm" len="sm"/>
                    </a:lnL>
                    <a:lnR w="19050" cap="flat" cmpd="sng">
                      <a:solidFill>
                        <a:srgbClr val="3C78D8"/>
                      </a:solidFill>
                      <a:prstDash val="solid"/>
                      <a:round/>
                      <a:headEnd type="none" w="sm" len="sm"/>
                      <a:tailEnd type="none" w="sm" len="sm"/>
                    </a:lnR>
                    <a:lnT w="19050" cap="flat" cmpd="sng">
                      <a:solidFill>
                        <a:srgbClr val="3C78D8"/>
                      </a:solidFill>
                      <a:prstDash val="solid"/>
                      <a:round/>
                      <a:headEnd type="none" w="sm" len="sm"/>
                      <a:tailEnd type="none" w="sm" len="sm"/>
                    </a:lnT>
                    <a:lnB w="19050" cap="flat" cmpd="sng">
                      <a:solidFill>
                        <a:srgbClr val="3C78D8"/>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100">
                        <a:latin typeface="EB Garamond"/>
                        <a:ea typeface="EB Garamond"/>
                        <a:cs typeface="EB Garamond"/>
                        <a:sym typeface="EB Garamon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C78D8"/>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82550">
                <a:tc>
                  <a:txBody>
                    <a:bodyPr/>
                    <a:lstStyle/>
                    <a:p>
                      <a:pPr marL="0" lvl="0" indent="0" algn="l" rtl="0">
                        <a:spcBef>
                          <a:spcPts val="0"/>
                        </a:spcBef>
                        <a:spcAft>
                          <a:spcPts val="0"/>
                        </a:spcAft>
                        <a:buNone/>
                      </a:pPr>
                      <a:r>
                        <a:rPr lang="en" sz="2100">
                          <a:latin typeface="EB Garamond"/>
                          <a:ea typeface="EB Garamond"/>
                          <a:cs typeface="EB Garamond"/>
                          <a:sym typeface="EB Garamond"/>
                        </a:rPr>
                        <a:t>here</a:t>
                      </a:r>
                      <a:endParaRPr sz="2100">
                        <a:latin typeface="EB Garamond"/>
                        <a:ea typeface="EB Garamond"/>
                        <a:cs typeface="EB Garamond"/>
                        <a:sym typeface="EB Garamond"/>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82550">
                <a:tc>
                  <a:txBody>
                    <a:bodyPr/>
                    <a:lstStyle/>
                    <a:p>
                      <a:pPr marL="0" lvl="0" indent="0" algn="l" rtl="0">
                        <a:spcBef>
                          <a:spcPts val="0"/>
                        </a:spcBef>
                        <a:spcAft>
                          <a:spcPts val="0"/>
                        </a:spcAft>
                        <a:buNone/>
                      </a:pPr>
                      <a:r>
                        <a:rPr lang="en" sz="2100">
                          <a:latin typeface="EB Garamond"/>
                          <a:ea typeface="EB Garamond"/>
                          <a:cs typeface="EB Garamond"/>
                          <a:sym typeface="EB Garamond"/>
                        </a:rPr>
                        <a:t>there</a:t>
                      </a:r>
                      <a:endParaRPr sz="2100">
                        <a:latin typeface="EB Garamond"/>
                        <a:ea typeface="EB Garamond"/>
                        <a:cs typeface="EB Garamond"/>
                        <a:sym typeface="EB Garamond"/>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82550">
                <a:tc>
                  <a:txBody>
                    <a:bodyPr/>
                    <a:lstStyle/>
                    <a:p>
                      <a:pPr marL="0" lvl="0" indent="0" algn="l" rtl="0">
                        <a:spcBef>
                          <a:spcPts val="0"/>
                        </a:spcBef>
                        <a:spcAft>
                          <a:spcPts val="0"/>
                        </a:spcAft>
                        <a:buNone/>
                      </a:pPr>
                      <a:r>
                        <a:rPr lang="en" sz="2100">
                          <a:latin typeface="EB Garamond"/>
                          <a:ea typeface="EB Garamond"/>
                          <a:cs typeface="EB Garamond"/>
                          <a:sym typeface="EB Garamond"/>
                        </a:rPr>
                        <a:t>dear</a:t>
                      </a:r>
                      <a:endParaRPr sz="2100">
                        <a:latin typeface="EB Garamond"/>
                        <a:ea typeface="EB Garamond"/>
                        <a:cs typeface="EB Garamond"/>
                        <a:sym typeface="EB Garamond"/>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82550">
                <a:tc>
                  <a:txBody>
                    <a:bodyPr/>
                    <a:lstStyle/>
                    <a:p>
                      <a:pPr marL="0" lvl="0" indent="0" algn="l" rtl="0">
                        <a:spcBef>
                          <a:spcPts val="0"/>
                        </a:spcBef>
                        <a:spcAft>
                          <a:spcPts val="0"/>
                        </a:spcAft>
                        <a:buNone/>
                      </a:pPr>
                      <a:r>
                        <a:rPr lang="en" sz="2100">
                          <a:latin typeface="EB Garamond"/>
                          <a:ea typeface="EB Garamond"/>
                          <a:cs typeface="EB Garamond"/>
                          <a:sym typeface="EB Garamond"/>
                        </a:rPr>
                        <a:t>home</a:t>
                      </a:r>
                      <a:endParaRPr sz="2100">
                        <a:latin typeface="EB Garamond"/>
                        <a:ea typeface="EB Garamond"/>
                        <a:cs typeface="EB Garamond"/>
                        <a:sym typeface="EB Garamond"/>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82550">
                <a:tc>
                  <a:txBody>
                    <a:bodyPr/>
                    <a:lstStyle/>
                    <a:p>
                      <a:pPr marL="0" lvl="0" indent="0" algn="l" rtl="0">
                        <a:spcBef>
                          <a:spcPts val="0"/>
                        </a:spcBef>
                        <a:spcAft>
                          <a:spcPts val="0"/>
                        </a:spcAft>
                        <a:buNone/>
                      </a:pPr>
                      <a:r>
                        <a:rPr lang="en" sz="2100">
                          <a:latin typeface="EB Garamond"/>
                          <a:ea typeface="EB Garamond"/>
                          <a:cs typeface="EB Garamond"/>
                          <a:sym typeface="EB Garamond"/>
                        </a:rPr>
                        <a:t>…</a:t>
                      </a:r>
                      <a:endParaRPr sz="2100">
                        <a:latin typeface="EB Garamond"/>
                        <a:ea typeface="EB Garamond"/>
                        <a:cs typeface="EB Garamond"/>
                        <a:sym typeface="EB Garamond"/>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0" name="Google Shape;60;p11"/>
          <p:cNvSpPr txBox="1"/>
          <p:nvPr/>
        </p:nvSpPr>
        <p:spPr>
          <a:xfrm>
            <a:off x="5138475" y="4043250"/>
            <a:ext cx="1666800" cy="10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EB Garamond"/>
                <a:ea typeface="EB Garamond"/>
                <a:cs typeface="EB Garamond"/>
                <a:sym typeface="EB Garamond"/>
              </a:rPr>
              <a:t>Datasets:</a:t>
            </a:r>
            <a:endParaRPr>
              <a:solidFill>
                <a:srgbClr val="434343"/>
              </a:solidFill>
              <a:latin typeface="EB Garamond"/>
              <a:ea typeface="EB Garamond"/>
              <a:cs typeface="EB Garamond"/>
              <a:sym typeface="EB Garamond"/>
            </a:endParaRPr>
          </a:p>
          <a:p>
            <a:pPr marL="457200" lvl="0" indent="-317500" algn="l" rtl="0">
              <a:spcBef>
                <a:spcPts val="0"/>
              </a:spcBef>
              <a:spcAft>
                <a:spcPts val="0"/>
              </a:spcAft>
              <a:buClr>
                <a:srgbClr val="434343"/>
              </a:buClr>
              <a:buSzPts val="1400"/>
              <a:buFont typeface="EB Garamond"/>
              <a:buChar char="●"/>
            </a:pPr>
            <a:r>
              <a:rPr lang="en">
                <a:solidFill>
                  <a:srgbClr val="434343"/>
                </a:solidFill>
                <a:latin typeface="EB Garamond"/>
                <a:ea typeface="EB Garamond"/>
                <a:cs typeface="EB Garamond"/>
                <a:sym typeface="EB Garamond"/>
              </a:rPr>
              <a:t>CoLA</a:t>
            </a:r>
            <a:endParaRPr>
              <a:solidFill>
                <a:srgbClr val="434343"/>
              </a:solidFill>
              <a:latin typeface="EB Garamond"/>
              <a:ea typeface="EB Garamond"/>
              <a:cs typeface="EB Garamond"/>
              <a:sym typeface="EB Garamond"/>
            </a:endParaRPr>
          </a:p>
          <a:p>
            <a:pPr marL="457200" lvl="0" indent="-317500" algn="l" rtl="0">
              <a:spcBef>
                <a:spcPts val="0"/>
              </a:spcBef>
              <a:spcAft>
                <a:spcPts val="0"/>
              </a:spcAft>
              <a:buClr>
                <a:srgbClr val="434343"/>
              </a:buClr>
              <a:buSzPts val="1400"/>
              <a:buFont typeface="EB Garamond"/>
              <a:buChar char="●"/>
            </a:pPr>
            <a:r>
              <a:rPr lang="en">
                <a:solidFill>
                  <a:srgbClr val="434343"/>
                </a:solidFill>
                <a:latin typeface="EB Garamond"/>
                <a:ea typeface="EB Garamond"/>
                <a:cs typeface="EB Garamond"/>
                <a:sym typeface="EB Garamond"/>
              </a:rPr>
              <a:t>EmoV_DB</a:t>
            </a:r>
            <a:endParaRPr>
              <a:solidFill>
                <a:srgbClr val="434343"/>
              </a:solidFill>
              <a:latin typeface="EB Garamond"/>
              <a:ea typeface="EB Garamond"/>
              <a:cs typeface="EB Garamond"/>
              <a:sym typeface="EB Garamond"/>
            </a:endParaRPr>
          </a:p>
          <a:p>
            <a:pPr marL="457200" lvl="0" indent="-317500" algn="l" rtl="0">
              <a:spcBef>
                <a:spcPts val="0"/>
              </a:spcBef>
              <a:spcAft>
                <a:spcPts val="0"/>
              </a:spcAft>
              <a:buClr>
                <a:srgbClr val="434343"/>
              </a:buClr>
              <a:buSzPts val="1400"/>
              <a:buFont typeface="EB Garamond"/>
              <a:buChar char="●"/>
            </a:pPr>
            <a:r>
              <a:rPr lang="en">
                <a:solidFill>
                  <a:srgbClr val="434343"/>
                </a:solidFill>
                <a:latin typeface="EB Garamond"/>
                <a:ea typeface="EB Garamond"/>
                <a:cs typeface="EB Garamond"/>
                <a:sym typeface="EB Garamond"/>
              </a:rPr>
              <a:t>Arctic</a:t>
            </a:r>
            <a:endParaRPr>
              <a:solidFill>
                <a:srgbClr val="434343"/>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311700" y="342390"/>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latin typeface="EB Garamond SemiBold"/>
                <a:ea typeface="EB Garamond SemiBold"/>
                <a:cs typeface="EB Garamond SemiBold"/>
                <a:sym typeface="EB Garamond SemiBold"/>
              </a:rPr>
              <a:t>Overall Process</a:t>
            </a:r>
            <a:endParaRPr>
              <a:latin typeface="EB Garamond SemiBold"/>
              <a:ea typeface="EB Garamond SemiBold"/>
              <a:cs typeface="EB Garamond SemiBold"/>
              <a:sym typeface="EB Garamond SemiBold"/>
            </a:endParaRPr>
          </a:p>
        </p:txBody>
      </p:sp>
      <p:sp>
        <p:nvSpPr>
          <p:cNvPr id="111" name="Google Shape;111;p13"/>
          <p:cNvSpPr/>
          <p:nvPr/>
        </p:nvSpPr>
        <p:spPr>
          <a:xfrm>
            <a:off x="3776725" y="1395840"/>
            <a:ext cx="1264500" cy="2298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Text</a:t>
            </a:r>
            <a:endParaRPr sz="1000">
              <a:latin typeface="Times New Roman"/>
              <a:ea typeface="Times New Roman"/>
              <a:cs typeface="Times New Roman"/>
              <a:sym typeface="Times New Roman"/>
            </a:endParaRPr>
          </a:p>
        </p:txBody>
      </p:sp>
      <p:sp>
        <p:nvSpPr>
          <p:cNvPr id="112" name="Google Shape;112;p13"/>
          <p:cNvSpPr/>
          <p:nvPr/>
        </p:nvSpPr>
        <p:spPr>
          <a:xfrm>
            <a:off x="1860275" y="1080875"/>
            <a:ext cx="1643100" cy="2298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FEATURE</a:t>
            </a:r>
            <a:endParaRPr sz="1000">
              <a:solidFill>
                <a:srgbClr val="000000"/>
              </a:solidFill>
              <a:latin typeface="Times New Roman"/>
              <a:ea typeface="Times New Roman"/>
              <a:cs typeface="Times New Roman"/>
              <a:sym typeface="Times New Roman"/>
            </a:endParaRPr>
          </a:p>
        </p:txBody>
      </p:sp>
      <p:sp>
        <p:nvSpPr>
          <p:cNvPr id="113" name="Google Shape;113;p13"/>
          <p:cNvSpPr/>
          <p:nvPr/>
        </p:nvSpPr>
        <p:spPr>
          <a:xfrm>
            <a:off x="3776729" y="1080875"/>
            <a:ext cx="1264500" cy="2298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LABEL</a:t>
            </a:r>
            <a:endParaRPr sz="1000">
              <a:solidFill>
                <a:srgbClr val="000000"/>
              </a:solidFill>
              <a:latin typeface="Times New Roman"/>
              <a:ea typeface="Times New Roman"/>
              <a:cs typeface="Times New Roman"/>
              <a:sym typeface="Times New Roman"/>
            </a:endParaRPr>
          </a:p>
        </p:txBody>
      </p:sp>
      <p:sp>
        <p:nvSpPr>
          <p:cNvPr id="114" name="Google Shape;114;p13"/>
          <p:cNvSpPr/>
          <p:nvPr/>
        </p:nvSpPr>
        <p:spPr>
          <a:xfrm>
            <a:off x="1860277" y="1395843"/>
            <a:ext cx="1643100" cy="2298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Speech</a:t>
            </a:r>
            <a:endParaRPr sz="1000">
              <a:latin typeface="Times New Roman"/>
              <a:ea typeface="Times New Roman"/>
              <a:cs typeface="Times New Roman"/>
              <a:sym typeface="Times New Roman"/>
            </a:endParaRPr>
          </a:p>
        </p:txBody>
      </p:sp>
      <p:sp>
        <p:nvSpPr>
          <p:cNvPr id="115" name="Google Shape;115;p13"/>
          <p:cNvSpPr/>
          <p:nvPr/>
        </p:nvSpPr>
        <p:spPr>
          <a:xfrm>
            <a:off x="1860275" y="4581900"/>
            <a:ext cx="3180900" cy="229800"/>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WER, BLEU, GLEU, BERTScore</a:t>
            </a:r>
            <a:endParaRPr sz="1000">
              <a:solidFill>
                <a:srgbClr val="000000"/>
              </a:solidFill>
              <a:latin typeface="Times New Roman"/>
              <a:ea typeface="Times New Roman"/>
              <a:cs typeface="Times New Roman"/>
              <a:sym typeface="Times New Roman"/>
            </a:endParaRPr>
          </a:p>
        </p:txBody>
      </p:sp>
      <p:sp>
        <p:nvSpPr>
          <p:cNvPr id="116" name="Google Shape;116;p13"/>
          <p:cNvSpPr/>
          <p:nvPr/>
        </p:nvSpPr>
        <p:spPr>
          <a:xfrm>
            <a:off x="1860275" y="1852880"/>
            <a:ext cx="1643100" cy="229800"/>
          </a:xfrm>
          <a:prstGeom prst="parallelogram">
            <a:avLst>
              <a:gd name="adj" fmla="val 25000"/>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wav2vec 2.0</a:t>
            </a:r>
            <a:endParaRPr sz="1000">
              <a:latin typeface="Times New Roman"/>
              <a:ea typeface="Times New Roman"/>
              <a:cs typeface="Times New Roman"/>
              <a:sym typeface="Times New Roman"/>
            </a:endParaRPr>
          </a:p>
        </p:txBody>
      </p:sp>
      <p:sp>
        <p:nvSpPr>
          <p:cNvPr id="117" name="Google Shape;117;p13"/>
          <p:cNvSpPr/>
          <p:nvPr/>
        </p:nvSpPr>
        <p:spPr>
          <a:xfrm>
            <a:off x="1860275" y="2309929"/>
            <a:ext cx="1643100" cy="2298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Auto Transcription</a:t>
            </a:r>
            <a:endParaRPr sz="1000">
              <a:latin typeface="Times New Roman"/>
              <a:ea typeface="Times New Roman"/>
              <a:cs typeface="Times New Roman"/>
              <a:sym typeface="Times New Roman"/>
            </a:endParaRPr>
          </a:p>
        </p:txBody>
      </p:sp>
      <p:sp>
        <p:nvSpPr>
          <p:cNvPr id="118" name="Google Shape;118;p13"/>
          <p:cNvSpPr/>
          <p:nvPr/>
        </p:nvSpPr>
        <p:spPr>
          <a:xfrm>
            <a:off x="1860275" y="2732123"/>
            <a:ext cx="1643100" cy="2277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Cleaning</a:t>
            </a:r>
            <a:endParaRPr sz="1000">
              <a:latin typeface="Times New Roman"/>
              <a:ea typeface="Times New Roman"/>
              <a:cs typeface="Times New Roman"/>
              <a:sym typeface="Times New Roman"/>
            </a:endParaRPr>
          </a:p>
        </p:txBody>
      </p:sp>
      <p:sp>
        <p:nvSpPr>
          <p:cNvPr id="119" name="Google Shape;119;p13"/>
          <p:cNvSpPr/>
          <p:nvPr/>
        </p:nvSpPr>
        <p:spPr>
          <a:xfrm>
            <a:off x="1860282" y="3154726"/>
            <a:ext cx="1643100" cy="2253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Cleaned Auto Transcription</a:t>
            </a:r>
            <a:endParaRPr sz="1000">
              <a:latin typeface="Times New Roman"/>
              <a:ea typeface="Times New Roman"/>
              <a:cs typeface="Times New Roman"/>
              <a:sym typeface="Times New Roman"/>
            </a:endParaRPr>
          </a:p>
        </p:txBody>
      </p:sp>
      <p:sp>
        <p:nvSpPr>
          <p:cNvPr id="120" name="Google Shape;120;p13"/>
          <p:cNvSpPr/>
          <p:nvPr/>
        </p:nvSpPr>
        <p:spPr>
          <a:xfrm>
            <a:off x="3776725" y="2729953"/>
            <a:ext cx="1264500" cy="2277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Cleaning</a:t>
            </a:r>
            <a:endParaRPr sz="1000">
              <a:latin typeface="Times New Roman"/>
              <a:ea typeface="Times New Roman"/>
              <a:cs typeface="Times New Roman"/>
              <a:sym typeface="Times New Roman"/>
            </a:endParaRPr>
          </a:p>
        </p:txBody>
      </p:sp>
      <p:sp>
        <p:nvSpPr>
          <p:cNvPr id="121" name="Google Shape;121;p13"/>
          <p:cNvSpPr/>
          <p:nvPr/>
        </p:nvSpPr>
        <p:spPr>
          <a:xfrm>
            <a:off x="3776733" y="3152325"/>
            <a:ext cx="1264500" cy="2253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Times New Roman"/>
                <a:ea typeface="Times New Roman"/>
                <a:cs typeface="Times New Roman"/>
                <a:sym typeface="Times New Roman"/>
              </a:rPr>
              <a:t>Cleaned Label</a:t>
            </a:r>
            <a:endParaRPr sz="1000">
              <a:latin typeface="Times New Roman"/>
              <a:ea typeface="Times New Roman"/>
              <a:cs typeface="Times New Roman"/>
              <a:sym typeface="Times New Roman"/>
            </a:endParaRPr>
          </a:p>
        </p:txBody>
      </p:sp>
      <p:cxnSp>
        <p:nvCxnSpPr>
          <p:cNvPr id="122" name="Google Shape;122;p13"/>
          <p:cNvCxnSpPr>
            <a:stCxn id="111" idx="2"/>
            <a:endCxn id="120" idx="0"/>
          </p:cNvCxnSpPr>
          <p:nvPr/>
        </p:nvCxnSpPr>
        <p:spPr>
          <a:xfrm>
            <a:off x="4408975" y="1625640"/>
            <a:ext cx="0" cy="1104300"/>
          </a:xfrm>
          <a:prstGeom prst="straightConnector1">
            <a:avLst/>
          </a:prstGeom>
          <a:noFill/>
          <a:ln w="9525" cap="flat" cmpd="sng">
            <a:solidFill>
              <a:srgbClr val="595959"/>
            </a:solidFill>
            <a:prstDash val="solid"/>
            <a:round/>
            <a:headEnd type="none" w="med" len="med"/>
            <a:tailEnd type="triangle" w="med" len="med"/>
          </a:ln>
        </p:spPr>
      </p:cxnSp>
      <p:cxnSp>
        <p:nvCxnSpPr>
          <p:cNvPr id="123" name="Google Shape;123;p13"/>
          <p:cNvCxnSpPr>
            <a:stCxn id="114" idx="2"/>
            <a:endCxn id="116" idx="0"/>
          </p:cNvCxnSpPr>
          <p:nvPr/>
        </p:nvCxnSpPr>
        <p:spPr>
          <a:xfrm>
            <a:off x="2681827" y="1625643"/>
            <a:ext cx="0" cy="227100"/>
          </a:xfrm>
          <a:prstGeom prst="straightConnector1">
            <a:avLst/>
          </a:prstGeom>
          <a:noFill/>
          <a:ln w="9525" cap="flat" cmpd="sng">
            <a:solidFill>
              <a:srgbClr val="595959"/>
            </a:solidFill>
            <a:prstDash val="solid"/>
            <a:round/>
            <a:headEnd type="none" w="med" len="med"/>
            <a:tailEnd type="triangle" w="med" len="med"/>
          </a:ln>
        </p:spPr>
      </p:cxnSp>
      <p:cxnSp>
        <p:nvCxnSpPr>
          <p:cNvPr id="124" name="Google Shape;124;p13"/>
          <p:cNvCxnSpPr>
            <a:stCxn id="116" idx="4"/>
            <a:endCxn id="117" idx="0"/>
          </p:cNvCxnSpPr>
          <p:nvPr/>
        </p:nvCxnSpPr>
        <p:spPr>
          <a:xfrm>
            <a:off x="2681825" y="2082680"/>
            <a:ext cx="0" cy="227100"/>
          </a:xfrm>
          <a:prstGeom prst="straightConnector1">
            <a:avLst/>
          </a:prstGeom>
          <a:noFill/>
          <a:ln w="9525" cap="flat" cmpd="sng">
            <a:solidFill>
              <a:srgbClr val="595959"/>
            </a:solidFill>
            <a:prstDash val="solid"/>
            <a:round/>
            <a:headEnd type="none" w="med" len="med"/>
            <a:tailEnd type="triangle" w="med" len="med"/>
          </a:ln>
        </p:spPr>
      </p:cxnSp>
      <p:cxnSp>
        <p:nvCxnSpPr>
          <p:cNvPr id="125" name="Google Shape;125;p13"/>
          <p:cNvCxnSpPr>
            <a:stCxn id="117" idx="2"/>
            <a:endCxn id="118" idx="0"/>
          </p:cNvCxnSpPr>
          <p:nvPr/>
        </p:nvCxnSpPr>
        <p:spPr>
          <a:xfrm>
            <a:off x="2681825" y="2539729"/>
            <a:ext cx="0" cy="192300"/>
          </a:xfrm>
          <a:prstGeom prst="straightConnector1">
            <a:avLst/>
          </a:prstGeom>
          <a:noFill/>
          <a:ln w="9525" cap="flat" cmpd="sng">
            <a:solidFill>
              <a:srgbClr val="595959"/>
            </a:solidFill>
            <a:prstDash val="solid"/>
            <a:round/>
            <a:headEnd type="none" w="med" len="med"/>
            <a:tailEnd type="triangle" w="med" len="med"/>
          </a:ln>
        </p:spPr>
      </p:cxnSp>
      <p:cxnSp>
        <p:nvCxnSpPr>
          <p:cNvPr id="126" name="Google Shape;126;p13"/>
          <p:cNvCxnSpPr>
            <a:stCxn id="118" idx="2"/>
            <a:endCxn id="119" idx="0"/>
          </p:cNvCxnSpPr>
          <p:nvPr/>
        </p:nvCxnSpPr>
        <p:spPr>
          <a:xfrm>
            <a:off x="2681825" y="2959823"/>
            <a:ext cx="0" cy="195000"/>
          </a:xfrm>
          <a:prstGeom prst="straightConnector1">
            <a:avLst/>
          </a:prstGeom>
          <a:noFill/>
          <a:ln w="9525" cap="flat" cmpd="sng">
            <a:solidFill>
              <a:srgbClr val="595959"/>
            </a:solidFill>
            <a:prstDash val="solid"/>
            <a:round/>
            <a:headEnd type="none" w="med" len="med"/>
            <a:tailEnd type="triangle" w="med" len="med"/>
          </a:ln>
        </p:spPr>
      </p:cxnSp>
      <p:cxnSp>
        <p:nvCxnSpPr>
          <p:cNvPr id="127" name="Google Shape;127;p13"/>
          <p:cNvCxnSpPr>
            <a:stCxn id="120" idx="2"/>
            <a:endCxn id="121" idx="0"/>
          </p:cNvCxnSpPr>
          <p:nvPr/>
        </p:nvCxnSpPr>
        <p:spPr>
          <a:xfrm>
            <a:off x="4408975" y="2957653"/>
            <a:ext cx="0" cy="194700"/>
          </a:xfrm>
          <a:prstGeom prst="straightConnector1">
            <a:avLst/>
          </a:prstGeom>
          <a:noFill/>
          <a:ln w="9525" cap="flat" cmpd="sng">
            <a:solidFill>
              <a:srgbClr val="595959"/>
            </a:solidFill>
            <a:prstDash val="solid"/>
            <a:round/>
            <a:headEnd type="none" w="med" len="med"/>
            <a:tailEnd type="triangle" w="med" len="med"/>
          </a:ln>
        </p:spPr>
      </p:cxnSp>
      <p:sp>
        <p:nvSpPr>
          <p:cNvPr id="128" name="Google Shape;128;p13"/>
          <p:cNvSpPr/>
          <p:nvPr/>
        </p:nvSpPr>
        <p:spPr>
          <a:xfrm>
            <a:off x="1860281" y="3659679"/>
            <a:ext cx="1093800" cy="225300"/>
          </a:xfrm>
          <a:prstGeom prst="ellipse">
            <a:avLst/>
          </a:prstGeom>
          <a:solidFill>
            <a:srgbClr val="FFF2CC"/>
          </a:solidFill>
          <a:ln w="9525" cap="flat" cmpd="sng">
            <a:solidFill>
              <a:srgbClr val="595959"/>
            </a:solidFill>
            <a:prstDash val="dash"/>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GAC Model</a:t>
            </a:r>
            <a:endParaRPr sz="1000">
              <a:latin typeface="Times New Roman"/>
              <a:ea typeface="Times New Roman"/>
              <a:cs typeface="Times New Roman"/>
              <a:sym typeface="Times New Roman"/>
            </a:endParaRPr>
          </a:p>
        </p:txBody>
      </p:sp>
      <p:sp>
        <p:nvSpPr>
          <p:cNvPr id="129" name="Google Shape;129;p13"/>
          <p:cNvSpPr/>
          <p:nvPr/>
        </p:nvSpPr>
        <p:spPr>
          <a:xfrm>
            <a:off x="1860289" y="4079982"/>
            <a:ext cx="1732200" cy="225300"/>
          </a:xfrm>
          <a:prstGeom prst="ellipse">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GEC Model</a:t>
            </a:r>
            <a:endParaRPr sz="1000">
              <a:latin typeface="Times New Roman"/>
              <a:ea typeface="Times New Roman"/>
              <a:cs typeface="Times New Roman"/>
              <a:sym typeface="Times New Roman"/>
            </a:endParaRPr>
          </a:p>
        </p:txBody>
      </p:sp>
      <p:cxnSp>
        <p:nvCxnSpPr>
          <p:cNvPr id="130" name="Google Shape;130;p13"/>
          <p:cNvCxnSpPr>
            <a:endCxn id="128" idx="0"/>
          </p:cNvCxnSpPr>
          <p:nvPr/>
        </p:nvCxnSpPr>
        <p:spPr>
          <a:xfrm>
            <a:off x="2404781" y="3390879"/>
            <a:ext cx="2400" cy="268800"/>
          </a:xfrm>
          <a:prstGeom prst="straightConnector1">
            <a:avLst/>
          </a:prstGeom>
          <a:noFill/>
          <a:ln w="9525" cap="flat" cmpd="sng">
            <a:solidFill>
              <a:srgbClr val="595959"/>
            </a:solidFill>
            <a:prstDash val="dash"/>
            <a:round/>
            <a:headEnd type="none" w="med" len="med"/>
            <a:tailEnd type="triangle" w="med" len="med"/>
          </a:ln>
        </p:spPr>
      </p:cxnSp>
      <p:cxnSp>
        <p:nvCxnSpPr>
          <p:cNvPr id="131" name="Google Shape;131;p13"/>
          <p:cNvCxnSpPr>
            <a:stCxn id="128" idx="6"/>
          </p:cNvCxnSpPr>
          <p:nvPr/>
        </p:nvCxnSpPr>
        <p:spPr>
          <a:xfrm>
            <a:off x="2954081" y="3772329"/>
            <a:ext cx="195000" cy="900"/>
          </a:xfrm>
          <a:prstGeom prst="straightConnector1">
            <a:avLst/>
          </a:prstGeom>
          <a:noFill/>
          <a:ln w="9525" cap="flat" cmpd="sng">
            <a:solidFill>
              <a:srgbClr val="595959"/>
            </a:solidFill>
            <a:prstDash val="dash"/>
            <a:round/>
            <a:headEnd type="none" w="med" len="med"/>
            <a:tailEnd type="triangle" w="med" len="med"/>
          </a:ln>
        </p:spPr>
      </p:cxnSp>
      <p:cxnSp>
        <p:nvCxnSpPr>
          <p:cNvPr id="132" name="Google Shape;132;p13"/>
          <p:cNvCxnSpPr/>
          <p:nvPr/>
        </p:nvCxnSpPr>
        <p:spPr>
          <a:xfrm>
            <a:off x="3148967" y="3390929"/>
            <a:ext cx="300" cy="698100"/>
          </a:xfrm>
          <a:prstGeom prst="straightConnector1">
            <a:avLst/>
          </a:prstGeom>
          <a:noFill/>
          <a:ln w="9525" cap="flat" cmpd="sng">
            <a:solidFill>
              <a:srgbClr val="595959"/>
            </a:solidFill>
            <a:prstDash val="solid"/>
            <a:round/>
            <a:headEnd type="none" w="med" len="med"/>
            <a:tailEnd type="triangle" w="med" len="med"/>
          </a:ln>
        </p:spPr>
      </p:cxnSp>
      <p:cxnSp>
        <p:nvCxnSpPr>
          <p:cNvPr id="133" name="Google Shape;133;p13"/>
          <p:cNvCxnSpPr>
            <a:stCxn id="129" idx="4"/>
            <a:endCxn id="115" idx="0"/>
          </p:cNvCxnSpPr>
          <p:nvPr/>
        </p:nvCxnSpPr>
        <p:spPr>
          <a:xfrm>
            <a:off x="2726389" y="4305282"/>
            <a:ext cx="724200" cy="276600"/>
          </a:xfrm>
          <a:prstGeom prst="straightConnector1">
            <a:avLst/>
          </a:prstGeom>
          <a:noFill/>
          <a:ln w="9525" cap="flat" cmpd="sng">
            <a:solidFill>
              <a:srgbClr val="595959"/>
            </a:solidFill>
            <a:prstDash val="solid"/>
            <a:round/>
            <a:headEnd type="none" w="med" len="med"/>
            <a:tailEnd type="triangle" w="med" len="med"/>
          </a:ln>
        </p:spPr>
      </p:cxnSp>
      <p:cxnSp>
        <p:nvCxnSpPr>
          <p:cNvPr id="134" name="Google Shape;134;p13"/>
          <p:cNvCxnSpPr>
            <a:stCxn id="121" idx="2"/>
            <a:endCxn id="115" idx="0"/>
          </p:cNvCxnSpPr>
          <p:nvPr/>
        </p:nvCxnSpPr>
        <p:spPr>
          <a:xfrm flipH="1">
            <a:off x="3450783" y="3377625"/>
            <a:ext cx="958200" cy="1204200"/>
          </a:xfrm>
          <a:prstGeom prst="straightConnector1">
            <a:avLst/>
          </a:prstGeom>
          <a:noFill/>
          <a:ln w="9525" cap="flat" cmpd="sng">
            <a:solidFill>
              <a:srgbClr val="595959"/>
            </a:solidFill>
            <a:prstDash val="solid"/>
            <a:round/>
            <a:headEnd type="none" w="med" len="med"/>
            <a:tailEnd type="triangle" w="med" len="med"/>
          </a:ln>
        </p:spPr>
      </p:cxnSp>
      <p:cxnSp>
        <p:nvCxnSpPr>
          <p:cNvPr id="135" name="Google Shape;135;p13"/>
          <p:cNvCxnSpPr>
            <a:stCxn id="129" idx="2"/>
            <a:endCxn id="128" idx="2"/>
          </p:cNvCxnSpPr>
          <p:nvPr/>
        </p:nvCxnSpPr>
        <p:spPr>
          <a:xfrm rot="10800000" flipH="1">
            <a:off x="1860289" y="3772332"/>
            <a:ext cx="600" cy="420300"/>
          </a:xfrm>
          <a:prstGeom prst="bentConnector3">
            <a:avLst>
              <a:gd name="adj1" fmla="val -39688790"/>
            </a:avLst>
          </a:prstGeom>
          <a:noFill/>
          <a:ln w="9525" cap="flat" cmpd="sng">
            <a:solidFill>
              <a:srgbClr val="595959"/>
            </a:solidFill>
            <a:prstDash val="solid"/>
            <a:round/>
            <a:headEnd type="none" w="med" len="med"/>
            <a:tailEnd type="none" w="med" len="med"/>
          </a:ln>
        </p:spPr>
      </p:cxnSp>
      <p:cxnSp>
        <p:nvCxnSpPr>
          <p:cNvPr id="136" name="Google Shape;136;p13"/>
          <p:cNvCxnSpPr/>
          <p:nvPr/>
        </p:nvCxnSpPr>
        <p:spPr>
          <a:xfrm>
            <a:off x="1684613" y="3773189"/>
            <a:ext cx="172500" cy="3000"/>
          </a:xfrm>
          <a:prstGeom prst="straightConnector1">
            <a:avLst/>
          </a:prstGeom>
          <a:noFill/>
          <a:ln w="9525" cap="flat" cmpd="sng">
            <a:solidFill>
              <a:srgbClr val="595959"/>
            </a:solidFill>
            <a:prstDash val="solid"/>
            <a:round/>
            <a:headEnd type="none" w="med" len="med"/>
            <a:tailEnd type="triangle" w="med" len="med"/>
          </a:ln>
        </p:spPr>
      </p:cxnSp>
      <p:sp>
        <p:nvSpPr>
          <p:cNvPr id="137" name="Google Shape;137;p13"/>
          <p:cNvSpPr/>
          <p:nvPr/>
        </p:nvSpPr>
        <p:spPr>
          <a:xfrm>
            <a:off x="464100" y="1395850"/>
            <a:ext cx="968100" cy="225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Input</a:t>
            </a:r>
            <a:endParaRPr sz="1000" b="1">
              <a:latin typeface="Times New Roman"/>
              <a:ea typeface="Times New Roman"/>
              <a:cs typeface="Times New Roman"/>
              <a:sym typeface="Times New Roman"/>
            </a:endParaRPr>
          </a:p>
        </p:txBody>
      </p:sp>
      <p:sp>
        <p:nvSpPr>
          <p:cNvPr id="138" name="Google Shape;138;p13"/>
          <p:cNvSpPr/>
          <p:nvPr/>
        </p:nvSpPr>
        <p:spPr>
          <a:xfrm>
            <a:off x="464100" y="2294995"/>
            <a:ext cx="968100" cy="2298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ASR Output</a:t>
            </a:r>
            <a:endParaRPr sz="1000" b="1">
              <a:latin typeface="Times New Roman"/>
              <a:ea typeface="Times New Roman"/>
              <a:cs typeface="Times New Roman"/>
              <a:sym typeface="Times New Roman"/>
            </a:endParaRPr>
          </a:p>
        </p:txBody>
      </p:sp>
      <p:sp>
        <p:nvSpPr>
          <p:cNvPr id="139" name="Google Shape;139;p13"/>
          <p:cNvSpPr/>
          <p:nvPr/>
        </p:nvSpPr>
        <p:spPr>
          <a:xfrm>
            <a:off x="464100" y="3124282"/>
            <a:ext cx="968100" cy="225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GEC Input</a:t>
            </a:r>
            <a:endParaRPr sz="1000" b="1">
              <a:latin typeface="Times New Roman"/>
              <a:ea typeface="Times New Roman"/>
              <a:cs typeface="Times New Roman"/>
              <a:sym typeface="Times New Roman"/>
            </a:endParaRPr>
          </a:p>
        </p:txBody>
      </p:sp>
      <p:sp>
        <p:nvSpPr>
          <p:cNvPr id="140" name="Google Shape;140;p13"/>
          <p:cNvSpPr/>
          <p:nvPr/>
        </p:nvSpPr>
        <p:spPr>
          <a:xfrm>
            <a:off x="464100" y="3853666"/>
            <a:ext cx="968100" cy="225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GEC Process</a:t>
            </a:r>
            <a:endParaRPr sz="1000" b="1">
              <a:latin typeface="Times New Roman"/>
              <a:ea typeface="Times New Roman"/>
              <a:cs typeface="Times New Roman"/>
              <a:sym typeface="Times New Roman"/>
            </a:endParaRPr>
          </a:p>
        </p:txBody>
      </p:sp>
      <p:sp>
        <p:nvSpPr>
          <p:cNvPr id="141" name="Google Shape;141;p13"/>
          <p:cNvSpPr/>
          <p:nvPr/>
        </p:nvSpPr>
        <p:spPr>
          <a:xfrm>
            <a:off x="464100" y="4583050"/>
            <a:ext cx="968100" cy="225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Evaluation</a:t>
            </a:r>
            <a:endParaRPr sz="1000" b="1">
              <a:latin typeface="Times New Roman"/>
              <a:ea typeface="Times New Roman"/>
              <a:cs typeface="Times New Roman"/>
              <a:sym typeface="Times New Roman"/>
            </a:endParaRPr>
          </a:p>
        </p:txBody>
      </p:sp>
      <p:sp>
        <p:nvSpPr>
          <p:cNvPr id="142" name="Google Shape;142;p13"/>
          <p:cNvSpPr/>
          <p:nvPr/>
        </p:nvSpPr>
        <p:spPr>
          <a:xfrm>
            <a:off x="5524800" y="1036175"/>
            <a:ext cx="3367500" cy="2298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FEATURE EXAMPLE</a:t>
            </a:r>
            <a:endParaRPr sz="1000">
              <a:solidFill>
                <a:srgbClr val="000000"/>
              </a:solidFill>
              <a:latin typeface="Times New Roman"/>
              <a:ea typeface="Times New Roman"/>
              <a:cs typeface="Times New Roman"/>
              <a:sym typeface="Times New Roman"/>
            </a:endParaRPr>
          </a:p>
        </p:txBody>
      </p:sp>
      <p:sp>
        <p:nvSpPr>
          <p:cNvPr id="143" name="Google Shape;143;p13"/>
          <p:cNvSpPr/>
          <p:nvPr/>
        </p:nvSpPr>
        <p:spPr>
          <a:xfrm>
            <a:off x="5524798" y="1393613"/>
            <a:ext cx="3367500" cy="6363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000">
              <a:latin typeface="Times New Roman"/>
              <a:ea typeface="Times New Roman"/>
              <a:cs typeface="Times New Roman"/>
              <a:sym typeface="Times New Roman"/>
            </a:endParaRPr>
          </a:p>
        </p:txBody>
      </p:sp>
      <p:sp>
        <p:nvSpPr>
          <p:cNvPr id="144" name="Google Shape;144;p13"/>
          <p:cNvSpPr/>
          <p:nvPr/>
        </p:nvSpPr>
        <p:spPr>
          <a:xfrm>
            <a:off x="5524800" y="2794813"/>
            <a:ext cx="3367500" cy="5121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200">
                <a:solidFill>
                  <a:srgbClr val="434343"/>
                </a:solidFill>
                <a:latin typeface="EB Garamond"/>
                <a:ea typeface="EB Garamond"/>
                <a:cs typeface="EB Garamond"/>
                <a:sym typeface="EB Garamond"/>
              </a:rPr>
              <a:t>I don’t know why you’re </a:t>
            </a:r>
            <a:r>
              <a:rPr lang="en" sz="1200">
                <a:solidFill>
                  <a:srgbClr val="FF0000"/>
                </a:solidFill>
                <a:latin typeface="EB Garamond"/>
                <a:ea typeface="EB Garamond"/>
                <a:cs typeface="EB Garamond"/>
                <a:sym typeface="EB Garamond"/>
              </a:rPr>
              <a:t>hear</a:t>
            </a:r>
            <a:r>
              <a:rPr lang="en" sz="1200">
                <a:solidFill>
                  <a:srgbClr val="434343"/>
                </a:solidFill>
                <a:latin typeface="EB Garamond"/>
                <a:ea typeface="EB Garamond"/>
                <a:cs typeface="EB Garamond"/>
                <a:sym typeface="EB Garamond"/>
              </a:rPr>
              <a:t> at all.</a:t>
            </a:r>
            <a:endParaRPr sz="1200">
              <a:solidFill>
                <a:srgbClr val="434343"/>
              </a:solidFill>
              <a:latin typeface="EB Garamond"/>
              <a:ea typeface="EB Garamond"/>
              <a:cs typeface="EB Garamond"/>
              <a:sym typeface="EB Garamond"/>
            </a:endParaRPr>
          </a:p>
          <a:p>
            <a:pPr marL="0" lvl="0" indent="0" algn="ctr" rtl="0">
              <a:lnSpc>
                <a:spcPct val="100000"/>
              </a:lnSpc>
              <a:spcBef>
                <a:spcPts val="0"/>
              </a:spcBef>
              <a:spcAft>
                <a:spcPts val="0"/>
              </a:spcAft>
              <a:buClr>
                <a:schemeClr val="dk1"/>
              </a:buClr>
              <a:buSzPts val="1100"/>
              <a:buFont typeface="Arial"/>
              <a:buNone/>
            </a:pPr>
            <a:r>
              <a:rPr lang="en" sz="1200">
                <a:solidFill>
                  <a:srgbClr val="434343"/>
                </a:solidFill>
                <a:highlight>
                  <a:srgbClr val="FFF2CC"/>
                </a:highlight>
                <a:latin typeface="EB Garamond"/>
                <a:ea typeface="EB Garamond"/>
                <a:cs typeface="EB Garamond"/>
                <a:sym typeface="EB Garamond"/>
              </a:rPr>
              <a:t>GAC (49.58%)</a:t>
            </a:r>
            <a:endParaRPr sz="1200">
              <a:highlight>
                <a:srgbClr val="FFF2CC"/>
              </a:highlight>
              <a:latin typeface="Times New Roman"/>
              <a:ea typeface="Times New Roman"/>
              <a:cs typeface="Times New Roman"/>
              <a:sym typeface="Times New Roman"/>
            </a:endParaRPr>
          </a:p>
        </p:txBody>
      </p:sp>
      <p:sp>
        <p:nvSpPr>
          <p:cNvPr id="145" name="Google Shape;145;p13"/>
          <p:cNvSpPr/>
          <p:nvPr/>
        </p:nvSpPr>
        <p:spPr>
          <a:xfrm>
            <a:off x="5524800" y="2297475"/>
            <a:ext cx="3367500" cy="2298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15000"/>
              </a:lnSpc>
              <a:spcBef>
                <a:spcPts val="0"/>
              </a:spcBef>
              <a:spcAft>
                <a:spcPts val="1200"/>
              </a:spcAft>
              <a:buNone/>
            </a:pPr>
            <a:r>
              <a:rPr lang="en" sz="1200">
                <a:solidFill>
                  <a:srgbClr val="434343"/>
                </a:solidFill>
                <a:latin typeface="EB Garamond"/>
                <a:ea typeface="EB Garamond"/>
                <a:cs typeface="EB Garamond"/>
                <a:sym typeface="EB Garamond"/>
              </a:rPr>
              <a:t>I DON’T KNOW WHY YOU’RE </a:t>
            </a:r>
            <a:r>
              <a:rPr lang="en" sz="1200">
                <a:solidFill>
                  <a:srgbClr val="FF0000"/>
                </a:solidFill>
                <a:latin typeface="EB Garamond"/>
                <a:ea typeface="EB Garamond"/>
                <a:cs typeface="EB Garamond"/>
                <a:sym typeface="EB Garamond"/>
              </a:rPr>
              <a:t>HEAR</a:t>
            </a:r>
            <a:r>
              <a:rPr lang="en" sz="1200">
                <a:solidFill>
                  <a:srgbClr val="434343"/>
                </a:solidFill>
                <a:latin typeface="EB Garamond"/>
                <a:ea typeface="EB Garamond"/>
                <a:cs typeface="EB Garamond"/>
                <a:sym typeface="EB Garamond"/>
              </a:rPr>
              <a:t> AT ALL</a:t>
            </a:r>
            <a:endParaRPr sz="1200">
              <a:latin typeface="Times New Roman"/>
              <a:ea typeface="Times New Roman"/>
              <a:cs typeface="Times New Roman"/>
              <a:sym typeface="Times New Roman"/>
            </a:endParaRPr>
          </a:p>
        </p:txBody>
      </p:sp>
      <p:sp>
        <p:nvSpPr>
          <p:cNvPr id="146" name="Google Shape;146;p13"/>
          <p:cNvSpPr/>
          <p:nvPr/>
        </p:nvSpPr>
        <p:spPr>
          <a:xfrm>
            <a:off x="5524788" y="3576924"/>
            <a:ext cx="3367500" cy="5121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1200">
                <a:solidFill>
                  <a:srgbClr val="434343"/>
                </a:solidFill>
                <a:latin typeface="EB Garamond"/>
                <a:ea typeface="EB Garamond"/>
                <a:cs typeface="EB Garamond"/>
                <a:sym typeface="EB Garamond"/>
              </a:rPr>
              <a:t>I don’t know why you’re </a:t>
            </a:r>
            <a:r>
              <a:rPr lang="en" sz="1200">
                <a:solidFill>
                  <a:srgbClr val="434343"/>
                </a:solidFill>
                <a:highlight>
                  <a:srgbClr val="CFE2F3"/>
                </a:highlight>
                <a:latin typeface="EB Garamond"/>
                <a:ea typeface="EB Garamond"/>
                <a:cs typeface="EB Garamond"/>
                <a:sym typeface="EB Garamond"/>
              </a:rPr>
              <a:t>&lt;MASK&gt;</a:t>
            </a:r>
            <a:r>
              <a:rPr lang="en" sz="1200">
                <a:solidFill>
                  <a:srgbClr val="434343"/>
                </a:solidFill>
                <a:latin typeface="EB Garamond"/>
                <a:ea typeface="EB Garamond"/>
                <a:cs typeface="EB Garamond"/>
                <a:sym typeface="EB Garamond"/>
              </a:rPr>
              <a:t> at all.</a:t>
            </a:r>
            <a:endParaRPr sz="1200">
              <a:solidFill>
                <a:srgbClr val="434343"/>
              </a:solidFill>
              <a:latin typeface="EB Garamond"/>
              <a:ea typeface="EB Garamond"/>
              <a:cs typeface="EB Garamond"/>
              <a:sym typeface="EB Garamond"/>
            </a:endParaRPr>
          </a:p>
          <a:p>
            <a:pPr marL="0" lvl="0" indent="0" algn="ctr" rtl="0">
              <a:lnSpc>
                <a:spcPct val="100000"/>
              </a:lnSpc>
              <a:spcBef>
                <a:spcPts val="0"/>
              </a:spcBef>
              <a:spcAft>
                <a:spcPts val="0"/>
              </a:spcAft>
              <a:buNone/>
            </a:pPr>
            <a:r>
              <a:rPr lang="en" sz="1200">
                <a:solidFill>
                  <a:srgbClr val="434343"/>
                </a:solidFill>
                <a:highlight>
                  <a:srgbClr val="FFF2CC"/>
                </a:highlight>
                <a:latin typeface="EB Garamond"/>
                <a:ea typeface="EB Garamond"/>
                <a:cs typeface="EB Garamond"/>
                <a:sym typeface="EB Garamond"/>
              </a:rPr>
              <a:t>GAC (...)</a:t>
            </a:r>
            <a:endParaRPr sz="1200">
              <a:highlight>
                <a:srgbClr val="FFF2CC"/>
              </a:highlight>
              <a:latin typeface="Times New Roman"/>
              <a:ea typeface="Times New Roman"/>
              <a:cs typeface="Times New Roman"/>
              <a:sym typeface="Times New Roman"/>
            </a:endParaRPr>
          </a:p>
        </p:txBody>
      </p:sp>
      <p:sp>
        <p:nvSpPr>
          <p:cNvPr id="147" name="Google Shape;147;p13"/>
          <p:cNvSpPr/>
          <p:nvPr/>
        </p:nvSpPr>
        <p:spPr>
          <a:xfrm>
            <a:off x="5524800" y="4246380"/>
            <a:ext cx="3367500" cy="7569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1200">
                <a:solidFill>
                  <a:srgbClr val="434343"/>
                </a:solidFill>
                <a:latin typeface="EB Garamond"/>
                <a:ea typeface="EB Garamond"/>
                <a:cs typeface="EB Garamond"/>
                <a:sym typeface="EB Garamond"/>
              </a:rPr>
              <a:t>I don’t know why you’re </a:t>
            </a:r>
            <a:r>
              <a:rPr lang="en" sz="1200">
                <a:solidFill>
                  <a:srgbClr val="48A421"/>
                </a:solidFill>
                <a:latin typeface="EB Garamond"/>
                <a:ea typeface="EB Garamond"/>
                <a:cs typeface="EB Garamond"/>
                <a:sym typeface="EB Garamond"/>
              </a:rPr>
              <a:t>here</a:t>
            </a:r>
            <a:r>
              <a:rPr lang="en" sz="1200">
                <a:solidFill>
                  <a:srgbClr val="434343"/>
                </a:solidFill>
                <a:latin typeface="EB Garamond"/>
                <a:ea typeface="EB Garamond"/>
                <a:cs typeface="EB Garamond"/>
                <a:sym typeface="EB Garamond"/>
              </a:rPr>
              <a:t> at all.</a:t>
            </a:r>
            <a:endParaRPr sz="1200">
              <a:solidFill>
                <a:srgbClr val="434343"/>
              </a:solidFill>
              <a:latin typeface="EB Garamond"/>
              <a:ea typeface="EB Garamond"/>
              <a:cs typeface="EB Garamond"/>
              <a:sym typeface="EB Garamond"/>
            </a:endParaRPr>
          </a:p>
          <a:p>
            <a:pPr marL="0" lvl="0" indent="0" algn="ctr" rtl="0">
              <a:lnSpc>
                <a:spcPct val="100000"/>
              </a:lnSpc>
              <a:spcBef>
                <a:spcPts val="0"/>
              </a:spcBef>
              <a:spcAft>
                <a:spcPts val="0"/>
              </a:spcAft>
              <a:buNone/>
            </a:pPr>
            <a:r>
              <a:rPr lang="en" sz="1200">
                <a:solidFill>
                  <a:srgbClr val="434343"/>
                </a:solidFill>
                <a:highlight>
                  <a:srgbClr val="FFF2CC"/>
                </a:highlight>
                <a:latin typeface="EB Garamond"/>
                <a:ea typeface="EB Garamond"/>
                <a:cs typeface="EB Garamond"/>
                <a:sym typeface="EB Garamond"/>
              </a:rPr>
              <a:t>GAC (99.71%) </a:t>
            </a:r>
            <a:r>
              <a:rPr lang="en" sz="1200" b="1">
                <a:solidFill>
                  <a:srgbClr val="434343"/>
                </a:solidFill>
                <a:highlight>
                  <a:srgbClr val="FFF2CC"/>
                </a:highlight>
                <a:latin typeface="EB Garamond"/>
                <a:ea typeface="EB Garamond"/>
                <a:cs typeface="EB Garamond"/>
                <a:sym typeface="EB Garamond"/>
              </a:rPr>
              <a:t>+ Evaluation</a:t>
            </a:r>
            <a:endParaRPr sz="1200" b="1">
              <a:highlight>
                <a:srgbClr val="FFF2CC"/>
              </a:highlight>
              <a:latin typeface="Times New Roman"/>
              <a:ea typeface="Times New Roman"/>
              <a:cs typeface="Times New Roman"/>
              <a:sym typeface="Times New Roman"/>
            </a:endParaRPr>
          </a:p>
        </p:txBody>
      </p:sp>
      <p:pic>
        <p:nvPicPr>
          <p:cNvPr id="148" name="Google Shape;148;p13"/>
          <p:cNvPicPr preferRelativeResize="0"/>
          <p:nvPr/>
        </p:nvPicPr>
        <p:blipFill>
          <a:blip r:embed="rId3">
            <a:alphaModFix/>
          </a:blip>
          <a:stretch>
            <a:fillRect/>
          </a:stretch>
        </p:blipFill>
        <p:spPr>
          <a:xfrm>
            <a:off x="5694188" y="1501625"/>
            <a:ext cx="3028726" cy="42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5"/>
          <p:cNvPicPr preferRelativeResize="0"/>
          <p:nvPr/>
        </p:nvPicPr>
        <p:blipFill>
          <a:blip r:embed="rId3">
            <a:alphaModFix amt="30000"/>
          </a:blip>
          <a:stretch>
            <a:fillRect/>
          </a:stretch>
        </p:blipFill>
        <p:spPr>
          <a:xfrm>
            <a:off x="261229" y="1285129"/>
            <a:ext cx="8520600" cy="4118905"/>
          </a:xfrm>
          <a:prstGeom prst="rect">
            <a:avLst/>
          </a:prstGeom>
          <a:noFill/>
          <a:ln>
            <a:noFill/>
          </a:ln>
        </p:spPr>
      </p:pic>
      <p:sp>
        <p:nvSpPr>
          <p:cNvPr id="162" name="Google Shape;162;p15"/>
          <p:cNvSpPr txBox="1">
            <a:spLocks noGrp="1"/>
          </p:cNvSpPr>
          <p:nvPr>
            <p:ph type="title"/>
          </p:nvPr>
        </p:nvSpPr>
        <p:spPr>
          <a:xfrm>
            <a:off x="311700" y="367703"/>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latin typeface="EB Garamond SemiBold"/>
                <a:ea typeface="EB Garamond SemiBold"/>
                <a:cs typeface="EB Garamond SemiBold"/>
                <a:sym typeface="EB Garamond SemiBold"/>
              </a:rPr>
              <a:t>RawGEC - Decision Process</a:t>
            </a:r>
            <a:endParaRPr>
              <a:latin typeface="EB Garamond SemiBold"/>
              <a:ea typeface="EB Garamond SemiBold"/>
              <a:cs typeface="EB Garamond SemiBold"/>
              <a:sym typeface="EB Garamond SemiBold"/>
            </a:endParaRPr>
          </a:p>
        </p:txBody>
      </p:sp>
      <p:grpSp>
        <p:nvGrpSpPr>
          <p:cNvPr id="163" name="Google Shape;163;p15"/>
          <p:cNvGrpSpPr/>
          <p:nvPr/>
        </p:nvGrpSpPr>
        <p:grpSpPr>
          <a:xfrm>
            <a:off x="2029325" y="1004000"/>
            <a:ext cx="5870700" cy="3899100"/>
            <a:chOff x="3420900" y="690525"/>
            <a:chExt cx="5870700" cy="3899100"/>
          </a:xfrm>
        </p:grpSpPr>
        <p:sp>
          <p:nvSpPr>
            <p:cNvPr id="164" name="Google Shape;164;p15"/>
            <p:cNvSpPr/>
            <p:nvPr/>
          </p:nvSpPr>
          <p:spPr>
            <a:xfrm>
              <a:off x="3420900" y="690525"/>
              <a:ext cx="5870700" cy="3899100"/>
            </a:xfrm>
            <a:prstGeom prst="wedgeRectCallout">
              <a:avLst>
                <a:gd name="adj1" fmla="val -62088"/>
                <a:gd name="adj2" fmla="val 3267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15"/>
            <p:cNvSpPr/>
            <p:nvPr/>
          </p:nvSpPr>
          <p:spPr>
            <a:xfrm>
              <a:off x="3700125" y="1080722"/>
              <a:ext cx="1366800" cy="320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Masked Input</a:t>
              </a:r>
              <a:endParaRPr sz="1000" b="1">
                <a:latin typeface="Times New Roman"/>
                <a:ea typeface="Times New Roman"/>
                <a:cs typeface="Times New Roman"/>
                <a:sym typeface="Times New Roman"/>
              </a:endParaRPr>
            </a:p>
          </p:txBody>
        </p:sp>
        <p:sp>
          <p:nvSpPr>
            <p:cNvPr id="166" name="Google Shape;166;p15"/>
            <p:cNvSpPr/>
            <p:nvPr/>
          </p:nvSpPr>
          <p:spPr>
            <a:xfrm>
              <a:off x="5294925" y="1080725"/>
              <a:ext cx="3761700" cy="3201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1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200">
                  <a:solidFill>
                    <a:srgbClr val="434343"/>
                  </a:solidFill>
                  <a:latin typeface="EB Garamond"/>
                  <a:ea typeface="EB Garamond"/>
                  <a:cs typeface="EB Garamond"/>
                  <a:sym typeface="EB Garamond"/>
                </a:rPr>
                <a:t>I don’t know why you’re </a:t>
              </a:r>
              <a:r>
                <a:rPr lang="en" sz="1000">
                  <a:solidFill>
                    <a:srgbClr val="FF0000"/>
                  </a:solidFill>
                  <a:latin typeface="Times New Roman"/>
                  <a:ea typeface="Times New Roman"/>
                  <a:cs typeface="Times New Roman"/>
                  <a:sym typeface="Times New Roman"/>
                </a:rPr>
                <a:t>&lt;mask&gt;</a:t>
              </a:r>
              <a:r>
                <a:rPr lang="en" sz="1000">
                  <a:solidFill>
                    <a:schemeClr val="dk1"/>
                  </a:solidFill>
                  <a:latin typeface="Times New Roman"/>
                  <a:ea typeface="Times New Roman"/>
                  <a:cs typeface="Times New Roman"/>
                  <a:sym typeface="Times New Roman"/>
                </a:rPr>
                <a:t> </a:t>
              </a:r>
              <a:r>
                <a:rPr lang="en" sz="1200">
                  <a:solidFill>
                    <a:srgbClr val="434343"/>
                  </a:solidFill>
                  <a:latin typeface="EB Garamond"/>
                  <a:ea typeface="EB Garamond"/>
                  <a:cs typeface="EB Garamond"/>
                  <a:sym typeface="EB Garamond"/>
                </a:rPr>
                <a:t>at all.</a:t>
              </a:r>
              <a:endParaRPr sz="1200">
                <a:solidFill>
                  <a:srgbClr val="434343"/>
                </a:solidFill>
                <a:latin typeface="EB Garamond"/>
                <a:ea typeface="EB Garamond"/>
                <a:cs typeface="EB Garamond"/>
                <a:sym typeface="EB Garamond"/>
              </a:endParaRPr>
            </a:p>
            <a:p>
              <a:pPr marL="0" lvl="0" indent="0" algn="ctr" rtl="0">
                <a:spcBef>
                  <a:spcPts val="0"/>
                </a:spcBef>
                <a:spcAft>
                  <a:spcPts val="0"/>
                </a:spcAft>
                <a:buNone/>
              </a:pPr>
              <a:endParaRPr sz="1000">
                <a:latin typeface="Times New Roman"/>
                <a:ea typeface="Times New Roman"/>
                <a:cs typeface="Times New Roman"/>
                <a:sym typeface="Times New Roman"/>
              </a:endParaRPr>
            </a:p>
          </p:txBody>
        </p:sp>
        <p:sp>
          <p:nvSpPr>
            <p:cNvPr id="167" name="Google Shape;167;p15"/>
            <p:cNvSpPr/>
            <p:nvPr/>
          </p:nvSpPr>
          <p:spPr>
            <a:xfrm>
              <a:off x="7980125" y="2657950"/>
              <a:ext cx="1076400" cy="6636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Soundex: </a:t>
              </a:r>
              <a:endParaRPr sz="1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000">
                  <a:solidFill>
                    <a:srgbClr val="48A421"/>
                  </a:solidFill>
                  <a:latin typeface="Times New Roman"/>
                  <a:ea typeface="Times New Roman"/>
                  <a:cs typeface="Times New Roman"/>
                  <a:sym typeface="Times New Roman"/>
                </a:rPr>
                <a:t>H600</a:t>
              </a:r>
              <a:endParaRPr sz="1000">
                <a:solidFill>
                  <a:srgbClr val="48A421"/>
                </a:solidFill>
                <a:latin typeface="Times New Roman"/>
                <a:ea typeface="Times New Roman"/>
                <a:cs typeface="Times New Roman"/>
                <a:sym typeface="Times New Roman"/>
              </a:endParaRPr>
            </a:p>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Metaphone:</a:t>
              </a:r>
              <a:endParaRPr sz="1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000">
                  <a:solidFill>
                    <a:srgbClr val="48A421"/>
                  </a:solidFill>
                  <a:latin typeface="Times New Roman"/>
                  <a:ea typeface="Times New Roman"/>
                  <a:cs typeface="Times New Roman"/>
                  <a:sym typeface="Times New Roman"/>
                </a:rPr>
                <a:t>HR</a:t>
              </a:r>
              <a:endParaRPr sz="1000">
                <a:solidFill>
                  <a:srgbClr val="48A421"/>
                </a:solidFill>
                <a:latin typeface="Times New Roman"/>
                <a:ea typeface="Times New Roman"/>
                <a:cs typeface="Times New Roman"/>
                <a:sym typeface="Times New Roman"/>
              </a:endParaRPr>
            </a:p>
          </p:txBody>
        </p:sp>
        <p:sp>
          <p:nvSpPr>
            <p:cNvPr id="168" name="Google Shape;168;p15"/>
            <p:cNvSpPr/>
            <p:nvPr/>
          </p:nvSpPr>
          <p:spPr>
            <a:xfrm>
              <a:off x="5294925" y="1568250"/>
              <a:ext cx="2567100" cy="2067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Pretrained MaskedLM</a:t>
              </a:r>
              <a:endParaRPr sz="1000">
                <a:solidFill>
                  <a:srgbClr val="000000"/>
                </a:solidFill>
                <a:latin typeface="Times New Roman"/>
                <a:ea typeface="Times New Roman"/>
                <a:cs typeface="Times New Roman"/>
                <a:sym typeface="Times New Roman"/>
              </a:endParaRPr>
            </a:p>
          </p:txBody>
        </p:sp>
        <p:sp>
          <p:nvSpPr>
            <p:cNvPr id="169" name="Google Shape;169;p15"/>
            <p:cNvSpPr/>
            <p:nvPr/>
          </p:nvSpPr>
          <p:spPr>
            <a:xfrm>
              <a:off x="5294925" y="1987300"/>
              <a:ext cx="2567100" cy="4590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['here', 'there', 'crying', 'angry', 'upset', 'worried', 'smiling', …]</a:t>
              </a:r>
              <a:endParaRPr sz="1000">
                <a:solidFill>
                  <a:srgbClr val="000000"/>
                </a:solidFill>
                <a:latin typeface="Times New Roman"/>
                <a:ea typeface="Times New Roman"/>
                <a:cs typeface="Times New Roman"/>
                <a:sym typeface="Times New Roman"/>
              </a:endParaRPr>
            </a:p>
          </p:txBody>
        </p:sp>
        <p:sp>
          <p:nvSpPr>
            <p:cNvPr id="170" name="Google Shape;170;p15"/>
            <p:cNvSpPr/>
            <p:nvPr/>
          </p:nvSpPr>
          <p:spPr>
            <a:xfrm>
              <a:off x="5294925" y="2657900"/>
              <a:ext cx="2567100" cy="6636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Soundex:</a:t>
              </a:r>
              <a:endParaRPr sz="1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000">
                  <a:latin typeface="Times New Roman"/>
                  <a:ea typeface="Times New Roman"/>
                  <a:cs typeface="Times New Roman"/>
                  <a:sym typeface="Times New Roman"/>
                </a:rPr>
                <a:t>[</a:t>
              </a:r>
              <a:r>
                <a:rPr lang="en" sz="1000">
                  <a:solidFill>
                    <a:srgbClr val="48A421"/>
                  </a:solidFill>
                  <a:latin typeface="Times New Roman"/>
                  <a:ea typeface="Times New Roman"/>
                  <a:cs typeface="Times New Roman"/>
                  <a:sym typeface="Times New Roman"/>
                </a:rPr>
                <a:t>'H600'</a:t>
              </a:r>
              <a:r>
                <a:rPr lang="en" sz="1000">
                  <a:latin typeface="Times New Roman"/>
                  <a:ea typeface="Times New Roman"/>
                  <a:cs typeface="Times New Roman"/>
                  <a:sym typeface="Times New Roman"/>
                </a:rPr>
                <a:t>, T60</a:t>
              </a:r>
              <a:r>
                <a:rPr lang="en" sz="1000">
                  <a:solidFill>
                    <a:schemeClr val="dk1"/>
                  </a:solidFill>
                  <a:latin typeface="Times New Roman"/>
                  <a:ea typeface="Times New Roman"/>
                  <a:cs typeface="Times New Roman"/>
                  <a:sym typeface="Times New Roman"/>
                </a:rPr>
                <a:t>0</a:t>
              </a:r>
              <a:r>
                <a:rPr lang="en" sz="1000">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Metaphone:</a:t>
              </a:r>
              <a:endParaRPr sz="1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000">
                  <a:latin typeface="Times New Roman"/>
                  <a:ea typeface="Times New Roman"/>
                  <a:cs typeface="Times New Roman"/>
                  <a:sym typeface="Times New Roman"/>
                </a:rPr>
                <a:t>[</a:t>
              </a:r>
              <a:r>
                <a:rPr lang="en" sz="1000">
                  <a:solidFill>
                    <a:srgbClr val="48A421"/>
                  </a:solidFill>
                  <a:latin typeface="Times New Roman"/>
                  <a:ea typeface="Times New Roman"/>
                  <a:cs typeface="Times New Roman"/>
                  <a:sym typeface="Times New Roman"/>
                </a:rPr>
                <a:t>'HR'</a:t>
              </a:r>
              <a:r>
                <a:rPr lang="en" sz="1000">
                  <a:latin typeface="Times New Roman"/>
                  <a:ea typeface="Times New Roman"/>
                  <a:cs typeface="Times New Roman"/>
                  <a:sym typeface="Times New Roman"/>
                </a:rPr>
                <a:t>, '0R', …]</a:t>
              </a:r>
              <a:endParaRPr sz="1000">
                <a:latin typeface="Times New Roman"/>
                <a:ea typeface="Times New Roman"/>
                <a:cs typeface="Times New Roman"/>
                <a:sym typeface="Times New Roman"/>
              </a:endParaRPr>
            </a:p>
          </p:txBody>
        </p:sp>
        <p:sp>
          <p:nvSpPr>
            <p:cNvPr id="171" name="Google Shape;171;p15"/>
            <p:cNvSpPr/>
            <p:nvPr/>
          </p:nvSpPr>
          <p:spPr>
            <a:xfrm>
              <a:off x="5293325" y="3542075"/>
              <a:ext cx="3761700" cy="3201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a:t>
              </a:r>
              <a:r>
                <a:rPr lang="en" sz="1000">
                  <a:solidFill>
                    <a:srgbClr val="48A421"/>
                  </a:solidFill>
                  <a:latin typeface="Times New Roman"/>
                  <a:ea typeface="Times New Roman"/>
                  <a:cs typeface="Times New Roman"/>
                  <a:sym typeface="Times New Roman"/>
                </a:rPr>
                <a:t>'here'</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p:txBody>
        </p:sp>
        <p:sp>
          <p:nvSpPr>
            <p:cNvPr id="172" name="Google Shape;172;p15"/>
            <p:cNvSpPr/>
            <p:nvPr/>
          </p:nvSpPr>
          <p:spPr>
            <a:xfrm>
              <a:off x="3700125" y="4067825"/>
              <a:ext cx="1361100" cy="320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Candidate Sentence(s)</a:t>
              </a:r>
              <a:endParaRPr sz="1000" b="1">
                <a:latin typeface="Times New Roman"/>
                <a:ea typeface="Times New Roman"/>
                <a:cs typeface="Times New Roman"/>
                <a:sym typeface="Times New Roman"/>
              </a:endParaRPr>
            </a:p>
          </p:txBody>
        </p:sp>
        <p:sp>
          <p:nvSpPr>
            <p:cNvPr id="173" name="Google Shape;173;p15"/>
            <p:cNvSpPr/>
            <p:nvPr/>
          </p:nvSpPr>
          <p:spPr>
            <a:xfrm>
              <a:off x="7980125" y="1991701"/>
              <a:ext cx="1076400" cy="4590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solidFill>
                    <a:srgbClr val="000000"/>
                  </a:solidFill>
                  <a:latin typeface="Times New Roman"/>
                  <a:ea typeface="Times New Roman"/>
                  <a:cs typeface="Times New Roman"/>
                  <a:sym typeface="Times New Roman"/>
                </a:rPr>
                <a:t>Masked Word: </a:t>
              </a:r>
              <a:endParaRPr sz="1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000">
                  <a:solidFill>
                    <a:srgbClr val="FF0000"/>
                  </a:solidFill>
                  <a:latin typeface="Times New Roman"/>
                  <a:ea typeface="Times New Roman"/>
                  <a:cs typeface="Times New Roman"/>
                  <a:sym typeface="Times New Roman"/>
                </a:rPr>
                <a:t>hear</a:t>
              </a:r>
              <a:endParaRPr sz="1000">
                <a:latin typeface="Times New Roman"/>
                <a:ea typeface="Times New Roman"/>
                <a:cs typeface="Times New Roman"/>
                <a:sym typeface="Times New Roman"/>
              </a:endParaRPr>
            </a:p>
          </p:txBody>
        </p:sp>
        <p:sp>
          <p:nvSpPr>
            <p:cNvPr id="174" name="Google Shape;174;p15"/>
            <p:cNvSpPr/>
            <p:nvPr/>
          </p:nvSpPr>
          <p:spPr>
            <a:xfrm>
              <a:off x="3700125" y="2657937"/>
              <a:ext cx="1366800" cy="663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Check Phonetics</a:t>
              </a:r>
              <a:endParaRPr sz="1000" b="1">
                <a:latin typeface="Times New Roman"/>
                <a:ea typeface="Times New Roman"/>
                <a:cs typeface="Times New Roman"/>
                <a:sym typeface="Times New Roman"/>
              </a:endParaRPr>
            </a:p>
          </p:txBody>
        </p:sp>
        <p:sp>
          <p:nvSpPr>
            <p:cNvPr id="175" name="Google Shape;175;p15"/>
            <p:cNvSpPr/>
            <p:nvPr/>
          </p:nvSpPr>
          <p:spPr>
            <a:xfrm>
              <a:off x="3700125" y="1571077"/>
              <a:ext cx="1366800" cy="2067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MaskedLM</a:t>
              </a:r>
              <a:endParaRPr sz="1000" b="1">
                <a:latin typeface="Times New Roman"/>
                <a:ea typeface="Times New Roman"/>
                <a:cs typeface="Times New Roman"/>
                <a:sym typeface="Times New Roman"/>
              </a:endParaRPr>
            </a:p>
          </p:txBody>
        </p:sp>
        <p:sp>
          <p:nvSpPr>
            <p:cNvPr id="176" name="Google Shape;176;p15"/>
            <p:cNvSpPr/>
            <p:nvPr/>
          </p:nvSpPr>
          <p:spPr>
            <a:xfrm>
              <a:off x="3700125" y="3542075"/>
              <a:ext cx="1361100" cy="320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Acceptable Candidate(s)</a:t>
              </a:r>
              <a:endParaRPr sz="1000" b="1">
                <a:latin typeface="Times New Roman"/>
                <a:ea typeface="Times New Roman"/>
                <a:cs typeface="Times New Roman"/>
                <a:sym typeface="Times New Roman"/>
              </a:endParaRPr>
            </a:p>
          </p:txBody>
        </p:sp>
        <p:sp>
          <p:nvSpPr>
            <p:cNvPr id="177" name="Google Shape;177;p15"/>
            <p:cNvSpPr/>
            <p:nvPr/>
          </p:nvSpPr>
          <p:spPr>
            <a:xfrm>
              <a:off x="3700125" y="1987300"/>
              <a:ext cx="1366800" cy="4590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Times New Roman"/>
                  <a:ea typeface="Times New Roman"/>
                  <a:cs typeface="Times New Roman"/>
                  <a:sym typeface="Times New Roman"/>
                </a:rPr>
                <a:t>MaskedLM Candidates</a:t>
              </a:r>
              <a:endParaRPr sz="1000" b="1">
                <a:latin typeface="Times New Roman"/>
                <a:ea typeface="Times New Roman"/>
                <a:cs typeface="Times New Roman"/>
                <a:sym typeface="Times New Roman"/>
              </a:endParaRPr>
            </a:p>
          </p:txBody>
        </p:sp>
        <p:sp>
          <p:nvSpPr>
            <p:cNvPr id="178" name="Google Shape;178;p15"/>
            <p:cNvSpPr/>
            <p:nvPr/>
          </p:nvSpPr>
          <p:spPr>
            <a:xfrm>
              <a:off x="5294925" y="4070419"/>
              <a:ext cx="3761700" cy="320100"/>
            </a:xfrm>
            <a:prstGeom prst="rect">
              <a:avLst/>
            </a:prstGeom>
            <a:no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I don’t know why you’re </a:t>
              </a:r>
              <a:r>
                <a:rPr lang="en" sz="1000">
                  <a:solidFill>
                    <a:srgbClr val="FF0000"/>
                  </a:solidFill>
                  <a:latin typeface="Times New Roman"/>
                  <a:ea typeface="Times New Roman"/>
                  <a:cs typeface="Times New Roman"/>
                  <a:sym typeface="Times New Roman"/>
                </a:rPr>
                <a:t>here </a:t>
              </a:r>
              <a:r>
                <a:rPr lang="en" sz="1000">
                  <a:latin typeface="Times New Roman"/>
                  <a:ea typeface="Times New Roman"/>
                  <a:cs typeface="Times New Roman"/>
                  <a:sym typeface="Times New Roman"/>
                </a:rPr>
                <a:t>at all.</a:t>
              </a:r>
              <a:endParaRPr sz="1000">
                <a:solidFill>
                  <a:srgbClr val="000000"/>
                </a:solidFill>
                <a:latin typeface="Times New Roman"/>
                <a:ea typeface="Times New Roman"/>
                <a:cs typeface="Times New Roman"/>
                <a:sym typeface="Times New Roman"/>
              </a:endParaRPr>
            </a:p>
          </p:txBody>
        </p:sp>
        <p:cxnSp>
          <p:nvCxnSpPr>
            <p:cNvPr id="179" name="Google Shape;179;p15"/>
            <p:cNvCxnSpPr/>
            <p:nvPr/>
          </p:nvCxnSpPr>
          <p:spPr>
            <a:xfrm>
              <a:off x="6578475" y="1367500"/>
              <a:ext cx="0" cy="204600"/>
            </a:xfrm>
            <a:prstGeom prst="straightConnector1">
              <a:avLst/>
            </a:prstGeom>
            <a:noFill/>
            <a:ln w="9525" cap="flat" cmpd="sng">
              <a:solidFill>
                <a:srgbClr val="595959"/>
              </a:solidFill>
              <a:prstDash val="solid"/>
              <a:round/>
              <a:headEnd type="none" w="med" len="med"/>
              <a:tailEnd type="triangle" w="med" len="med"/>
            </a:ln>
          </p:spPr>
        </p:cxnSp>
        <p:cxnSp>
          <p:nvCxnSpPr>
            <p:cNvPr id="180" name="Google Shape;180;p15"/>
            <p:cNvCxnSpPr>
              <a:stCxn id="168" idx="4"/>
              <a:endCxn id="169" idx="0"/>
            </p:cNvCxnSpPr>
            <p:nvPr/>
          </p:nvCxnSpPr>
          <p:spPr>
            <a:xfrm>
              <a:off x="6578475" y="1774950"/>
              <a:ext cx="0" cy="212400"/>
            </a:xfrm>
            <a:prstGeom prst="straightConnector1">
              <a:avLst/>
            </a:prstGeom>
            <a:noFill/>
            <a:ln w="9525" cap="flat" cmpd="sng">
              <a:solidFill>
                <a:srgbClr val="595959"/>
              </a:solidFill>
              <a:prstDash val="solid"/>
              <a:round/>
              <a:headEnd type="none" w="med" len="med"/>
              <a:tailEnd type="triangle" w="med" len="med"/>
            </a:ln>
          </p:spPr>
        </p:cxnSp>
        <p:cxnSp>
          <p:nvCxnSpPr>
            <p:cNvPr id="181" name="Google Shape;181;p15"/>
            <p:cNvCxnSpPr>
              <a:stCxn id="169" idx="2"/>
              <a:endCxn id="170" idx="0"/>
            </p:cNvCxnSpPr>
            <p:nvPr/>
          </p:nvCxnSpPr>
          <p:spPr>
            <a:xfrm>
              <a:off x="6578475" y="2446300"/>
              <a:ext cx="0" cy="211500"/>
            </a:xfrm>
            <a:prstGeom prst="straightConnector1">
              <a:avLst/>
            </a:prstGeom>
            <a:noFill/>
            <a:ln w="9525" cap="flat" cmpd="sng">
              <a:solidFill>
                <a:srgbClr val="595959"/>
              </a:solidFill>
              <a:prstDash val="solid"/>
              <a:round/>
              <a:headEnd type="none" w="med" len="med"/>
              <a:tailEnd type="triangle" w="med" len="med"/>
            </a:ln>
          </p:spPr>
        </p:cxnSp>
        <p:cxnSp>
          <p:nvCxnSpPr>
            <p:cNvPr id="182" name="Google Shape;182;p15"/>
            <p:cNvCxnSpPr>
              <a:stCxn id="170" idx="2"/>
              <a:endCxn id="171" idx="0"/>
            </p:cNvCxnSpPr>
            <p:nvPr/>
          </p:nvCxnSpPr>
          <p:spPr>
            <a:xfrm>
              <a:off x="6578475" y="3321500"/>
              <a:ext cx="595800" cy="220500"/>
            </a:xfrm>
            <a:prstGeom prst="straightConnector1">
              <a:avLst/>
            </a:prstGeom>
            <a:noFill/>
            <a:ln w="9525" cap="flat" cmpd="sng">
              <a:solidFill>
                <a:srgbClr val="595959"/>
              </a:solidFill>
              <a:prstDash val="solid"/>
              <a:round/>
              <a:headEnd type="none" w="med" len="med"/>
              <a:tailEnd type="triangle" w="med" len="med"/>
            </a:ln>
          </p:spPr>
        </p:cxnSp>
        <p:cxnSp>
          <p:nvCxnSpPr>
            <p:cNvPr id="183" name="Google Shape;183;p15"/>
            <p:cNvCxnSpPr>
              <a:stCxn id="167" idx="2"/>
              <a:endCxn id="171" idx="0"/>
            </p:cNvCxnSpPr>
            <p:nvPr/>
          </p:nvCxnSpPr>
          <p:spPr>
            <a:xfrm flipH="1">
              <a:off x="7174025" y="3321550"/>
              <a:ext cx="1344300" cy="220500"/>
            </a:xfrm>
            <a:prstGeom prst="straightConnector1">
              <a:avLst/>
            </a:prstGeom>
            <a:noFill/>
            <a:ln w="9525" cap="flat" cmpd="sng">
              <a:solidFill>
                <a:srgbClr val="595959"/>
              </a:solidFill>
              <a:prstDash val="solid"/>
              <a:round/>
              <a:headEnd type="none" w="med" len="med"/>
              <a:tailEnd type="triangle" w="med" len="med"/>
            </a:ln>
          </p:spPr>
        </p:cxnSp>
        <p:cxnSp>
          <p:nvCxnSpPr>
            <p:cNvPr id="184" name="Google Shape;184;p15"/>
            <p:cNvCxnSpPr>
              <a:stCxn id="171" idx="2"/>
              <a:endCxn id="178" idx="0"/>
            </p:cNvCxnSpPr>
            <p:nvPr/>
          </p:nvCxnSpPr>
          <p:spPr>
            <a:xfrm>
              <a:off x="7174175" y="3862175"/>
              <a:ext cx="1500" cy="208200"/>
            </a:xfrm>
            <a:prstGeom prst="straightConnector1">
              <a:avLst/>
            </a:prstGeom>
            <a:noFill/>
            <a:ln w="9525" cap="flat" cmpd="sng">
              <a:solidFill>
                <a:srgbClr val="595959"/>
              </a:solidFill>
              <a:prstDash val="solid"/>
              <a:round/>
              <a:headEnd type="none" w="med" len="med"/>
              <a:tailEnd type="triangle" w="med" len="med"/>
            </a:ln>
          </p:spPr>
        </p:cxnSp>
        <p:cxnSp>
          <p:nvCxnSpPr>
            <p:cNvPr id="185" name="Google Shape;185;p15"/>
            <p:cNvCxnSpPr>
              <a:stCxn id="173" idx="2"/>
              <a:endCxn id="167" idx="0"/>
            </p:cNvCxnSpPr>
            <p:nvPr/>
          </p:nvCxnSpPr>
          <p:spPr>
            <a:xfrm>
              <a:off x="8518325" y="2450701"/>
              <a:ext cx="0" cy="207300"/>
            </a:xfrm>
            <a:prstGeom prst="straightConnector1">
              <a:avLst/>
            </a:prstGeom>
            <a:noFill/>
            <a:ln w="9525" cap="flat" cmpd="sng">
              <a:solidFill>
                <a:srgbClr val="595959"/>
              </a:solidFill>
              <a:prstDash val="solid"/>
              <a:round/>
              <a:headEnd type="none" w="med" len="med"/>
              <a:tailEnd type="triangle" w="med" len="med"/>
            </a:ln>
          </p:spPr>
        </p:cxnSp>
        <p:cxnSp>
          <p:nvCxnSpPr>
            <p:cNvPr id="186" name="Google Shape;186;p15"/>
            <p:cNvCxnSpPr/>
            <p:nvPr/>
          </p:nvCxnSpPr>
          <p:spPr>
            <a:xfrm>
              <a:off x="8535275" y="1374375"/>
              <a:ext cx="0" cy="623700"/>
            </a:xfrm>
            <a:prstGeom prst="straightConnector1">
              <a:avLst/>
            </a:prstGeom>
            <a:noFill/>
            <a:ln w="9525" cap="flat" cmpd="sng">
              <a:solidFill>
                <a:srgbClr val="595959"/>
              </a:solidFill>
              <a:prstDash val="solid"/>
              <a:round/>
              <a:headEnd type="none" w="med" len="med"/>
              <a:tailEnd type="triangl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6" title="Chart"/>
          <p:cNvPicPr preferRelativeResize="0"/>
          <p:nvPr/>
        </p:nvPicPr>
        <p:blipFill>
          <a:blip r:embed="rId3">
            <a:alphaModFix amt="11000"/>
          </a:blip>
          <a:stretch>
            <a:fillRect/>
          </a:stretch>
        </p:blipFill>
        <p:spPr>
          <a:xfrm>
            <a:off x="262000" y="1078700"/>
            <a:ext cx="3643776" cy="2260585"/>
          </a:xfrm>
          <a:prstGeom prst="rect">
            <a:avLst/>
          </a:prstGeom>
          <a:noFill/>
          <a:ln>
            <a:noFill/>
          </a:ln>
        </p:spPr>
      </p:pic>
      <p:pic>
        <p:nvPicPr>
          <p:cNvPr id="192" name="Google Shape;192;p16" title="Chart"/>
          <p:cNvPicPr preferRelativeResize="0"/>
          <p:nvPr/>
        </p:nvPicPr>
        <p:blipFill>
          <a:blip r:embed="rId4">
            <a:alphaModFix amt="11000"/>
          </a:blip>
          <a:stretch>
            <a:fillRect/>
          </a:stretch>
        </p:blipFill>
        <p:spPr>
          <a:xfrm>
            <a:off x="262037" y="3339265"/>
            <a:ext cx="3643710" cy="2260585"/>
          </a:xfrm>
          <a:prstGeom prst="rect">
            <a:avLst/>
          </a:prstGeom>
          <a:noFill/>
          <a:ln>
            <a:noFill/>
          </a:ln>
        </p:spPr>
      </p:pic>
      <p:sp>
        <p:nvSpPr>
          <p:cNvPr id="193" name="Google Shape;193;p16"/>
          <p:cNvSpPr txBox="1">
            <a:spLocks noGrp="1"/>
          </p:cNvSpPr>
          <p:nvPr>
            <p:ph type="title"/>
          </p:nvPr>
        </p:nvSpPr>
        <p:spPr>
          <a:xfrm>
            <a:off x="223900" y="28381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EB Garamond SemiBold"/>
                <a:ea typeface="EB Garamond SemiBold"/>
                <a:cs typeface="EB Garamond SemiBold"/>
                <a:sym typeface="EB Garamond SemiBold"/>
              </a:rPr>
              <a:t>Autotranscription Example</a:t>
            </a:r>
            <a:endParaRPr sz="2420">
              <a:latin typeface="EB Garamond SemiBold"/>
              <a:ea typeface="EB Garamond SemiBold"/>
              <a:cs typeface="EB Garamond SemiBold"/>
              <a:sym typeface="EB Garamond SemiBold"/>
            </a:endParaRPr>
          </a:p>
        </p:txBody>
      </p:sp>
      <p:sp>
        <p:nvSpPr>
          <p:cNvPr id="194" name="Google Shape;194;p16"/>
          <p:cNvSpPr txBox="1">
            <a:spLocks noGrp="1"/>
          </p:cNvSpPr>
          <p:nvPr>
            <p:ph type="body" idx="1"/>
          </p:nvPr>
        </p:nvSpPr>
        <p:spPr>
          <a:xfrm>
            <a:off x="4309475" y="976000"/>
            <a:ext cx="4739100" cy="4393800"/>
          </a:xfrm>
          <a:prstGeom prst="rect">
            <a:avLst/>
          </a:prstGeom>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420" b="1">
                <a:solidFill>
                  <a:schemeClr val="dk2"/>
                </a:solidFill>
                <a:latin typeface="EB Garamond"/>
                <a:ea typeface="EB Garamond"/>
                <a:cs typeface="EB Garamond"/>
                <a:sym typeface="EB Garamond"/>
              </a:rPr>
              <a:t>Input: </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r>
              <a:rPr lang="en" sz="2420">
                <a:solidFill>
                  <a:schemeClr val="dk2"/>
                </a:solidFill>
                <a:latin typeface="EB Garamond"/>
                <a:ea typeface="EB Garamond"/>
                <a:cs typeface="EB Garamond"/>
                <a:sym typeface="EB Garamond"/>
              </a:rPr>
              <a:t>THE </a:t>
            </a:r>
            <a:r>
              <a:rPr lang="en" sz="2420">
                <a:solidFill>
                  <a:srgbClr val="48A421"/>
                </a:solidFill>
                <a:latin typeface="EB Garamond"/>
                <a:ea typeface="EB Garamond"/>
                <a:cs typeface="EB Garamond"/>
                <a:sym typeface="EB Garamond"/>
              </a:rPr>
              <a:t>PRESIDENT </a:t>
            </a:r>
            <a:r>
              <a:rPr lang="en" sz="2420">
                <a:solidFill>
                  <a:schemeClr val="dk2"/>
                </a:solidFill>
                <a:latin typeface="EB Garamond"/>
                <a:ea typeface="EB Garamond"/>
                <a:cs typeface="EB Garamond"/>
                <a:sym typeface="EB Garamond"/>
              </a:rPr>
              <a:t>IS AWAY IN </a:t>
            </a:r>
            <a:r>
              <a:rPr lang="en" sz="2420">
                <a:solidFill>
                  <a:srgbClr val="48A421"/>
                </a:solidFill>
                <a:latin typeface="EB Garamond"/>
                <a:ea typeface="EB Garamond"/>
                <a:cs typeface="EB Garamond"/>
                <a:sym typeface="EB Garamond"/>
              </a:rPr>
              <a:t>AUSTRALIA </a:t>
            </a:r>
            <a:r>
              <a:rPr lang="en" sz="2420">
                <a:solidFill>
                  <a:srgbClr val="A61C00"/>
                </a:solidFill>
                <a:latin typeface="EB Garamond"/>
                <a:ea typeface="EB Garamond"/>
                <a:cs typeface="EB Garamond"/>
                <a:sym typeface="EB Garamond"/>
              </a:rPr>
              <a:t>ATTENDED </a:t>
            </a:r>
            <a:r>
              <a:rPr lang="en" sz="2420">
                <a:solidFill>
                  <a:schemeClr val="dk2"/>
                </a:solidFill>
                <a:latin typeface="EB Garamond"/>
                <a:ea typeface="EB Garamond"/>
                <a:cs typeface="EB Garamond"/>
                <a:sym typeface="EB Garamond"/>
              </a:rPr>
              <a:t>A CONFERENCE</a:t>
            </a:r>
            <a:r>
              <a:rPr lang="en" sz="2420">
                <a:solidFill>
                  <a:srgbClr val="E69138"/>
                </a:solidFill>
                <a:latin typeface="EB Garamond"/>
                <a:ea typeface="EB Garamond"/>
                <a:cs typeface="EB Garamond"/>
                <a:sym typeface="EB Garamond"/>
              </a:rPr>
              <a:t>&lt;&gt;</a:t>
            </a:r>
            <a:r>
              <a:rPr lang="en" sz="2420">
                <a:solidFill>
                  <a:schemeClr val="dk2"/>
                </a:solidFill>
                <a:latin typeface="EB Garamond"/>
                <a:ea typeface="EB Garamond"/>
                <a:cs typeface="EB Garamond"/>
                <a:sym typeface="EB Garamond"/>
              </a:rPr>
              <a:t> </a:t>
            </a:r>
            <a:endParaRPr sz="2420">
              <a:solidFill>
                <a:schemeClr val="dk2"/>
              </a:solidFill>
              <a:highlight>
                <a:schemeClr val="accent4"/>
              </a:highlight>
              <a:latin typeface="EB Garamond"/>
              <a:ea typeface="EB Garamond"/>
              <a:cs typeface="EB Garamond"/>
              <a:sym typeface="EB Garamond"/>
            </a:endParaRPr>
          </a:p>
          <a:p>
            <a:pPr marL="0" lvl="0" indent="0" algn="l" rtl="0">
              <a:lnSpc>
                <a:spcPct val="100000"/>
              </a:lnSpc>
              <a:spcBef>
                <a:spcPts val="0"/>
              </a:spcBef>
              <a:spcAft>
                <a:spcPts val="0"/>
              </a:spcAft>
              <a:buNone/>
            </a:pPr>
            <a:r>
              <a:rPr lang="en" sz="1020">
                <a:solidFill>
                  <a:schemeClr val="dk2"/>
                </a:solidFill>
                <a:latin typeface="EB Garamond"/>
                <a:ea typeface="EB Garamond"/>
                <a:cs typeface="EB Garamond"/>
                <a:sym typeface="EB Garamond"/>
              </a:rPr>
              <a:t>(GAC~ 0.3790)</a:t>
            </a: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r>
              <a:rPr lang="en" sz="2420" b="1">
                <a:solidFill>
                  <a:schemeClr val="dk2"/>
                </a:solidFill>
                <a:latin typeface="EB Garamond"/>
                <a:ea typeface="EB Garamond"/>
                <a:cs typeface="EB Garamond"/>
                <a:sym typeface="EB Garamond"/>
              </a:rPr>
              <a:t>Label</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r>
              <a:rPr lang="en" sz="2420">
                <a:solidFill>
                  <a:schemeClr val="dk2"/>
                </a:solidFill>
                <a:latin typeface="EB Garamond"/>
                <a:ea typeface="EB Garamond"/>
                <a:cs typeface="EB Garamond"/>
                <a:sym typeface="EB Garamond"/>
              </a:rPr>
              <a:t>The </a:t>
            </a:r>
            <a:r>
              <a:rPr lang="en" sz="2420">
                <a:solidFill>
                  <a:srgbClr val="48A421"/>
                </a:solidFill>
                <a:latin typeface="EB Garamond"/>
                <a:ea typeface="EB Garamond"/>
                <a:cs typeface="EB Garamond"/>
                <a:sym typeface="EB Garamond"/>
              </a:rPr>
              <a:t>President </a:t>
            </a:r>
            <a:r>
              <a:rPr lang="en" sz="2420">
                <a:solidFill>
                  <a:schemeClr val="dk2"/>
                </a:solidFill>
                <a:latin typeface="EB Garamond"/>
                <a:ea typeface="EB Garamond"/>
                <a:cs typeface="EB Garamond"/>
                <a:sym typeface="EB Garamond"/>
              </a:rPr>
              <a:t>is away in </a:t>
            </a:r>
            <a:r>
              <a:rPr lang="en" sz="2420">
                <a:solidFill>
                  <a:srgbClr val="48A421"/>
                </a:solidFill>
                <a:latin typeface="EB Garamond"/>
                <a:ea typeface="EB Garamond"/>
                <a:cs typeface="EB Garamond"/>
                <a:sym typeface="EB Garamond"/>
              </a:rPr>
              <a:t>Australia attending</a:t>
            </a:r>
            <a:r>
              <a:rPr lang="en" sz="2420">
                <a:solidFill>
                  <a:srgbClr val="980000"/>
                </a:solidFill>
                <a:latin typeface="EB Garamond"/>
                <a:ea typeface="EB Garamond"/>
                <a:cs typeface="EB Garamond"/>
                <a:sym typeface="EB Garamond"/>
              </a:rPr>
              <a:t> </a:t>
            </a:r>
            <a:r>
              <a:rPr lang="en" sz="2420">
                <a:solidFill>
                  <a:schemeClr val="dk2"/>
                </a:solidFill>
                <a:latin typeface="EB Garamond"/>
                <a:ea typeface="EB Garamond"/>
                <a:cs typeface="EB Garamond"/>
                <a:sym typeface="EB Garamond"/>
              </a:rPr>
              <a:t>a conference</a:t>
            </a:r>
            <a:r>
              <a:rPr lang="en" sz="2420">
                <a:solidFill>
                  <a:srgbClr val="E69138"/>
                </a:solidFill>
                <a:latin typeface="EB Garamond"/>
                <a:ea typeface="EB Garamond"/>
                <a:cs typeface="EB Garamond"/>
                <a:sym typeface="EB Garamond"/>
              </a:rPr>
              <a: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None/>
            </a:pPr>
            <a:r>
              <a:rPr lang="en" sz="1020">
                <a:solidFill>
                  <a:schemeClr val="dk2"/>
                </a:solidFill>
                <a:latin typeface="EB Garamond"/>
                <a:ea typeface="EB Garamond"/>
                <a:cs typeface="EB Garamond"/>
                <a:sym typeface="EB Garamond"/>
              </a:rPr>
              <a:t>(GAC~ 0.9996)</a:t>
            </a:r>
            <a:endParaRPr sz="2420">
              <a:solidFill>
                <a:srgbClr val="E69138"/>
              </a:solidFill>
              <a:latin typeface="EB Garamond"/>
              <a:ea typeface="EB Garamond"/>
              <a:cs typeface="EB Garamond"/>
              <a:sym typeface="EB Garamond"/>
            </a:endParaRPr>
          </a:p>
        </p:txBody>
      </p:sp>
      <p:sp>
        <p:nvSpPr>
          <p:cNvPr id="195" name="Google Shape;195;p16"/>
          <p:cNvSpPr txBox="1"/>
          <p:nvPr/>
        </p:nvSpPr>
        <p:spPr>
          <a:xfrm>
            <a:off x="223900" y="976000"/>
            <a:ext cx="14049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WER</a:t>
            </a:r>
            <a:endParaRPr sz="1300">
              <a:solidFill>
                <a:schemeClr val="dk2"/>
              </a:solidFill>
              <a:latin typeface="EB Garamond"/>
              <a:ea typeface="EB Garamond"/>
              <a:cs typeface="EB Garamond"/>
              <a:sym typeface="EB Garamond"/>
            </a:endParaRPr>
          </a:p>
        </p:txBody>
      </p:sp>
      <p:sp>
        <p:nvSpPr>
          <p:cNvPr id="196" name="Google Shape;196;p16"/>
          <p:cNvSpPr txBox="1"/>
          <p:nvPr/>
        </p:nvSpPr>
        <p:spPr>
          <a:xfrm>
            <a:off x="262025" y="3339275"/>
            <a:ext cx="18831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BERTScore F1</a:t>
            </a:r>
            <a:endParaRPr sz="1300">
              <a:solidFill>
                <a:schemeClr val="dk2"/>
              </a:solidFill>
              <a:latin typeface="EB Garamond"/>
              <a:ea typeface="EB Garamond"/>
              <a:cs typeface="EB Garamond"/>
              <a:sym typeface="EB Garamond"/>
            </a:endParaRPr>
          </a:p>
        </p:txBody>
      </p:sp>
      <p:pic>
        <p:nvPicPr>
          <p:cNvPr id="197" name="Google Shape;197;p16" title="Chart"/>
          <p:cNvPicPr preferRelativeResize="0"/>
          <p:nvPr/>
        </p:nvPicPr>
        <p:blipFill rotWithShape="1">
          <a:blip r:embed="rId3">
            <a:alphaModFix/>
          </a:blip>
          <a:srcRect r="72667"/>
          <a:stretch/>
        </p:blipFill>
        <p:spPr>
          <a:xfrm>
            <a:off x="262025" y="1078700"/>
            <a:ext cx="995901" cy="2260575"/>
          </a:xfrm>
          <a:prstGeom prst="rect">
            <a:avLst/>
          </a:prstGeom>
          <a:noFill/>
          <a:ln>
            <a:noFill/>
          </a:ln>
        </p:spPr>
      </p:pic>
      <p:pic>
        <p:nvPicPr>
          <p:cNvPr id="198" name="Google Shape;198;p16" title="Chart"/>
          <p:cNvPicPr preferRelativeResize="0"/>
          <p:nvPr/>
        </p:nvPicPr>
        <p:blipFill rotWithShape="1">
          <a:blip r:embed="rId4">
            <a:alphaModFix/>
          </a:blip>
          <a:srcRect r="72667"/>
          <a:stretch/>
        </p:blipFill>
        <p:spPr>
          <a:xfrm>
            <a:off x="262034" y="3339275"/>
            <a:ext cx="995901" cy="226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p:nvPr/>
        </p:nvSpPr>
        <p:spPr>
          <a:xfrm>
            <a:off x="223900" y="976000"/>
            <a:ext cx="14049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WER</a:t>
            </a:r>
            <a:endParaRPr sz="1300">
              <a:solidFill>
                <a:schemeClr val="dk2"/>
              </a:solidFill>
              <a:latin typeface="EB Garamond"/>
              <a:ea typeface="EB Garamond"/>
              <a:cs typeface="EB Garamond"/>
              <a:sym typeface="EB Garamond"/>
            </a:endParaRPr>
          </a:p>
        </p:txBody>
      </p:sp>
      <p:sp>
        <p:nvSpPr>
          <p:cNvPr id="216" name="Google Shape;216;p18"/>
          <p:cNvSpPr txBox="1"/>
          <p:nvPr/>
        </p:nvSpPr>
        <p:spPr>
          <a:xfrm>
            <a:off x="262025" y="3339275"/>
            <a:ext cx="18831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BERTScore F1</a:t>
            </a:r>
            <a:endParaRPr sz="1300">
              <a:solidFill>
                <a:schemeClr val="dk2"/>
              </a:solidFill>
              <a:latin typeface="EB Garamond"/>
              <a:ea typeface="EB Garamond"/>
              <a:cs typeface="EB Garamond"/>
              <a:sym typeface="EB Garamond"/>
            </a:endParaRPr>
          </a:p>
        </p:txBody>
      </p:sp>
      <p:sp>
        <p:nvSpPr>
          <p:cNvPr id="217" name="Google Shape;217;p18"/>
          <p:cNvSpPr txBox="1">
            <a:spLocks noGrp="1"/>
          </p:cNvSpPr>
          <p:nvPr>
            <p:ph type="title"/>
          </p:nvPr>
        </p:nvSpPr>
        <p:spPr>
          <a:xfrm>
            <a:off x="223900" y="28381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420">
                <a:latin typeface="EB Garamond SemiBold"/>
                <a:ea typeface="EB Garamond SemiBold"/>
                <a:cs typeface="EB Garamond SemiBold"/>
                <a:sym typeface="EB Garamond SemiBold"/>
              </a:rPr>
              <a:t>SimpleGEC and PretrainedGEC </a:t>
            </a:r>
            <a:endParaRPr sz="2420">
              <a:latin typeface="EB Garamond SemiBold"/>
              <a:ea typeface="EB Garamond SemiBold"/>
              <a:cs typeface="EB Garamond SemiBold"/>
              <a:sym typeface="EB Garamond SemiBold"/>
            </a:endParaRPr>
          </a:p>
        </p:txBody>
      </p:sp>
      <p:sp>
        <p:nvSpPr>
          <p:cNvPr id="218" name="Google Shape;218;p18"/>
          <p:cNvSpPr txBox="1">
            <a:spLocks noGrp="1"/>
          </p:cNvSpPr>
          <p:nvPr>
            <p:ph type="body" idx="1"/>
          </p:nvPr>
        </p:nvSpPr>
        <p:spPr>
          <a:xfrm>
            <a:off x="4309475" y="920125"/>
            <a:ext cx="4739100" cy="4295700"/>
          </a:xfrm>
          <a:prstGeom prst="rect">
            <a:avLst/>
          </a:prstGeom>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2420" b="1">
                <a:solidFill>
                  <a:schemeClr val="dk2"/>
                </a:solidFill>
                <a:latin typeface="EB Garamond"/>
                <a:ea typeface="EB Garamond"/>
                <a:cs typeface="EB Garamond"/>
                <a:sym typeface="EB Garamond"/>
              </a:rPr>
              <a:t>PretrainedGEC</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2420">
                <a:solidFill>
                  <a:schemeClr val="dk2"/>
                </a:solidFill>
                <a:latin typeface="EB Garamond"/>
                <a:ea typeface="EB Garamond"/>
                <a:cs typeface="EB Garamond"/>
                <a:sym typeface="EB Garamond"/>
              </a:rPr>
              <a:t>The </a:t>
            </a:r>
            <a:r>
              <a:rPr lang="en" sz="2420">
                <a:solidFill>
                  <a:srgbClr val="980000"/>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t>
            </a:r>
            <a:r>
              <a:rPr lang="en" sz="2420">
                <a:solidFill>
                  <a:srgbClr val="980000"/>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
            </a:r>
            <a:r>
              <a:rPr lang="en" sz="2420">
                <a:solidFill>
                  <a:srgbClr val="CC4125"/>
                </a:solidFill>
                <a:latin typeface="EB Garamond"/>
                <a:ea typeface="EB Garamond"/>
                <a:cs typeface="EB Garamond"/>
                <a:sym typeface="EB Garamond"/>
              </a:rPr>
              <a:t>RAL </a:t>
            </a:r>
            <a:r>
              <a:rPr lang="en" sz="2420">
                <a:solidFill>
                  <a:schemeClr val="dk2"/>
                </a:solidFill>
                <a:latin typeface="EB Garamond"/>
                <a:ea typeface="EB Garamond"/>
                <a:cs typeface="EB Garamond"/>
                <a:sym typeface="EB Garamond"/>
              </a:rPr>
              <a:t>a conference</a:t>
            </a:r>
            <a:r>
              <a:rPr lang="en" sz="2420">
                <a:solidFill>
                  <a:srgbClr val="E69138"/>
                </a:solidFill>
                <a:latin typeface="EB Garamond"/>
                <a:ea typeface="EB Garamond"/>
                <a:cs typeface="EB Garamond"/>
                <a:sym typeface="EB Garamond"/>
              </a:rPr>
              <a:t>&lt;&gt;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1020">
                <a:solidFill>
                  <a:schemeClr val="dk2"/>
                </a:solidFill>
                <a:latin typeface="EB Garamond"/>
                <a:ea typeface="EB Garamond"/>
                <a:cs typeface="EB Garamond"/>
                <a:sym typeface="EB Garamond"/>
              </a:rPr>
              <a:t>(GAC~ 0.7280)</a:t>
            </a: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2420" b="1">
                <a:solidFill>
                  <a:schemeClr val="dk2"/>
                </a:solidFill>
                <a:latin typeface="EB Garamond"/>
                <a:ea typeface="EB Garamond"/>
                <a:cs typeface="EB Garamond"/>
                <a:sym typeface="EB Garamond"/>
              </a:rPr>
              <a:t>Label</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Clr>
                <a:schemeClr val="dk1"/>
              </a:buClr>
              <a:buSzPts val="1100"/>
              <a:buFont typeface="Arial"/>
              <a:buNone/>
            </a:pPr>
            <a:r>
              <a:rPr lang="en" sz="2420">
                <a:solidFill>
                  <a:schemeClr val="dk2"/>
                </a:solidFill>
                <a:latin typeface="EB Garamond"/>
                <a:ea typeface="EB Garamond"/>
                <a:cs typeface="EB Garamond"/>
                <a:sym typeface="EB Garamond"/>
              </a:rPr>
              <a:t>The </a:t>
            </a:r>
            <a:r>
              <a:rPr lang="en" sz="2420">
                <a:solidFill>
                  <a:srgbClr val="48A421"/>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t>
            </a:r>
            <a:r>
              <a:rPr lang="en" sz="2420">
                <a:solidFill>
                  <a:srgbClr val="48A421"/>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attending a conference</a:t>
            </a:r>
            <a:r>
              <a:rPr lang="en" sz="2420">
                <a:solidFill>
                  <a:srgbClr val="E69138"/>
                </a:solidFill>
                <a:latin typeface="EB Garamond"/>
                <a:ea typeface="EB Garamond"/>
                <a:cs typeface="EB Garamond"/>
                <a:sym typeface="EB Garamond"/>
              </a:rPr>
              <a: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1020">
                <a:solidFill>
                  <a:schemeClr val="dk2"/>
                </a:solidFill>
                <a:latin typeface="EB Garamond"/>
                <a:ea typeface="EB Garamond"/>
                <a:cs typeface="EB Garamond"/>
                <a:sym typeface="EB Garamond"/>
              </a:rPr>
              <a:t>(GAC~ 0.9996)</a:t>
            </a:r>
            <a:endParaRPr sz="2420">
              <a:solidFill>
                <a:srgbClr val="E69138"/>
              </a:solidFill>
              <a:latin typeface="EB Garamond"/>
              <a:ea typeface="EB Garamond"/>
              <a:cs typeface="EB Garamond"/>
              <a:sym typeface="EB Garamond"/>
            </a:endParaRPr>
          </a:p>
        </p:txBody>
      </p:sp>
      <p:pic>
        <p:nvPicPr>
          <p:cNvPr id="219" name="Google Shape;219;p18" title="Chart"/>
          <p:cNvPicPr preferRelativeResize="0"/>
          <p:nvPr/>
        </p:nvPicPr>
        <p:blipFill rotWithShape="1">
          <a:blip r:embed="rId3">
            <a:alphaModFix/>
          </a:blip>
          <a:srcRect l="29054" r="36762"/>
          <a:stretch/>
        </p:blipFill>
        <p:spPr>
          <a:xfrm>
            <a:off x="1264860" y="3264075"/>
            <a:ext cx="1250250" cy="2258576"/>
          </a:xfrm>
          <a:prstGeom prst="rect">
            <a:avLst/>
          </a:prstGeom>
          <a:noFill/>
          <a:ln>
            <a:noFill/>
          </a:ln>
        </p:spPr>
      </p:pic>
      <p:pic>
        <p:nvPicPr>
          <p:cNvPr id="220" name="Google Shape;220;p18" title="Chart"/>
          <p:cNvPicPr preferRelativeResize="0"/>
          <p:nvPr/>
        </p:nvPicPr>
        <p:blipFill rotWithShape="1">
          <a:blip r:embed="rId4">
            <a:alphaModFix/>
          </a:blip>
          <a:srcRect l="28664" r="37138"/>
          <a:stretch/>
        </p:blipFill>
        <p:spPr>
          <a:xfrm>
            <a:off x="1233724" y="1002500"/>
            <a:ext cx="1250250" cy="2260575"/>
          </a:xfrm>
          <a:prstGeom prst="rect">
            <a:avLst/>
          </a:prstGeom>
          <a:noFill/>
          <a:ln>
            <a:noFill/>
          </a:ln>
        </p:spPr>
      </p:pic>
      <p:pic>
        <p:nvPicPr>
          <p:cNvPr id="221" name="Google Shape;221;p18" title="Chart"/>
          <p:cNvPicPr preferRelativeResize="0"/>
          <p:nvPr/>
        </p:nvPicPr>
        <p:blipFill>
          <a:blip r:embed="rId5">
            <a:alphaModFix amt="11000"/>
          </a:blip>
          <a:stretch>
            <a:fillRect/>
          </a:stretch>
        </p:blipFill>
        <p:spPr>
          <a:xfrm>
            <a:off x="195854" y="1012554"/>
            <a:ext cx="3643776" cy="2260585"/>
          </a:xfrm>
          <a:prstGeom prst="rect">
            <a:avLst/>
          </a:prstGeom>
          <a:noFill/>
          <a:ln>
            <a:noFill/>
          </a:ln>
        </p:spPr>
      </p:pic>
      <p:pic>
        <p:nvPicPr>
          <p:cNvPr id="222" name="Google Shape;222;p18" title="Chart"/>
          <p:cNvPicPr preferRelativeResize="0"/>
          <p:nvPr/>
        </p:nvPicPr>
        <p:blipFill rotWithShape="1">
          <a:blip r:embed="rId6">
            <a:alphaModFix amt="11000"/>
          </a:blip>
          <a:srcRect l="5090" t="-4700" r="-5089" b="4700"/>
          <a:stretch/>
        </p:blipFill>
        <p:spPr>
          <a:xfrm>
            <a:off x="394342" y="3157215"/>
            <a:ext cx="3643710" cy="2260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9" title="Chart"/>
          <p:cNvPicPr preferRelativeResize="0"/>
          <p:nvPr/>
        </p:nvPicPr>
        <p:blipFill>
          <a:blip r:embed="rId3">
            <a:alphaModFix amt="11000"/>
          </a:blip>
          <a:stretch>
            <a:fillRect/>
          </a:stretch>
        </p:blipFill>
        <p:spPr>
          <a:xfrm>
            <a:off x="262000" y="1078700"/>
            <a:ext cx="3643776" cy="2260585"/>
          </a:xfrm>
          <a:prstGeom prst="rect">
            <a:avLst/>
          </a:prstGeom>
          <a:noFill/>
          <a:ln>
            <a:noFill/>
          </a:ln>
        </p:spPr>
      </p:pic>
      <p:pic>
        <p:nvPicPr>
          <p:cNvPr id="228" name="Google Shape;228;p19" title="Chart"/>
          <p:cNvPicPr preferRelativeResize="0"/>
          <p:nvPr/>
        </p:nvPicPr>
        <p:blipFill>
          <a:blip r:embed="rId4">
            <a:alphaModFix amt="11000"/>
          </a:blip>
          <a:stretch>
            <a:fillRect/>
          </a:stretch>
        </p:blipFill>
        <p:spPr>
          <a:xfrm>
            <a:off x="262037" y="3339265"/>
            <a:ext cx="3643710" cy="2260585"/>
          </a:xfrm>
          <a:prstGeom prst="rect">
            <a:avLst/>
          </a:prstGeom>
          <a:noFill/>
          <a:ln>
            <a:noFill/>
          </a:ln>
        </p:spPr>
      </p:pic>
      <p:sp>
        <p:nvSpPr>
          <p:cNvPr id="229" name="Google Shape;229;p19"/>
          <p:cNvSpPr txBox="1"/>
          <p:nvPr/>
        </p:nvSpPr>
        <p:spPr>
          <a:xfrm>
            <a:off x="223900" y="976000"/>
            <a:ext cx="14049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WER</a:t>
            </a:r>
            <a:endParaRPr sz="1300">
              <a:solidFill>
                <a:schemeClr val="dk2"/>
              </a:solidFill>
              <a:latin typeface="EB Garamond"/>
              <a:ea typeface="EB Garamond"/>
              <a:cs typeface="EB Garamond"/>
              <a:sym typeface="EB Garamond"/>
            </a:endParaRPr>
          </a:p>
        </p:txBody>
      </p:sp>
      <p:sp>
        <p:nvSpPr>
          <p:cNvPr id="230" name="Google Shape;230;p19"/>
          <p:cNvSpPr txBox="1"/>
          <p:nvPr/>
        </p:nvSpPr>
        <p:spPr>
          <a:xfrm>
            <a:off x="262025" y="3339275"/>
            <a:ext cx="18831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BERTScore F1</a:t>
            </a:r>
            <a:endParaRPr sz="1300">
              <a:solidFill>
                <a:schemeClr val="dk2"/>
              </a:solidFill>
              <a:latin typeface="EB Garamond"/>
              <a:ea typeface="EB Garamond"/>
              <a:cs typeface="EB Garamond"/>
              <a:sym typeface="EB Garamond"/>
            </a:endParaRPr>
          </a:p>
        </p:txBody>
      </p:sp>
      <p:pic>
        <p:nvPicPr>
          <p:cNvPr id="231" name="Google Shape;231;p19" title="Chart"/>
          <p:cNvPicPr preferRelativeResize="0"/>
          <p:nvPr/>
        </p:nvPicPr>
        <p:blipFill rotWithShape="1">
          <a:blip r:embed="rId3">
            <a:alphaModFix/>
          </a:blip>
          <a:srcRect l="60552" r="22605"/>
          <a:stretch/>
        </p:blipFill>
        <p:spPr>
          <a:xfrm>
            <a:off x="2468400" y="1078700"/>
            <a:ext cx="613701" cy="2260575"/>
          </a:xfrm>
          <a:prstGeom prst="rect">
            <a:avLst/>
          </a:prstGeom>
          <a:noFill/>
          <a:ln>
            <a:noFill/>
          </a:ln>
        </p:spPr>
      </p:pic>
      <p:pic>
        <p:nvPicPr>
          <p:cNvPr id="232" name="Google Shape;232;p19" title="Chart"/>
          <p:cNvPicPr preferRelativeResize="0"/>
          <p:nvPr/>
        </p:nvPicPr>
        <p:blipFill rotWithShape="1">
          <a:blip r:embed="rId4">
            <a:alphaModFix/>
          </a:blip>
          <a:srcRect l="60553" r="22604"/>
          <a:stretch/>
        </p:blipFill>
        <p:spPr>
          <a:xfrm>
            <a:off x="2468400" y="3339275"/>
            <a:ext cx="613701" cy="2260575"/>
          </a:xfrm>
          <a:prstGeom prst="rect">
            <a:avLst/>
          </a:prstGeom>
          <a:noFill/>
          <a:ln>
            <a:noFill/>
          </a:ln>
        </p:spPr>
      </p:pic>
      <p:sp>
        <p:nvSpPr>
          <p:cNvPr id="233" name="Google Shape;233;p19"/>
          <p:cNvSpPr txBox="1">
            <a:spLocks noGrp="1"/>
          </p:cNvSpPr>
          <p:nvPr>
            <p:ph type="title"/>
          </p:nvPr>
        </p:nvSpPr>
        <p:spPr>
          <a:xfrm>
            <a:off x="223900" y="28381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EB Garamond SemiBold"/>
                <a:ea typeface="EB Garamond SemiBold"/>
                <a:cs typeface="EB Garamond SemiBold"/>
                <a:sym typeface="EB Garamond SemiBold"/>
              </a:rPr>
              <a:t>PhoneticGEC </a:t>
            </a:r>
            <a:endParaRPr sz="2420">
              <a:latin typeface="EB Garamond SemiBold"/>
              <a:ea typeface="EB Garamond SemiBold"/>
              <a:cs typeface="EB Garamond SemiBold"/>
              <a:sym typeface="EB Garamond SemiBold"/>
            </a:endParaRPr>
          </a:p>
        </p:txBody>
      </p:sp>
      <p:sp>
        <p:nvSpPr>
          <p:cNvPr id="234" name="Google Shape;234;p19"/>
          <p:cNvSpPr txBox="1">
            <a:spLocks noGrp="1"/>
          </p:cNvSpPr>
          <p:nvPr>
            <p:ph type="body" idx="1"/>
          </p:nvPr>
        </p:nvSpPr>
        <p:spPr>
          <a:xfrm>
            <a:off x="4322675" y="920125"/>
            <a:ext cx="4739100" cy="4436400"/>
          </a:xfrm>
          <a:prstGeom prst="rect">
            <a:avLst/>
          </a:prstGeom>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2420" b="1">
                <a:solidFill>
                  <a:schemeClr val="dk2"/>
                </a:solidFill>
                <a:latin typeface="EB Garamond"/>
                <a:ea typeface="EB Garamond"/>
                <a:cs typeface="EB Garamond"/>
                <a:sym typeface="EB Garamond"/>
              </a:rPr>
              <a:t>PhoneticGEC</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2420">
                <a:solidFill>
                  <a:schemeClr val="dk2"/>
                </a:solidFill>
                <a:latin typeface="EB Garamond"/>
                <a:ea typeface="EB Garamond"/>
                <a:cs typeface="EB Garamond"/>
                <a:sym typeface="EB Garamond"/>
              </a:rPr>
              <a:t>The </a:t>
            </a:r>
            <a:r>
              <a:rPr lang="en" sz="2420">
                <a:solidFill>
                  <a:srgbClr val="980000"/>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t>
            </a:r>
            <a:r>
              <a:rPr lang="en" sz="2420">
                <a:solidFill>
                  <a:srgbClr val="980000"/>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
            </a:r>
            <a:r>
              <a:rPr lang="en" sz="2420">
                <a:solidFill>
                  <a:srgbClr val="980000"/>
                </a:solidFill>
                <a:latin typeface="EB Garamond"/>
                <a:ea typeface="EB Garamond"/>
                <a:cs typeface="EB Garamond"/>
                <a:sym typeface="EB Garamond"/>
              </a:rPr>
              <a:t>attended</a:t>
            </a:r>
            <a:r>
              <a:rPr lang="en" sz="2420">
                <a:solidFill>
                  <a:schemeClr val="dk2"/>
                </a:solidFill>
                <a:latin typeface="EB Garamond"/>
                <a:ea typeface="EB Garamond"/>
                <a:cs typeface="EB Garamond"/>
                <a:sym typeface="EB Garamond"/>
              </a:rPr>
              <a:t> a conference</a:t>
            </a:r>
            <a:r>
              <a:rPr lang="en" sz="2420">
                <a:solidFill>
                  <a:srgbClr val="E69138"/>
                </a:solidFill>
                <a:latin typeface="EB Garamond"/>
                <a:ea typeface="EB Garamond"/>
                <a:cs typeface="EB Garamond"/>
                <a:sym typeface="EB Garamond"/>
              </a:rPr>
              <a:t>&lt;&gt;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1020">
                <a:solidFill>
                  <a:schemeClr val="dk2"/>
                </a:solidFill>
                <a:latin typeface="EB Garamond"/>
                <a:ea typeface="EB Garamond"/>
                <a:cs typeface="EB Garamond"/>
                <a:sym typeface="EB Garamond"/>
              </a:rPr>
              <a:t>(GAC~ 0.3790)</a:t>
            </a: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2420" b="1">
                <a:solidFill>
                  <a:schemeClr val="dk2"/>
                </a:solidFill>
                <a:latin typeface="EB Garamond"/>
                <a:ea typeface="EB Garamond"/>
                <a:cs typeface="EB Garamond"/>
                <a:sym typeface="EB Garamond"/>
              </a:rPr>
              <a:t>Label</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Clr>
                <a:schemeClr val="dk1"/>
              </a:buClr>
              <a:buSzPts val="1100"/>
              <a:buFont typeface="Arial"/>
              <a:buNone/>
            </a:pPr>
            <a:r>
              <a:rPr lang="en" sz="2420">
                <a:solidFill>
                  <a:schemeClr val="dk2"/>
                </a:solidFill>
                <a:latin typeface="EB Garamond"/>
                <a:ea typeface="EB Garamond"/>
                <a:cs typeface="EB Garamond"/>
                <a:sym typeface="EB Garamond"/>
              </a:rPr>
              <a:t>The </a:t>
            </a:r>
            <a:r>
              <a:rPr lang="en" sz="2420">
                <a:solidFill>
                  <a:srgbClr val="48A421"/>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t>
            </a:r>
            <a:r>
              <a:rPr lang="en" sz="2420">
                <a:solidFill>
                  <a:srgbClr val="48A421"/>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
            </a:r>
            <a:r>
              <a:rPr lang="en" sz="2420">
                <a:solidFill>
                  <a:srgbClr val="48A421"/>
                </a:solidFill>
                <a:latin typeface="EB Garamond"/>
                <a:ea typeface="EB Garamond"/>
                <a:cs typeface="EB Garamond"/>
                <a:sym typeface="EB Garamond"/>
              </a:rPr>
              <a:t>attending</a:t>
            </a:r>
            <a:r>
              <a:rPr lang="en" sz="2420">
                <a:solidFill>
                  <a:schemeClr val="dk2"/>
                </a:solidFill>
                <a:latin typeface="EB Garamond"/>
                <a:ea typeface="EB Garamond"/>
                <a:cs typeface="EB Garamond"/>
                <a:sym typeface="EB Garamond"/>
              </a:rPr>
              <a:t> a conference</a:t>
            </a:r>
            <a:r>
              <a:rPr lang="en" sz="2420">
                <a:solidFill>
                  <a:srgbClr val="E69138"/>
                </a:solidFill>
                <a:latin typeface="EB Garamond"/>
                <a:ea typeface="EB Garamond"/>
                <a:cs typeface="EB Garamond"/>
                <a:sym typeface="EB Garamond"/>
              </a:rPr>
              <a: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1020">
                <a:solidFill>
                  <a:schemeClr val="dk2"/>
                </a:solidFill>
                <a:latin typeface="EB Garamond"/>
                <a:ea typeface="EB Garamond"/>
                <a:cs typeface="EB Garamond"/>
                <a:sym typeface="EB Garamond"/>
              </a:rPr>
              <a:t>(GAC~ 0.9996)</a:t>
            </a:r>
            <a:endParaRPr sz="2420">
              <a:solidFill>
                <a:srgbClr val="E69138"/>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title="Chart"/>
          <p:cNvPicPr preferRelativeResize="0"/>
          <p:nvPr/>
        </p:nvPicPr>
        <p:blipFill>
          <a:blip r:embed="rId3">
            <a:alphaModFix amt="11000"/>
          </a:blip>
          <a:stretch>
            <a:fillRect/>
          </a:stretch>
        </p:blipFill>
        <p:spPr>
          <a:xfrm>
            <a:off x="262000" y="1078700"/>
            <a:ext cx="3643776" cy="2260585"/>
          </a:xfrm>
          <a:prstGeom prst="rect">
            <a:avLst/>
          </a:prstGeom>
          <a:noFill/>
          <a:ln>
            <a:noFill/>
          </a:ln>
        </p:spPr>
      </p:pic>
      <p:pic>
        <p:nvPicPr>
          <p:cNvPr id="240" name="Google Shape;240;p20" title="Chart"/>
          <p:cNvPicPr preferRelativeResize="0"/>
          <p:nvPr/>
        </p:nvPicPr>
        <p:blipFill>
          <a:blip r:embed="rId4">
            <a:alphaModFix amt="11000"/>
          </a:blip>
          <a:stretch>
            <a:fillRect/>
          </a:stretch>
        </p:blipFill>
        <p:spPr>
          <a:xfrm>
            <a:off x="262037" y="3339265"/>
            <a:ext cx="3643710" cy="2260585"/>
          </a:xfrm>
          <a:prstGeom prst="rect">
            <a:avLst/>
          </a:prstGeom>
          <a:noFill/>
          <a:ln>
            <a:noFill/>
          </a:ln>
        </p:spPr>
      </p:pic>
      <p:sp>
        <p:nvSpPr>
          <p:cNvPr id="241" name="Google Shape;241;p20"/>
          <p:cNvSpPr txBox="1"/>
          <p:nvPr/>
        </p:nvSpPr>
        <p:spPr>
          <a:xfrm>
            <a:off x="223900" y="976000"/>
            <a:ext cx="14049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WER</a:t>
            </a:r>
            <a:endParaRPr sz="1300">
              <a:solidFill>
                <a:schemeClr val="dk2"/>
              </a:solidFill>
              <a:latin typeface="EB Garamond"/>
              <a:ea typeface="EB Garamond"/>
              <a:cs typeface="EB Garamond"/>
              <a:sym typeface="EB Garamond"/>
            </a:endParaRPr>
          </a:p>
        </p:txBody>
      </p:sp>
      <p:sp>
        <p:nvSpPr>
          <p:cNvPr id="242" name="Google Shape;242;p20"/>
          <p:cNvSpPr txBox="1"/>
          <p:nvPr/>
        </p:nvSpPr>
        <p:spPr>
          <a:xfrm>
            <a:off x="262025" y="3339275"/>
            <a:ext cx="18831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BERTScore F1</a:t>
            </a:r>
            <a:endParaRPr sz="1300">
              <a:solidFill>
                <a:schemeClr val="dk2"/>
              </a:solidFill>
              <a:latin typeface="EB Garamond"/>
              <a:ea typeface="EB Garamond"/>
              <a:cs typeface="EB Garamond"/>
              <a:sym typeface="EB Garamond"/>
            </a:endParaRPr>
          </a:p>
        </p:txBody>
      </p:sp>
      <p:pic>
        <p:nvPicPr>
          <p:cNvPr id="243" name="Google Shape;243;p20" title="Chart"/>
          <p:cNvPicPr preferRelativeResize="0"/>
          <p:nvPr/>
        </p:nvPicPr>
        <p:blipFill rotWithShape="1">
          <a:blip r:embed="rId3">
            <a:alphaModFix/>
          </a:blip>
          <a:srcRect l="77394" r="6886"/>
          <a:stretch/>
        </p:blipFill>
        <p:spPr>
          <a:xfrm>
            <a:off x="3082100" y="1078700"/>
            <a:ext cx="572775" cy="2260575"/>
          </a:xfrm>
          <a:prstGeom prst="rect">
            <a:avLst/>
          </a:prstGeom>
          <a:noFill/>
          <a:ln>
            <a:noFill/>
          </a:ln>
        </p:spPr>
      </p:pic>
      <p:pic>
        <p:nvPicPr>
          <p:cNvPr id="244" name="Google Shape;244;p20" title="Chart"/>
          <p:cNvPicPr preferRelativeResize="0"/>
          <p:nvPr/>
        </p:nvPicPr>
        <p:blipFill rotWithShape="1">
          <a:blip r:embed="rId4">
            <a:alphaModFix/>
          </a:blip>
          <a:srcRect l="77397" r="6883"/>
          <a:stretch/>
        </p:blipFill>
        <p:spPr>
          <a:xfrm>
            <a:off x="3082100" y="3339275"/>
            <a:ext cx="572775" cy="2260575"/>
          </a:xfrm>
          <a:prstGeom prst="rect">
            <a:avLst/>
          </a:prstGeom>
          <a:noFill/>
          <a:ln>
            <a:noFill/>
          </a:ln>
        </p:spPr>
      </p:pic>
      <p:sp>
        <p:nvSpPr>
          <p:cNvPr id="245" name="Google Shape;245;p20"/>
          <p:cNvSpPr txBox="1">
            <a:spLocks noGrp="1"/>
          </p:cNvSpPr>
          <p:nvPr>
            <p:ph type="title"/>
          </p:nvPr>
        </p:nvSpPr>
        <p:spPr>
          <a:xfrm>
            <a:off x="223900" y="28381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EB Garamond SemiBold"/>
                <a:ea typeface="EB Garamond SemiBold"/>
                <a:cs typeface="EB Garamond SemiBold"/>
                <a:sym typeface="EB Garamond SemiBold"/>
              </a:rPr>
              <a:t>RawGEC</a:t>
            </a:r>
            <a:endParaRPr sz="2420">
              <a:latin typeface="EB Garamond SemiBold"/>
              <a:ea typeface="EB Garamond SemiBold"/>
              <a:cs typeface="EB Garamond SemiBold"/>
              <a:sym typeface="EB Garamond SemiBold"/>
            </a:endParaRPr>
          </a:p>
        </p:txBody>
      </p:sp>
      <p:sp>
        <p:nvSpPr>
          <p:cNvPr id="246" name="Google Shape;246;p20"/>
          <p:cNvSpPr txBox="1">
            <a:spLocks noGrp="1"/>
          </p:cNvSpPr>
          <p:nvPr>
            <p:ph type="body" idx="1"/>
          </p:nvPr>
        </p:nvSpPr>
        <p:spPr>
          <a:xfrm>
            <a:off x="4265650" y="976000"/>
            <a:ext cx="4739100" cy="4407000"/>
          </a:xfrm>
          <a:prstGeom prst="rect">
            <a:avLst/>
          </a:prstGeom>
          <a:ln>
            <a:noFill/>
          </a:ln>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 sz="2420" b="1">
                <a:solidFill>
                  <a:schemeClr val="dk2"/>
                </a:solidFill>
                <a:latin typeface="EB Garamond"/>
                <a:ea typeface="EB Garamond"/>
                <a:cs typeface="EB Garamond"/>
                <a:sym typeface="EB Garamond"/>
              </a:rPr>
              <a:t>RawGEC</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r>
              <a:rPr lang="en" sz="2420">
                <a:solidFill>
                  <a:schemeClr val="dk2"/>
                </a:solidFill>
                <a:latin typeface="EB Garamond"/>
                <a:ea typeface="EB Garamond"/>
                <a:cs typeface="EB Garamond"/>
                <a:sym typeface="EB Garamond"/>
              </a:rPr>
              <a:t>The </a:t>
            </a:r>
            <a:r>
              <a:rPr lang="en" sz="2420">
                <a:solidFill>
                  <a:srgbClr val="980000"/>
                </a:solidFill>
                <a:latin typeface="EB Garamond"/>
                <a:ea typeface="EB Garamond"/>
                <a:cs typeface="EB Garamond"/>
                <a:sym typeface="EB Garamond"/>
              </a:rPr>
              <a:t>president</a:t>
            </a:r>
            <a:r>
              <a:rPr lang="en" sz="2420">
                <a:solidFill>
                  <a:srgbClr val="48A421"/>
                </a:solidFill>
                <a:latin typeface="EB Garamond"/>
                <a:ea typeface="EB Garamond"/>
                <a:cs typeface="EB Garamond"/>
                <a:sym typeface="EB Garamond"/>
              </a:rPr>
              <a:t> </a:t>
            </a:r>
            <a:r>
              <a:rPr lang="en" sz="2420">
                <a:solidFill>
                  <a:schemeClr val="dk2"/>
                </a:solidFill>
                <a:latin typeface="EB Garamond"/>
                <a:ea typeface="EB Garamond"/>
                <a:cs typeface="EB Garamond"/>
                <a:sym typeface="EB Garamond"/>
              </a:rPr>
              <a:t>is away in </a:t>
            </a:r>
            <a:r>
              <a:rPr lang="en" sz="2420">
                <a:solidFill>
                  <a:srgbClr val="48A421"/>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
            </a:r>
            <a:r>
              <a:rPr lang="en" sz="2420">
                <a:solidFill>
                  <a:srgbClr val="48A421"/>
                </a:solidFill>
                <a:latin typeface="EB Garamond"/>
                <a:ea typeface="EB Garamond"/>
                <a:cs typeface="EB Garamond"/>
                <a:sym typeface="EB Garamond"/>
              </a:rPr>
              <a:t>attending</a:t>
            </a:r>
            <a:r>
              <a:rPr lang="en" sz="2420">
                <a:solidFill>
                  <a:schemeClr val="dk2"/>
                </a:solidFill>
                <a:latin typeface="EB Garamond"/>
                <a:ea typeface="EB Garamond"/>
                <a:cs typeface="EB Garamond"/>
                <a:sym typeface="EB Garamond"/>
              </a:rPr>
              <a:t> a conference</a:t>
            </a:r>
            <a:r>
              <a:rPr lang="en" sz="2420">
                <a:solidFill>
                  <a:srgbClr val="48A421"/>
                </a:solidFill>
                <a:latin typeface="EB Garamond"/>
                <a:ea typeface="EB Garamond"/>
                <a:cs typeface="EB Garamond"/>
                <a:sym typeface="EB Garamond"/>
              </a:rPr>
              <a:t>.</a:t>
            </a: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r>
              <a:rPr lang="en" sz="1020">
                <a:solidFill>
                  <a:schemeClr val="dk2"/>
                </a:solidFill>
                <a:latin typeface="EB Garamond"/>
                <a:ea typeface="EB Garamond"/>
                <a:cs typeface="EB Garamond"/>
                <a:sym typeface="EB Garamond"/>
              </a:rPr>
              <a:t>(GAC~ 0.9944)</a:t>
            </a: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2420" b="1">
                <a:solidFill>
                  <a:schemeClr val="dk2"/>
                </a:solidFill>
                <a:latin typeface="EB Garamond"/>
                <a:ea typeface="EB Garamond"/>
                <a:cs typeface="EB Garamond"/>
                <a:sym typeface="EB Garamond"/>
              </a:rPr>
              <a:t>Label</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Clr>
                <a:schemeClr val="dk1"/>
              </a:buClr>
              <a:buSzPts val="1100"/>
              <a:buFont typeface="Arial"/>
              <a:buNone/>
            </a:pPr>
            <a:r>
              <a:rPr lang="en" sz="2420">
                <a:solidFill>
                  <a:schemeClr val="dk2"/>
                </a:solidFill>
                <a:latin typeface="EB Garamond"/>
                <a:ea typeface="EB Garamond"/>
                <a:cs typeface="EB Garamond"/>
                <a:sym typeface="EB Garamond"/>
              </a:rPr>
              <a:t>The </a:t>
            </a:r>
            <a:r>
              <a:rPr lang="en" sz="2420">
                <a:solidFill>
                  <a:srgbClr val="48A421"/>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t>
            </a:r>
            <a:r>
              <a:rPr lang="en" sz="2420">
                <a:solidFill>
                  <a:srgbClr val="48A421"/>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
            </a:r>
            <a:r>
              <a:rPr lang="en" sz="2420">
                <a:solidFill>
                  <a:srgbClr val="48A421"/>
                </a:solidFill>
                <a:latin typeface="EB Garamond"/>
                <a:ea typeface="EB Garamond"/>
                <a:cs typeface="EB Garamond"/>
                <a:sym typeface="EB Garamond"/>
              </a:rPr>
              <a:t>attending</a:t>
            </a:r>
            <a:r>
              <a:rPr lang="en" sz="2420">
                <a:solidFill>
                  <a:schemeClr val="dk2"/>
                </a:solidFill>
                <a:latin typeface="EB Garamond"/>
                <a:ea typeface="EB Garamond"/>
                <a:cs typeface="EB Garamond"/>
                <a:sym typeface="EB Garamond"/>
              </a:rPr>
              <a:t> a conference</a:t>
            </a:r>
            <a:r>
              <a:rPr lang="en" sz="2420">
                <a:solidFill>
                  <a:srgbClr val="E69138"/>
                </a:solidFill>
                <a:latin typeface="EB Garamond"/>
                <a:ea typeface="EB Garamond"/>
                <a:cs typeface="EB Garamond"/>
                <a:sym typeface="EB Garamond"/>
              </a:rPr>
              <a: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1020">
                <a:solidFill>
                  <a:schemeClr val="dk2"/>
                </a:solidFill>
                <a:latin typeface="EB Garamond"/>
                <a:ea typeface="EB Garamond"/>
                <a:cs typeface="EB Garamond"/>
                <a:sym typeface="EB Garamond"/>
              </a:rPr>
              <a:t>(GAC~ 0.9996)</a:t>
            </a:r>
            <a:endParaRPr sz="2420" b="1">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rgbClr val="000000"/>
              </a:buClr>
              <a:buSzPts val="1100"/>
              <a:buFont typeface="Arial"/>
              <a:buNone/>
            </a:pPr>
            <a:endParaRPr sz="1020">
              <a:solidFill>
                <a:schemeClr val="dk2"/>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1" title="Chart"/>
          <p:cNvPicPr preferRelativeResize="0"/>
          <p:nvPr/>
        </p:nvPicPr>
        <p:blipFill>
          <a:blip r:embed="rId3">
            <a:alphaModFix/>
          </a:blip>
          <a:stretch>
            <a:fillRect/>
          </a:stretch>
        </p:blipFill>
        <p:spPr>
          <a:xfrm>
            <a:off x="161562" y="3339281"/>
            <a:ext cx="3657600" cy="2258568"/>
          </a:xfrm>
          <a:prstGeom prst="rect">
            <a:avLst/>
          </a:prstGeom>
          <a:noFill/>
          <a:ln>
            <a:noFill/>
          </a:ln>
        </p:spPr>
      </p:pic>
      <p:sp>
        <p:nvSpPr>
          <p:cNvPr id="252" name="Google Shape;252;p21"/>
          <p:cNvSpPr txBox="1"/>
          <p:nvPr/>
        </p:nvSpPr>
        <p:spPr>
          <a:xfrm>
            <a:off x="223900" y="976000"/>
            <a:ext cx="14049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WER</a:t>
            </a:r>
            <a:endParaRPr sz="1300">
              <a:solidFill>
                <a:schemeClr val="dk2"/>
              </a:solidFill>
              <a:latin typeface="EB Garamond"/>
              <a:ea typeface="EB Garamond"/>
              <a:cs typeface="EB Garamond"/>
              <a:sym typeface="EB Garamond"/>
            </a:endParaRPr>
          </a:p>
        </p:txBody>
      </p:sp>
      <p:sp>
        <p:nvSpPr>
          <p:cNvPr id="253" name="Google Shape;253;p21"/>
          <p:cNvSpPr txBox="1"/>
          <p:nvPr/>
        </p:nvSpPr>
        <p:spPr>
          <a:xfrm>
            <a:off x="262025" y="3339275"/>
            <a:ext cx="18831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EB Garamond"/>
                <a:ea typeface="EB Garamond"/>
                <a:cs typeface="EB Garamond"/>
                <a:sym typeface="EB Garamond"/>
              </a:rPr>
              <a:t>BERTScore F1</a:t>
            </a:r>
            <a:endParaRPr sz="1300">
              <a:solidFill>
                <a:schemeClr val="dk2"/>
              </a:solidFill>
              <a:latin typeface="EB Garamond"/>
              <a:ea typeface="EB Garamond"/>
              <a:cs typeface="EB Garamond"/>
              <a:sym typeface="EB Garamond"/>
            </a:endParaRPr>
          </a:p>
        </p:txBody>
      </p:sp>
      <p:sp>
        <p:nvSpPr>
          <p:cNvPr id="254" name="Google Shape;254;p21"/>
          <p:cNvSpPr txBox="1">
            <a:spLocks noGrp="1"/>
          </p:cNvSpPr>
          <p:nvPr>
            <p:ph type="title"/>
          </p:nvPr>
        </p:nvSpPr>
        <p:spPr>
          <a:xfrm>
            <a:off x="223900" y="283814"/>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latin typeface="EB Garamond SemiBold"/>
                <a:ea typeface="EB Garamond SemiBold"/>
                <a:cs typeface="EB Garamond SemiBold"/>
                <a:sym typeface="EB Garamond SemiBold"/>
              </a:rPr>
              <a:t>Overall</a:t>
            </a:r>
            <a:endParaRPr sz="2420">
              <a:latin typeface="EB Garamond SemiBold"/>
              <a:ea typeface="EB Garamond SemiBold"/>
              <a:cs typeface="EB Garamond SemiBold"/>
              <a:sym typeface="EB Garamond SemiBold"/>
            </a:endParaRPr>
          </a:p>
        </p:txBody>
      </p:sp>
      <p:pic>
        <p:nvPicPr>
          <p:cNvPr id="255" name="Google Shape;255;p21" title="Chart"/>
          <p:cNvPicPr preferRelativeResize="0"/>
          <p:nvPr/>
        </p:nvPicPr>
        <p:blipFill>
          <a:blip r:embed="rId4">
            <a:alphaModFix/>
          </a:blip>
          <a:stretch>
            <a:fillRect/>
          </a:stretch>
        </p:blipFill>
        <p:spPr>
          <a:xfrm>
            <a:off x="185825" y="1078700"/>
            <a:ext cx="3655929" cy="2260575"/>
          </a:xfrm>
          <a:prstGeom prst="rect">
            <a:avLst/>
          </a:prstGeom>
          <a:noFill/>
          <a:ln>
            <a:noFill/>
          </a:ln>
        </p:spPr>
      </p:pic>
      <p:sp>
        <p:nvSpPr>
          <p:cNvPr id="256" name="Google Shape;256;p21"/>
          <p:cNvSpPr txBox="1">
            <a:spLocks noGrp="1"/>
          </p:cNvSpPr>
          <p:nvPr>
            <p:ph type="body" idx="1"/>
          </p:nvPr>
        </p:nvSpPr>
        <p:spPr>
          <a:xfrm>
            <a:off x="4309475" y="920125"/>
            <a:ext cx="4739100" cy="4296000"/>
          </a:xfrm>
          <a:prstGeom prst="rect">
            <a:avLst/>
          </a:prstGeom>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420" b="1">
                <a:solidFill>
                  <a:schemeClr val="dk2"/>
                </a:solidFill>
                <a:latin typeface="EB Garamond"/>
                <a:ea typeface="EB Garamond"/>
                <a:cs typeface="EB Garamond"/>
                <a:sym typeface="EB Garamond"/>
              </a:rPr>
              <a:t>Best Performing GEC</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None/>
            </a:pPr>
            <a:r>
              <a:rPr lang="en" sz="2420">
                <a:solidFill>
                  <a:schemeClr val="dk2"/>
                </a:solidFill>
                <a:latin typeface="EB Garamond"/>
                <a:ea typeface="EB Garamond"/>
                <a:cs typeface="EB Garamond"/>
                <a:sym typeface="EB Garamond"/>
              </a:rPr>
              <a:t>The </a:t>
            </a:r>
            <a:r>
              <a:rPr lang="en" sz="2420">
                <a:solidFill>
                  <a:srgbClr val="980000"/>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Australia attending a conference</a:t>
            </a:r>
            <a:r>
              <a:rPr lang="en" sz="2420">
                <a:solidFill>
                  <a:srgbClr val="48A421"/>
                </a:solidFill>
                <a:latin typeface="EB Garamond"/>
                <a:ea typeface="EB Garamond"/>
                <a:cs typeface="EB Garamond"/>
                <a:sym typeface="EB Garamond"/>
              </a:rPr>
              <a:t>.</a:t>
            </a:r>
            <a:endParaRPr sz="2420">
              <a:solidFill>
                <a:srgbClr val="48A421"/>
              </a:solidFill>
              <a:latin typeface="EB Garamond"/>
              <a:ea typeface="EB Garamond"/>
              <a:cs typeface="EB Garamond"/>
              <a:sym typeface="EB Garamond"/>
            </a:endParaRPr>
          </a:p>
          <a:p>
            <a:pPr marL="0" lvl="0" indent="0" algn="l" rtl="0">
              <a:lnSpc>
                <a:spcPct val="100000"/>
              </a:lnSpc>
              <a:spcBef>
                <a:spcPts val="0"/>
              </a:spcBef>
              <a:spcAft>
                <a:spcPts val="0"/>
              </a:spcAft>
              <a:buNone/>
            </a:pPr>
            <a:r>
              <a:rPr lang="en" sz="1020">
                <a:solidFill>
                  <a:schemeClr val="dk2"/>
                </a:solidFill>
                <a:latin typeface="EB Garamond"/>
                <a:ea typeface="EB Garamond"/>
                <a:cs typeface="EB Garamond"/>
                <a:sym typeface="EB Garamond"/>
              </a:rPr>
              <a:t>(GAC~ 0.9944)</a:t>
            </a: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2420" b="1">
                <a:solidFill>
                  <a:schemeClr val="dk2"/>
                </a:solidFill>
                <a:latin typeface="EB Garamond"/>
                <a:ea typeface="EB Garamond"/>
                <a:cs typeface="EB Garamond"/>
                <a:sym typeface="EB Garamond"/>
              </a:rPr>
              <a:t>Label</a:t>
            </a:r>
            <a:r>
              <a:rPr lang="en" sz="2420">
                <a:solidFill>
                  <a:schemeClr val="dk2"/>
                </a:solidFill>
                <a:latin typeface="EB Garamond SemiBold"/>
                <a:ea typeface="EB Garamond SemiBold"/>
                <a:cs typeface="EB Garamond SemiBold"/>
                <a:sym typeface="EB Garamond SemiBold"/>
              </a:rPr>
              <a:t>:</a:t>
            </a:r>
            <a:endParaRPr sz="2420">
              <a:solidFill>
                <a:schemeClr val="dk2"/>
              </a:solidFill>
              <a:latin typeface="EB Garamond SemiBold"/>
              <a:ea typeface="EB Garamond SemiBold"/>
              <a:cs typeface="EB Garamond SemiBold"/>
              <a:sym typeface="EB Garamond SemiBold"/>
            </a:endParaRPr>
          </a:p>
          <a:p>
            <a:pPr marL="0" lvl="0" indent="0" algn="l" rtl="0">
              <a:lnSpc>
                <a:spcPct val="100000"/>
              </a:lnSpc>
              <a:spcBef>
                <a:spcPts val="0"/>
              </a:spcBef>
              <a:spcAft>
                <a:spcPts val="0"/>
              </a:spcAft>
              <a:buClr>
                <a:schemeClr val="dk1"/>
              </a:buClr>
              <a:buSzPts val="1100"/>
              <a:buFont typeface="Arial"/>
              <a:buNone/>
            </a:pPr>
            <a:r>
              <a:rPr lang="en" sz="2420">
                <a:solidFill>
                  <a:schemeClr val="dk2"/>
                </a:solidFill>
                <a:latin typeface="EB Garamond"/>
                <a:ea typeface="EB Garamond"/>
                <a:cs typeface="EB Garamond"/>
                <a:sym typeface="EB Garamond"/>
              </a:rPr>
              <a:t>The </a:t>
            </a:r>
            <a:r>
              <a:rPr lang="en" sz="2420">
                <a:solidFill>
                  <a:srgbClr val="48A421"/>
                </a:solidFill>
                <a:latin typeface="EB Garamond"/>
                <a:ea typeface="EB Garamond"/>
                <a:cs typeface="EB Garamond"/>
                <a:sym typeface="EB Garamond"/>
              </a:rPr>
              <a:t>President</a:t>
            </a:r>
            <a:r>
              <a:rPr lang="en" sz="2420">
                <a:solidFill>
                  <a:schemeClr val="dk2"/>
                </a:solidFill>
                <a:latin typeface="EB Garamond"/>
                <a:ea typeface="EB Garamond"/>
                <a:cs typeface="EB Garamond"/>
                <a:sym typeface="EB Garamond"/>
              </a:rPr>
              <a:t> is away in </a:t>
            </a:r>
            <a:r>
              <a:rPr lang="en" sz="2420">
                <a:solidFill>
                  <a:srgbClr val="48A421"/>
                </a:solidFill>
                <a:latin typeface="EB Garamond"/>
                <a:ea typeface="EB Garamond"/>
                <a:cs typeface="EB Garamond"/>
                <a:sym typeface="EB Garamond"/>
              </a:rPr>
              <a:t>Australia</a:t>
            </a:r>
            <a:r>
              <a:rPr lang="en" sz="2420">
                <a:solidFill>
                  <a:schemeClr val="dk2"/>
                </a:solidFill>
                <a:latin typeface="EB Garamond"/>
                <a:ea typeface="EB Garamond"/>
                <a:cs typeface="EB Garamond"/>
                <a:sym typeface="EB Garamond"/>
              </a:rPr>
              <a:t> </a:t>
            </a:r>
            <a:r>
              <a:rPr lang="en" sz="2420">
                <a:solidFill>
                  <a:srgbClr val="48A421"/>
                </a:solidFill>
                <a:latin typeface="EB Garamond"/>
                <a:ea typeface="EB Garamond"/>
                <a:cs typeface="EB Garamond"/>
                <a:sym typeface="EB Garamond"/>
              </a:rPr>
              <a:t>attending</a:t>
            </a:r>
            <a:r>
              <a:rPr lang="en" sz="2420">
                <a:solidFill>
                  <a:schemeClr val="dk2"/>
                </a:solidFill>
                <a:latin typeface="EB Garamond"/>
                <a:ea typeface="EB Garamond"/>
                <a:cs typeface="EB Garamond"/>
                <a:sym typeface="EB Garamond"/>
              </a:rPr>
              <a:t> a conference</a:t>
            </a:r>
            <a:r>
              <a:rPr lang="en" sz="2420">
                <a:solidFill>
                  <a:srgbClr val="E69138"/>
                </a:solidFill>
                <a:latin typeface="EB Garamond"/>
                <a:ea typeface="EB Garamond"/>
                <a:cs typeface="EB Garamond"/>
                <a:sym typeface="EB Garamond"/>
              </a:rPr>
              <a:t>.</a:t>
            </a:r>
            <a:endParaRPr sz="2420">
              <a:solidFill>
                <a:srgbClr val="E69138"/>
              </a:solidFill>
              <a:latin typeface="EB Garamond"/>
              <a:ea typeface="EB Garamond"/>
              <a:cs typeface="EB Garamond"/>
              <a:sym typeface="EB Garamond"/>
            </a:endParaRPr>
          </a:p>
          <a:p>
            <a:pPr marL="0" lvl="0" indent="0" algn="l" rtl="0">
              <a:lnSpc>
                <a:spcPct val="100000"/>
              </a:lnSpc>
              <a:spcBef>
                <a:spcPts val="0"/>
              </a:spcBef>
              <a:spcAft>
                <a:spcPts val="0"/>
              </a:spcAft>
              <a:buClr>
                <a:schemeClr val="dk1"/>
              </a:buClr>
              <a:buSzPts val="1100"/>
              <a:buFont typeface="Arial"/>
              <a:buNone/>
            </a:pPr>
            <a:r>
              <a:rPr lang="en" sz="1020">
                <a:solidFill>
                  <a:schemeClr val="dk2"/>
                </a:solidFill>
                <a:latin typeface="EB Garamond"/>
                <a:ea typeface="EB Garamond"/>
                <a:cs typeface="EB Garamond"/>
                <a:sym typeface="EB Garamond"/>
              </a:rPr>
              <a:t>(GAC~ 0.9996)</a:t>
            </a:r>
            <a:endParaRPr sz="1020">
              <a:solidFill>
                <a:schemeClr val="dk2"/>
              </a:solidFill>
              <a:latin typeface="EB Garamond"/>
              <a:ea typeface="EB Garamond"/>
              <a:cs typeface="EB Garamond"/>
              <a:sym typeface="EB Garamond"/>
            </a:endParaRPr>
          </a:p>
          <a:p>
            <a:pPr marL="0" lvl="0" indent="0" algn="l" rtl="0">
              <a:lnSpc>
                <a:spcPct val="100000"/>
              </a:lnSpc>
              <a:spcBef>
                <a:spcPts val="0"/>
              </a:spcBef>
              <a:spcAft>
                <a:spcPts val="0"/>
              </a:spcAft>
              <a:buNone/>
            </a:pPr>
            <a:endParaRPr sz="1020">
              <a:solidFill>
                <a:schemeClr val="dk2"/>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1824</Words>
  <Application>Microsoft Macintosh PowerPoint</Application>
  <PresentationFormat>On-screen Show (16:10)</PresentationFormat>
  <Paragraphs>254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EB Garamond SemiBold</vt:lpstr>
      <vt:lpstr>Roboto</vt:lpstr>
      <vt:lpstr>Arial</vt:lpstr>
      <vt:lpstr>EB Garamond</vt:lpstr>
      <vt:lpstr>Times New Roman</vt:lpstr>
      <vt:lpstr>Simple Light</vt:lpstr>
      <vt:lpstr>Improving ASR output using a transformer-based Grammatical Error Correction approach</vt:lpstr>
      <vt:lpstr>Motivation, Data and Challenges</vt:lpstr>
      <vt:lpstr>Overall Process</vt:lpstr>
      <vt:lpstr>RawGEC - Decision Process</vt:lpstr>
      <vt:lpstr>Autotranscription Example</vt:lpstr>
      <vt:lpstr>SimpleGEC and PretrainedGEC </vt:lpstr>
      <vt:lpstr>PhoneticGEC </vt:lpstr>
      <vt:lpstr>RawGEC</vt:lpstr>
      <vt:lpstr>Overall</vt:lpstr>
      <vt:lpstr>Inspiration for Future Research </vt:lpstr>
      <vt:lpstr>Inspiration for Future Research </vt:lpstr>
      <vt:lpstr>Thank you! Questions?</vt:lpstr>
      <vt:lpstr>Sentence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Juliana Gómez</cp:lastModifiedBy>
  <cp:revision>1</cp:revision>
  <dcterms:modified xsi:type="dcterms:W3CDTF">2024-11-05T16:06:08Z</dcterms:modified>
</cp:coreProperties>
</file>