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Montserrat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76510A-F772-4CD5-A41F-1531330D3CC6}">
  <a:tblStyle styleId="{8276510A-F772-4CD5-A41F-1531330D3C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4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6.xml"/><Relationship Id="rId44" Type="http://schemas.openxmlformats.org/officeDocument/2006/relationships/font" Target="fonts/Lato-boldItalic.fntdata"/><Relationship Id="rId21" Type="http://schemas.openxmlformats.org/officeDocument/2006/relationships/slide" Target="slides/slide15.xml"/><Relationship Id="rId43" Type="http://schemas.openxmlformats.org/officeDocument/2006/relationships/font" Target="fonts/Lat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e86630953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e86630953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de92facfc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de92facfc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02dabda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02dabda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69cbba3d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69cbba3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69cbba3d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69cbba3d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0dc7138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0dc7138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e86630953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e86630953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cead8cf49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cead8cf49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0dc71383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0dc71383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0dc71383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0dc71383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ca9bfb7d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ca9bfb7d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0dc71383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0dc71383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0dc71383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0dc71383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1ad97f9c4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1ad97f9c4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1ad97f9c4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1ad97f9c4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1ad97f9c4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1ad97f9c4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1ad97f9c4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1ad97f9c4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0dc71383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0dc71383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0dc71383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0dc71383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0dc71383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0dc71383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0a96896b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0a96896b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ca9bfb7d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ca9bfb7d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b0a96896b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b0a96896b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663095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663095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ca9bfbd9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ca9bfbd9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ca9bfbd93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ca9bfbd93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e8663095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e8663095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e86630953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e86630953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1ad97f9c4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1ad97f9c4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spreadsheets/d/1_q0Su3Ou2UFeCas5B1VZsyhDnl8rfG1Oqs4JupzWqOE/edit#gid=0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document/d/1bGNCmLOcM9gLsMmPLstYDO3To6WMjZolGdWaXZqFBGQ/edit?usp=sharing" TargetMode="External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hyperlink" Target="https://app.creately.com/diagram/KenLjbCea6F/edi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document/d/1YBAa6GR7SlL9rsw4A-tgcI5rHS5XhDuJ_-xKbiUrRD4/edit" TargetMode="External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spreadsheets/d/1UowxhvQXiW0TyuhScAaBMsV6WBZJXmXfp1SkPAQ9dJM/edit?usp=sharing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document/d/1irxwjymrMIYYrId74e1t8-gnCH4AhUw63MRgsMu4u7U/edit" TargetMode="External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balsamiq.cloud/sq6vv7l/pm7xob7" TargetMode="External"/><Relationship Id="rId4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google.com/document/d/1BHfSkh8sabKbCoUa2bts2Af2Qlbsk_ko/edit" TargetMode="External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hyperlink" Target="https://docs.google.com/forms/d/1X0PH82q_9Lc9ArrEGdbDv7P_Gev60MojRyBh6S1W9bg/edit" TargetMode="External"/><Relationship Id="rId7" Type="http://schemas.openxmlformats.org/officeDocument/2006/relationships/hyperlink" Target="https://docs.google.com/forms/d/1kz5UiN2vJ_gxaqb4foJSYJvRVii-IC608ZQAjF_pFWA/edit" TargetMode="External"/><Relationship Id="rId8" Type="http://schemas.openxmlformats.org/officeDocument/2006/relationships/hyperlink" Target="https://docs.google.com/forms/d/1lLqXNL7JSqm78DbFhArQDq5h2i_B8NemR54YwuYbwCs/ed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pp.lucidchart.com/invitations/accept/d03e3bfa-e303-4308-a1c6-5793a24f0a73" TargetMode="External"/><Relationship Id="rId4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pp.lucidchart.com/invitations/accept/e21bf71d-f89d-4a5b-9823-bc3e46d985f8" TargetMode="Externa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63925" y="376825"/>
            <a:ext cx="58239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</a:t>
            </a:r>
            <a:r>
              <a:rPr lang="es"/>
              <a:t>arking Security Software</a:t>
            </a:r>
            <a:r>
              <a:rPr lang="es"/>
              <a:t> (P.S.S)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32850" y="2823725"/>
            <a:ext cx="3732000" cy="18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Integrantes: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Jonathan Eduardo Diaz Daza -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Juan Sebastian Garzon Rico</a:t>
            </a:r>
            <a:r>
              <a:rPr lang="es" sz="1600"/>
              <a:t> -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Juliana Andrea Leyton Manrique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Trimestre: Segundo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Ficha: 2067472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Inventario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cliente tiene en su poder los siguientes elementos de hardware: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PC Windows(Core i5 de octava generación, 2.4 Ghz, 1 Tb).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Y </a:t>
            </a:r>
            <a:r>
              <a:rPr lang="es"/>
              <a:t>cuenta adicionalmente con acceso a internet.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901" y="2353426"/>
            <a:ext cx="2812750" cy="19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478300" y="420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Historias de usuario</a:t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746850" y="3075375"/>
            <a:ext cx="4369800" cy="15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 u="sng">
                <a:solidFill>
                  <a:schemeClr val="hlink"/>
                </a:solidFill>
                <a:hlinkClick r:id="rId3"/>
              </a:rPr>
              <a:t>https://docs.google.com/spreadsheets/d/1_q0Su3Ou2UFeCas5B1VZsyhDnl8rfG1Oqs4JupzWqOE/edit#gid=0</a:t>
            </a:r>
            <a:endParaRPr sz="1800"/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7076" y="973650"/>
            <a:ext cx="5826225" cy="20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297500" y="153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No Funcionales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6" name="Google Shape;216;p24"/>
          <p:cNvGraphicFramePr/>
          <p:nvPr/>
        </p:nvGraphicFramePr>
        <p:xfrm>
          <a:off x="557650" y="106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{8276510A-F772-4CD5-A41F-1531330D3CC6}</a:tableStyleId>
              </a:tblPr>
              <a:tblGrid>
                <a:gridCol w="1326750"/>
                <a:gridCol w="1926825"/>
                <a:gridCol w="4950700"/>
              </a:tblGrid>
              <a:tr h="47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Código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E1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Tipo de registro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E1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E1B0"/>
                    </a:solidFill>
                  </a:tcPr>
                </a:tc>
              </a:tr>
              <a:tr h="53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RNF 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Requerimiento no funcional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Seguridad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8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RNF2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Requerimiento no funcional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Verificar funciones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RNF 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Requerimiento no funcional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b="1" lang="es">
                          <a:solidFill>
                            <a:srgbClr val="FFFFFF"/>
                          </a:solidFill>
                        </a:rPr>
                        <a:t>Presentación sistema de información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RNF4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Requerimiento no funcional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Mensaje de texto 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RNF 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Requerimiento no funcional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Mensaje u</a:t>
                      </a:r>
                      <a:r>
                        <a:rPr b="1" lang="es">
                          <a:solidFill>
                            <a:srgbClr val="FFFFFF"/>
                          </a:solidFill>
                        </a:rPr>
                        <a:t>suario creado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1324350" y="285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No Funcionales</a:t>
            </a:r>
            <a:endParaRPr/>
          </a:p>
        </p:txBody>
      </p:sp>
      <p:graphicFrame>
        <p:nvGraphicFramePr>
          <p:cNvPr id="222" name="Google Shape;222;p25"/>
          <p:cNvGraphicFramePr/>
          <p:nvPr/>
        </p:nvGraphicFramePr>
        <p:xfrm>
          <a:off x="557650" y="119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{8276510A-F772-4CD5-A41F-1531330D3CC6}</a:tableStyleId>
              </a:tblPr>
              <a:tblGrid>
                <a:gridCol w="1326750"/>
                <a:gridCol w="1926825"/>
                <a:gridCol w="4950700"/>
              </a:tblGrid>
              <a:tr h="58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RNF 6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Requerimiento no funcional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Contraseña 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RNF 7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Requerimiento no funcional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Confidencialidad 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RNF 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Requerimiento no funcional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b="1" lang="es">
                          <a:solidFill>
                            <a:srgbClr val="FFFFFF"/>
                          </a:solidFill>
                        </a:rPr>
                        <a:t>Entrada y salida 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RNF 9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Requerimiento no funcional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Recuperar contraseña 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RNF 10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Requerimiento no funcional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Costo 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243775" y="232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No Funcionales</a:t>
            </a:r>
            <a:endParaRPr/>
          </a:p>
        </p:txBody>
      </p:sp>
      <p:graphicFrame>
        <p:nvGraphicFramePr>
          <p:cNvPr id="228" name="Google Shape;228;p26"/>
          <p:cNvGraphicFramePr/>
          <p:nvPr/>
        </p:nvGraphicFramePr>
        <p:xfrm>
          <a:off x="571075" y="114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{8276510A-F772-4CD5-A41F-1531330D3CC6}</a:tableStyleId>
              </a:tblPr>
              <a:tblGrid>
                <a:gridCol w="1326750"/>
                <a:gridCol w="1926825"/>
                <a:gridCol w="4950700"/>
              </a:tblGrid>
              <a:tr h="20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RNF 11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Requerimiento no funcional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Mensaje costo 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RNF 12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Requerimiento no funcional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Fluidez 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7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RNF 13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Requerimiento no funcional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Error 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6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RNF 14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Requerimiento no funcional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Registro 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9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RNF 15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Requerimiento no funcional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Orden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Especificación R</a:t>
            </a:r>
            <a:r>
              <a:rPr lang="es"/>
              <a:t>equerimientos No Funcionales</a:t>
            </a:r>
            <a:endParaRPr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1255500" y="1898400"/>
            <a:ext cx="70809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 u="sng">
                <a:solidFill>
                  <a:schemeClr val="hlink"/>
                </a:solidFill>
                <a:hlinkClick r:id="rId3"/>
              </a:rPr>
              <a:t>https://docs.google.com/document/d/1bGNCmLOcM9gLsMmPLstYDO3To6WMjZolGdWaXZqFBGQ/edit?usp=sharing</a:t>
            </a:r>
            <a:endParaRPr sz="1800"/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1775" y="2739600"/>
            <a:ext cx="584835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284900" y="1383225"/>
            <a:ext cx="22779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casos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Uso</a:t>
            </a:r>
            <a:endParaRPr/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250" y="149998"/>
            <a:ext cx="6762298" cy="48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8"/>
          <p:cNvSpPr txBox="1"/>
          <p:nvPr>
            <p:ph type="title"/>
          </p:nvPr>
        </p:nvSpPr>
        <p:spPr>
          <a:xfrm>
            <a:off x="150625" y="3106875"/>
            <a:ext cx="27903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u="sng">
                <a:solidFill>
                  <a:schemeClr val="hlink"/>
                </a:solidFill>
                <a:hlinkClick r:id="rId4"/>
              </a:rPr>
              <a:t>https://app.creately.com/diagram/KenLjbCea6F/edit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uso extendidos</a:t>
            </a:r>
            <a:endParaRPr/>
          </a:p>
        </p:txBody>
      </p:sp>
      <p:sp>
        <p:nvSpPr>
          <p:cNvPr id="248" name="Google Shape;248;p29"/>
          <p:cNvSpPr txBox="1"/>
          <p:nvPr>
            <p:ph type="title"/>
          </p:nvPr>
        </p:nvSpPr>
        <p:spPr>
          <a:xfrm>
            <a:off x="3338075" y="1861200"/>
            <a:ext cx="5095800" cy="16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https://docs.google.com/document/d/1YBAa6GR7SlL9rsw4A-tgcI5rHS5XhDuJ_-xKbiUrRD4/edit</a:t>
            </a:r>
            <a:endParaRPr/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60250"/>
            <a:ext cx="266080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1052550" y="447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M.E.R Crow’s Foot </a:t>
            </a:r>
            <a:endParaRPr/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64" y="1018225"/>
            <a:ext cx="8556081" cy="39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Normalización M.E.R</a:t>
            </a:r>
            <a:endParaRPr/>
          </a:p>
        </p:txBody>
      </p:sp>
      <p:sp>
        <p:nvSpPr>
          <p:cNvPr id="261" name="Google Shape;261;p31"/>
          <p:cNvSpPr txBox="1"/>
          <p:nvPr>
            <p:ph idx="1" type="body"/>
          </p:nvPr>
        </p:nvSpPr>
        <p:spPr>
          <a:xfrm>
            <a:off x="1159800" y="3622250"/>
            <a:ext cx="71766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 u="sng">
                <a:solidFill>
                  <a:schemeClr val="hlink"/>
                </a:solidFill>
                <a:hlinkClick r:id="rId3"/>
              </a:rPr>
              <a:t>https://docs.google.com/spreadsheets/d/1UowxhvQXiW0TyuhScAaBMsV6WBZJXmXfp1SkPAQ9dJM/edit?usp=sharing</a:t>
            </a:r>
            <a:endParaRPr sz="1800"/>
          </a:p>
        </p:txBody>
      </p:sp>
      <p:pic>
        <p:nvPicPr>
          <p:cNvPr id="262" name="Google Shape;26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9575" y="1224750"/>
            <a:ext cx="3414320" cy="20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general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Desarrollar un sistema de información bajo plataforma web que permita gestionar la información de los clientes de Parking Security Software, para brindarle seguridad a las motos y carros.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688" y="24326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1057400" y="138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Diccionario de datos </a:t>
            </a:r>
            <a:endParaRPr/>
          </a:p>
        </p:txBody>
      </p:sp>
      <p:sp>
        <p:nvSpPr>
          <p:cNvPr id="268" name="Google Shape;268;p32"/>
          <p:cNvSpPr txBox="1"/>
          <p:nvPr>
            <p:ph idx="1" type="body"/>
          </p:nvPr>
        </p:nvSpPr>
        <p:spPr>
          <a:xfrm>
            <a:off x="720050" y="3541675"/>
            <a:ext cx="7713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 u="sng">
                <a:solidFill>
                  <a:schemeClr val="hlink"/>
                </a:solidFill>
                <a:hlinkClick r:id="rId3"/>
              </a:rPr>
              <a:t>https://docs.google.com/document/d/1irxwjymrMIYYrId74e1t8-gnCH4AhUw63MRgsMu4u7U/edit</a:t>
            </a:r>
            <a:endParaRPr sz="1800"/>
          </a:p>
        </p:txBody>
      </p:sp>
      <p:pic>
        <p:nvPicPr>
          <p:cNvPr id="269" name="Google Shape;26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025" y="727700"/>
            <a:ext cx="4910499" cy="28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ProjectLibre</a:t>
            </a:r>
            <a:endParaRPr/>
          </a:p>
        </p:txBody>
      </p:sp>
      <p:pic>
        <p:nvPicPr>
          <p:cNvPr id="275" name="Google Shape;2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0" cy="2999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ProjectLibre</a:t>
            </a:r>
            <a:endParaRPr/>
          </a:p>
        </p:txBody>
      </p:sp>
      <p:pic>
        <p:nvPicPr>
          <p:cNvPr id="281" name="Google Shape;2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88" y="1175175"/>
            <a:ext cx="8774815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ProjectLibre</a:t>
            </a:r>
            <a:endParaRPr/>
          </a:p>
        </p:txBody>
      </p:sp>
      <p:pic>
        <p:nvPicPr>
          <p:cNvPr id="287" name="Google Shape;2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7850"/>
            <a:ext cx="8839199" cy="3528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ProjectLibre</a:t>
            </a:r>
            <a:endParaRPr/>
          </a:p>
        </p:txBody>
      </p:sp>
      <p:pic>
        <p:nvPicPr>
          <p:cNvPr id="293" name="Google Shape;2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400" y="1307850"/>
            <a:ext cx="591318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Informe de </a:t>
            </a:r>
            <a:r>
              <a:rPr lang="es"/>
              <a:t>ProjectLibre</a:t>
            </a:r>
            <a:endParaRPr/>
          </a:p>
        </p:txBody>
      </p:sp>
      <p:pic>
        <p:nvPicPr>
          <p:cNvPr id="299" name="Google Shape;2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775" y="976900"/>
            <a:ext cx="6706326" cy="395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417300" y="411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clases </a:t>
            </a:r>
            <a:endParaRPr/>
          </a:p>
        </p:txBody>
      </p:sp>
      <p:sp>
        <p:nvSpPr>
          <p:cNvPr id="305" name="Google Shape;305;p38"/>
          <p:cNvSpPr txBox="1"/>
          <p:nvPr>
            <p:ph type="title"/>
          </p:nvPr>
        </p:nvSpPr>
        <p:spPr>
          <a:xfrm>
            <a:off x="0" y="1827875"/>
            <a:ext cx="9144000" cy="3216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7876"/>
            <a:ext cx="9144000" cy="321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Prototipo </a:t>
            </a:r>
            <a:endParaRPr/>
          </a:p>
        </p:txBody>
      </p:sp>
      <p:sp>
        <p:nvSpPr>
          <p:cNvPr id="312" name="Google Shape;312;p39"/>
          <p:cNvSpPr txBox="1"/>
          <p:nvPr>
            <p:ph idx="1" type="body"/>
          </p:nvPr>
        </p:nvSpPr>
        <p:spPr>
          <a:xfrm>
            <a:off x="3643675" y="2129150"/>
            <a:ext cx="53214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200" u="sng">
                <a:solidFill>
                  <a:schemeClr val="hlink"/>
                </a:solidFill>
                <a:hlinkClick r:id="rId3"/>
              </a:rPr>
              <a:t>https://balsamiq.cloud/sq6vv7l/pm7xob7</a:t>
            </a:r>
            <a:endParaRPr sz="2600"/>
          </a:p>
        </p:txBody>
      </p:sp>
      <p:pic>
        <p:nvPicPr>
          <p:cNvPr id="313" name="Google Shape;31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825" y="1505950"/>
            <a:ext cx="2665150" cy="245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distribución </a:t>
            </a:r>
            <a:endParaRPr/>
          </a:p>
        </p:txBody>
      </p:sp>
      <p:pic>
        <p:nvPicPr>
          <p:cNvPr id="319" name="Google Shape;3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275" y="1482425"/>
            <a:ext cx="8240415" cy="33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</a:t>
            </a:r>
            <a:r>
              <a:rPr lang="es"/>
              <a:t> </a:t>
            </a:r>
            <a:endParaRPr/>
          </a:p>
        </p:txBody>
      </p:sp>
      <p:sp>
        <p:nvSpPr>
          <p:cNvPr id="325" name="Google Shape;325;p41"/>
          <p:cNvSpPr txBox="1"/>
          <p:nvPr>
            <p:ph idx="1" type="body"/>
          </p:nvPr>
        </p:nvSpPr>
        <p:spPr>
          <a:xfrm>
            <a:off x="532775" y="3542050"/>
            <a:ext cx="5500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https://docs.google.com/document/d/1BHfSkh8sabKbCoUa2bts2Af2Qlbsk_ko/edit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26" name="Google Shape;32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3813" y="1504588"/>
            <a:ext cx="61245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específicos	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Permitir que el empleado pueda tener acceso a la  plataforma teniendo un usuario y una contraseña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Dar opción al sistema para generar nuevos usuarios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Generar un apartado en el sistema para almacenar los datos de usuario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Permitir que el sistema borre los datos de los clientes que sacan el vehículo del parqueadero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Permitir al empleado cerrar sesión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125" y="3132463"/>
            <a:ext cx="2702275" cy="15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Prototipo funcional</a:t>
            </a:r>
            <a:endParaRPr/>
          </a:p>
        </p:txBody>
      </p:sp>
      <p:pic>
        <p:nvPicPr>
          <p:cNvPr id="332" name="Google Shape;3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050" y="1125600"/>
            <a:ext cx="730778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Planteamiento del problema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La inseguridad en el centro de Bogotá hace que los propietarios de vehículos guarden  sus carros y motos en los parqueaderos, pero también se presentan problemas como robos a los automóviles o a los objetos personales que se encuentran dentro de ellos, lo que ocasiona desconfianza e  insatisfacción por parte de los clientes de dichos parqueaderos. Por otra parte a la hora de reclamar un vehículo o una moto no hay seguridad ya que  cualquiera que tenga el ticket puede reclamarlo. 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3366700"/>
            <a:ext cx="2563850" cy="14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Justificación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El sistema se va a realizar porque se ha podido determinar en los usuarios un nivel muy alto de incertidumbre en cuanto a los sitios a los cuales asignan su confianza para guardar su vehículo o medio de transporte.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El sistema se va a desarrollar teniendo como base las encuestas para saber los requerimientos de los clientes, del mismo modo dejando en claro los requisitos para el proceso de desarrollo.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El sistema se va a realizar con la finalidad de generar seguridad al cliente  en cuanto al servicio que está recibiendo en el parqueadero.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850" y="3661675"/>
            <a:ext cx="1615550" cy="11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Delimitación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54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proyecto tiene fecha de entrega máxima el día 30 del mes de abril del año 2021. Propuesto en la ciudad de Bogotá y aplicado al  sector del centro de la capital, para el mayor aprovechamiento del espacio y viendo que en esta zona, siendo tan congestionada, cuenta con muy poca tecnología de este tipo.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El presente trabajo </a:t>
            </a:r>
            <a:r>
              <a:rPr lang="es"/>
              <a:t>está</a:t>
            </a:r>
            <a:r>
              <a:rPr lang="es"/>
              <a:t> dirigido a las </a:t>
            </a:r>
            <a:r>
              <a:rPr lang="es"/>
              <a:t>personas que cuenten con un establecimiento destinado para el servicio de parqueo de motos y carros.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075" y="3115625"/>
            <a:ext cx="1434375" cy="14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2385275" y="326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Técnicas</a:t>
            </a:r>
            <a:r>
              <a:rPr lang="es"/>
              <a:t> de investigación 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3885375" y="1102700"/>
            <a:ext cx="4568700" cy="10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7700"/>
              <a:t>Encuesta</a:t>
            </a:r>
            <a:endParaRPr sz="7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600" y="763848"/>
            <a:ext cx="2654850" cy="175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9849" y="2661374"/>
            <a:ext cx="2504525" cy="16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4375" y="3475065"/>
            <a:ext cx="3021401" cy="140539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/>
        </p:nvSpPr>
        <p:spPr>
          <a:xfrm>
            <a:off x="5955813" y="2743200"/>
            <a:ext cx="25785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6"/>
              </a:rPr>
              <a:t>https://docs.google.com/forms/d/1X0PH82q_9Lc9ArrEGdbDv7P_Gev60MojRyBh6S1W9bg/edit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2830263" y="4342800"/>
            <a:ext cx="23637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7"/>
              </a:rPr>
              <a:t>https://docs.google.com/forms/d/1kz5UiN2vJ_gxaqb4foJSYJvRVii-IC608ZQAjF_pFWA/edit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396150" y="2571750"/>
            <a:ext cx="23637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8"/>
              </a:rPr>
              <a:t>https://docs.google.com/forms/d/1lLqXNL7JSqm78DbFhArQDq5h2i_B8NemR54YwuYbwCs/edit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638850" y="271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BPMN</a:t>
            </a:r>
            <a:endParaRPr/>
          </a:p>
        </p:txBody>
      </p:sp>
      <p:sp>
        <p:nvSpPr>
          <p:cNvPr id="188" name="Google Shape;188;p20"/>
          <p:cNvSpPr txBox="1"/>
          <p:nvPr>
            <p:ph type="title"/>
          </p:nvPr>
        </p:nvSpPr>
        <p:spPr>
          <a:xfrm>
            <a:off x="1211250" y="793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Actual: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solidFill>
                  <a:schemeClr val="hlink"/>
                </a:solidFill>
                <a:hlinkClick r:id="rId3"/>
              </a:rPr>
              <a:t>https://app.lucidchart.com/invitations/accept/d03e3bfa-e303-4308-a1c6-5793a24f0a73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900" y="1988975"/>
            <a:ext cx="7332202" cy="288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638850" y="129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BPMN</a:t>
            </a:r>
            <a:endParaRPr/>
          </a:p>
        </p:txBody>
      </p:sp>
      <p:sp>
        <p:nvSpPr>
          <p:cNvPr id="195" name="Google Shape;195;p21"/>
          <p:cNvSpPr txBox="1"/>
          <p:nvPr>
            <p:ph type="title"/>
          </p:nvPr>
        </p:nvSpPr>
        <p:spPr>
          <a:xfrm>
            <a:off x="1941600" y="3897075"/>
            <a:ext cx="6776400" cy="10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Propuesto:</a:t>
            </a:r>
            <a:endParaRPr sz="2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solidFill>
                  <a:schemeClr val="hlink"/>
                </a:solidFill>
                <a:hlinkClick r:id="rId3"/>
              </a:rPr>
              <a:t>https://app.lucidchart.com/invitations/accept/e21bf71d-f89d-4a5b-9823-bc3e46d985f8</a:t>
            </a:r>
            <a:endParaRPr sz="1800"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0700" y="721100"/>
            <a:ext cx="5843452" cy="342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