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Montserrat Classic Bold" charset="1" panose="00000800000000000000"/>
      <p:regular r:id="rId13"/>
    </p:embeddedFont>
    <p:embeddedFont>
      <p:font typeface="Montserrat Classic" charset="1" panose="00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3949" y="4142303"/>
            <a:ext cx="3335302" cy="712759"/>
            <a:chOff x="0" y="0"/>
            <a:chExt cx="878433" cy="1877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8433" cy="187722"/>
            </a:xfrm>
            <a:custGeom>
              <a:avLst/>
              <a:gdLst/>
              <a:ahLst/>
              <a:cxnLst/>
              <a:rect r="r" b="b" t="t" l="l"/>
              <a:pathLst>
                <a:path h="187722" w="878433">
                  <a:moveTo>
                    <a:pt x="0" y="0"/>
                  </a:moveTo>
                  <a:lnTo>
                    <a:pt x="878433" y="0"/>
                  </a:lnTo>
                  <a:lnTo>
                    <a:pt x="878433" y="187722"/>
                  </a:lnTo>
                  <a:lnTo>
                    <a:pt x="0" y="18772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47625"/>
              <a:ext cx="878433" cy="140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131367" y="4142303"/>
            <a:ext cx="3263678" cy="712759"/>
            <a:chOff x="0" y="0"/>
            <a:chExt cx="859570" cy="1877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59570" cy="187722"/>
            </a:xfrm>
            <a:custGeom>
              <a:avLst/>
              <a:gdLst/>
              <a:ahLst/>
              <a:cxnLst/>
              <a:rect r="r" b="b" t="t" l="l"/>
              <a:pathLst>
                <a:path h="187722" w="859570">
                  <a:moveTo>
                    <a:pt x="0" y="0"/>
                  </a:moveTo>
                  <a:lnTo>
                    <a:pt x="859570" y="0"/>
                  </a:lnTo>
                  <a:lnTo>
                    <a:pt x="859570" y="187722"/>
                  </a:lnTo>
                  <a:lnTo>
                    <a:pt x="0" y="18772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47625"/>
              <a:ext cx="859570" cy="140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9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616004" y="3822167"/>
            <a:ext cx="11387539" cy="1234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11"/>
              </a:lnSpc>
            </a:pPr>
            <a:r>
              <a:rPr lang="en-US" sz="9211" spc="-92">
                <a:solidFill>
                  <a:srgbClr val="FFFFFF"/>
                </a:solidFill>
                <a:latin typeface="Montserrat Classic Bold"/>
              </a:rPr>
              <a:t>DESIGN PATTERNS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98993" y="5067786"/>
            <a:ext cx="10147907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1320">
                <a:solidFill>
                  <a:srgbClr val="FFFFFF"/>
                </a:solidFill>
                <a:latin typeface="Montserrat Classic Bold"/>
              </a:rPr>
              <a:t>PADRÃO VISITOR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57381" y="6472753"/>
            <a:ext cx="357323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Montserrat Classic"/>
              </a:rPr>
              <a:t>Padronizar Projetos</a:t>
            </a:r>
          </a:p>
        </p:txBody>
      </p:sp>
      <p:sp>
        <p:nvSpPr>
          <p:cNvPr name="AutoShape 11" id="11"/>
          <p:cNvSpPr/>
          <p:nvPr/>
        </p:nvSpPr>
        <p:spPr>
          <a:xfrm rot="0">
            <a:off x="0" y="9906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0">
            <a:off x="11795760" y="92202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9906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1795760" y="92202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8154413" y="1551046"/>
            <a:ext cx="329350" cy="5371615"/>
            <a:chOff x="0" y="0"/>
            <a:chExt cx="86742" cy="14147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6742" cy="1414746"/>
            </a:xfrm>
            <a:custGeom>
              <a:avLst/>
              <a:gdLst/>
              <a:ahLst/>
              <a:cxnLst/>
              <a:rect r="r" b="b" t="t" l="l"/>
              <a:pathLst>
                <a:path h="1414746" w="86742">
                  <a:moveTo>
                    <a:pt x="0" y="0"/>
                  </a:moveTo>
                  <a:lnTo>
                    <a:pt x="86742" y="0"/>
                  </a:lnTo>
                  <a:lnTo>
                    <a:pt x="86742" y="1414746"/>
                  </a:lnTo>
                  <a:lnTo>
                    <a:pt x="0" y="141474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47625"/>
              <a:ext cx="86742" cy="13671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9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98879" y="2572413"/>
            <a:ext cx="6480810" cy="4629150"/>
          </a:xfrm>
          <a:custGeom>
            <a:avLst/>
            <a:gdLst/>
            <a:ahLst/>
            <a:cxnLst/>
            <a:rect r="r" b="b" t="t" l="l"/>
            <a:pathLst>
              <a:path h="4629150" w="6480810">
                <a:moveTo>
                  <a:pt x="0" y="0"/>
                </a:moveTo>
                <a:lnTo>
                  <a:pt x="6480810" y="0"/>
                </a:lnTo>
                <a:lnTo>
                  <a:pt x="6480810" y="4629150"/>
                </a:lnTo>
                <a:lnTo>
                  <a:pt x="0" y="4629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560088" y="1170512"/>
            <a:ext cx="7699212" cy="1444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45"/>
              </a:lnSpc>
              <a:spcBef>
                <a:spcPct val="0"/>
              </a:spcBef>
            </a:pPr>
            <a:r>
              <a:rPr lang="en-US" sz="8460">
                <a:solidFill>
                  <a:srgbClr val="FFFFFF"/>
                </a:solidFill>
                <a:latin typeface="Montserrat Classic Bold"/>
              </a:rPr>
              <a:t>VISITOR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87143" y="2670339"/>
            <a:ext cx="7955558" cy="5254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82"/>
              </a:lnSpc>
            </a:pPr>
            <a:r>
              <a:rPr lang="en-US" sz="4232">
                <a:solidFill>
                  <a:srgbClr val="FFFFFF"/>
                </a:solidFill>
                <a:latin typeface="Montserrat Classic"/>
              </a:rPr>
              <a:t>UTILIZADO QUANDO A ESTRUTURA DE UM OBJETO NÃO PODE SER ALTERADA, MAS VOCÊ PRECISA REALIZAR NOVAS OPERAÇÕES NELA.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9906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1795760" y="92202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306259" y="5630631"/>
            <a:ext cx="4804954" cy="3432110"/>
          </a:xfrm>
          <a:custGeom>
            <a:avLst/>
            <a:gdLst/>
            <a:ahLst/>
            <a:cxnLst/>
            <a:rect r="r" b="b" t="t" l="l"/>
            <a:pathLst>
              <a:path h="3432110" w="4804954">
                <a:moveTo>
                  <a:pt x="0" y="0"/>
                </a:moveTo>
                <a:lnTo>
                  <a:pt x="4804954" y="0"/>
                </a:lnTo>
                <a:lnTo>
                  <a:pt x="4804954" y="3432110"/>
                </a:lnTo>
                <a:lnTo>
                  <a:pt x="0" y="34321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179643" y="1358013"/>
            <a:ext cx="13796583" cy="6093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338574" indent="-669287" lvl="1">
              <a:lnSpc>
                <a:spcPts val="8059"/>
              </a:lnSpc>
              <a:buFont typeface="Arial"/>
              <a:buChar char="•"/>
            </a:pPr>
            <a:r>
              <a:rPr lang="en-US" sz="6199" spc="-61">
                <a:solidFill>
                  <a:srgbClr val="FFFFFF"/>
                </a:solidFill>
                <a:latin typeface="Montserrat Classic Bold"/>
              </a:rPr>
              <a:t>Permite que você adicione novas operações aos objetos existentes sem alterar a própria estrutura do objeto.</a:t>
            </a:r>
          </a:p>
          <a:p>
            <a:pPr algn="l" marL="1338574" indent="-669287" lvl="1">
              <a:lnSpc>
                <a:spcPts val="8059"/>
              </a:lnSpc>
              <a:buFont typeface="Arial"/>
              <a:buChar char="•"/>
            </a:pPr>
            <a:r>
              <a:rPr lang="en-US" sz="6199" spc="-61">
                <a:solidFill>
                  <a:srgbClr val="FFFFFF"/>
                </a:solidFill>
                <a:latin typeface="Montserrat Classic Bold"/>
              </a:rPr>
              <a:t>Evita adicionar código em toda estrutura do projeto.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9906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1795760" y="92202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430548" y="2175932"/>
            <a:ext cx="8423229" cy="5935137"/>
          </a:xfrm>
          <a:custGeom>
            <a:avLst/>
            <a:gdLst/>
            <a:ahLst/>
            <a:cxnLst/>
            <a:rect r="r" b="b" t="t" l="l"/>
            <a:pathLst>
              <a:path h="5935137" w="8423229">
                <a:moveTo>
                  <a:pt x="0" y="0"/>
                </a:moveTo>
                <a:lnTo>
                  <a:pt x="8423228" y="0"/>
                </a:lnTo>
                <a:lnTo>
                  <a:pt x="8423228" y="5935136"/>
                </a:lnTo>
                <a:lnTo>
                  <a:pt x="0" y="59351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36725" y="1186085"/>
            <a:ext cx="8607275" cy="8686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70269" indent="-635134" lvl="1">
              <a:lnSpc>
                <a:spcPts val="7648"/>
              </a:lnSpc>
              <a:buFont typeface="Arial"/>
              <a:buChar char="•"/>
            </a:pPr>
            <a:r>
              <a:rPr lang="en-US" sz="5883" spc="-58">
                <a:solidFill>
                  <a:srgbClr val="FFFFFF"/>
                </a:solidFill>
                <a:latin typeface="Montserrat Classic Bold"/>
              </a:rPr>
              <a:t>Separa os comportamentos não relacionados do objeto e os coloca em um objeto separado, criando um objeto para cada nova funcionalidade.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9111" y="1431739"/>
            <a:ext cx="17515859" cy="8006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97"/>
              </a:lnSpc>
            </a:pPr>
            <a:r>
              <a:rPr lang="en-US" sz="4700" spc="-47">
                <a:solidFill>
                  <a:srgbClr val="FFFFFF"/>
                </a:solidFill>
                <a:latin typeface="Montserrat Classic Bold"/>
              </a:rPr>
              <a:t>Quando usar?</a:t>
            </a:r>
          </a:p>
          <a:p>
            <a:pPr algn="l" marL="1014732" indent="-507366" lvl="1">
              <a:lnSpc>
                <a:spcPts val="7097"/>
              </a:lnSpc>
              <a:buFont typeface="Arial"/>
              <a:buChar char="•"/>
            </a:pPr>
            <a:r>
              <a:rPr lang="en-US" sz="4700" spc="-47">
                <a:solidFill>
                  <a:srgbClr val="FFFFFF"/>
                </a:solidFill>
                <a:latin typeface="Montserrat Classic"/>
              </a:rPr>
              <a:t>Q</a:t>
            </a:r>
            <a:r>
              <a:rPr lang="en-US" sz="4700" spc="-47">
                <a:solidFill>
                  <a:srgbClr val="FFFFFF"/>
                </a:solidFill>
                <a:latin typeface="Montserrat Classic Bold"/>
              </a:rPr>
              <a:t>uando uma estrutura de objeto tem muitas operações não relacionadas para se executar.</a:t>
            </a:r>
          </a:p>
          <a:p>
            <a:pPr algn="l" marL="1014732" indent="-507366" lvl="1">
              <a:lnSpc>
                <a:spcPts val="7097"/>
              </a:lnSpc>
              <a:buFont typeface="Arial"/>
              <a:buChar char="•"/>
            </a:pPr>
            <a:r>
              <a:rPr lang="en-US" sz="4700" spc="-47">
                <a:solidFill>
                  <a:srgbClr val="FFFFFF"/>
                </a:solidFill>
                <a:latin typeface="Montserrat Classic"/>
              </a:rPr>
              <a:t>Q</a:t>
            </a:r>
            <a:r>
              <a:rPr lang="en-US" sz="4700" spc="-47">
                <a:solidFill>
                  <a:srgbClr val="FFFFFF"/>
                </a:solidFill>
                <a:latin typeface="Montserrat Classic Bold"/>
              </a:rPr>
              <a:t>uando a estrutura de um objeto não pode ser alterada, mas você precisa realizar novas operações nela.</a:t>
            </a:r>
          </a:p>
          <a:p>
            <a:pPr algn="l" marL="1014732" indent="-507366" lvl="1">
              <a:lnSpc>
                <a:spcPts val="7097"/>
              </a:lnSpc>
              <a:buFont typeface="Arial"/>
              <a:buChar char="•"/>
            </a:pPr>
            <a:r>
              <a:rPr lang="en-US" sz="4700" spc="-47">
                <a:solidFill>
                  <a:srgbClr val="FFFFFF"/>
                </a:solidFill>
                <a:latin typeface="Montserrat Classic"/>
              </a:rPr>
              <a:t>Q</a:t>
            </a:r>
            <a:r>
              <a:rPr lang="en-US" sz="4700" spc="-47">
                <a:solidFill>
                  <a:srgbClr val="FFFFFF"/>
                </a:solidFill>
                <a:latin typeface="Montserrat Classic Bold"/>
              </a:rPr>
              <a:t>uando as operações devem ser capazes de operar em múltiplas estruturas de objetos que implementam a mesma interface.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0" y="9906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1795760" y="92202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859066"/>
            <a:ext cx="11028766" cy="4881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38"/>
              </a:lnSpc>
            </a:pPr>
            <a:r>
              <a:rPr lang="en-US" sz="6956" spc="-69">
                <a:solidFill>
                  <a:srgbClr val="FFFFFF"/>
                </a:solidFill>
                <a:latin typeface="Montserrat Classic Bold"/>
              </a:rPr>
              <a:t>Desvantagem</a:t>
            </a:r>
          </a:p>
          <a:p>
            <a:pPr algn="l" marL="1501824" indent="-750912" lvl="1">
              <a:lnSpc>
                <a:spcPts val="9738"/>
              </a:lnSpc>
              <a:buFont typeface="Arial"/>
              <a:buChar char="•"/>
            </a:pPr>
            <a:r>
              <a:rPr lang="en-US" sz="6956" spc="-69">
                <a:solidFill>
                  <a:srgbClr val="FFFFFF"/>
                </a:solidFill>
                <a:latin typeface="Montserrat Classic"/>
              </a:rPr>
              <a:t>É</a:t>
            </a:r>
            <a:r>
              <a:rPr lang="en-US" sz="6956" spc="-69">
                <a:solidFill>
                  <a:srgbClr val="FFFFFF"/>
                </a:solidFill>
                <a:latin typeface="Montserrat Classic Bold"/>
              </a:rPr>
              <a:t> necessária uma nova classe visitor para cada ação.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0" y="9906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1795760" y="92202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2790473" y="3654993"/>
            <a:ext cx="4804954" cy="3432110"/>
          </a:xfrm>
          <a:custGeom>
            <a:avLst/>
            <a:gdLst/>
            <a:ahLst/>
            <a:cxnLst/>
            <a:rect r="r" b="b" t="t" l="l"/>
            <a:pathLst>
              <a:path h="3432110" w="4804954">
                <a:moveTo>
                  <a:pt x="0" y="0"/>
                </a:moveTo>
                <a:lnTo>
                  <a:pt x="4804955" y="0"/>
                </a:lnTo>
                <a:lnTo>
                  <a:pt x="4804955" y="3432110"/>
                </a:lnTo>
                <a:lnTo>
                  <a:pt x="0" y="34321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9906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1795760" y="92202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199528" y="3118590"/>
            <a:ext cx="11888944" cy="4049820"/>
          </a:xfrm>
          <a:custGeom>
            <a:avLst/>
            <a:gdLst/>
            <a:ahLst/>
            <a:cxnLst/>
            <a:rect r="r" b="b" t="t" l="l"/>
            <a:pathLst>
              <a:path h="4049820" w="11888944">
                <a:moveTo>
                  <a:pt x="0" y="0"/>
                </a:moveTo>
                <a:lnTo>
                  <a:pt x="11888944" y="0"/>
                </a:lnTo>
                <a:lnTo>
                  <a:pt x="11888944" y="4049820"/>
                </a:lnTo>
                <a:lnTo>
                  <a:pt x="0" y="40498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344345"/>
            <a:ext cx="16230600" cy="903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0"/>
              </a:lnSpc>
              <a:spcBef>
                <a:spcPct val="0"/>
              </a:spcBef>
            </a:pPr>
            <a:r>
              <a:rPr lang="en-US" sz="5300" spc="530">
                <a:solidFill>
                  <a:srgbClr val="FFFFFF"/>
                </a:solidFill>
                <a:latin typeface="Montserrat Classic Bold"/>
              </a:rPr>
              <a:t>HTTPS://GITHUB.COM/JULIANAMISTRON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DAGGvvxX3Uk</dc:identifier>
  <dcterms:modified xsi:type="dcterms:W3CDTF">2011-08-01T06:04:30Z</dcterms:modified>
  <cp:revision>1</cp:revision>
  <dc:title>DESIGN PATTERNS</dc:title>
</cp:coreProperties>
</file>