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2290" y="10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-Talk about debugging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-Talk about start debuggung</a:t>
            </a:r>
            <a:endParaRPr/>
          </a:p>
        </p:txBody>
      </p:sp>
      <p:sp>
        <p:nvSpPr>
          <p:cNvPr id="240" name="Google Shape;24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-Every line of code ends mostly with a semicolon</a:t>
            </a:r>
            <a:endParaRPr/>
          </a:p>
        </p:txBody>
      </p:sp>
      <p:sp>
        <p:nvSpPr>
          <p:cNvPr id="268" name="Google Shape;268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" name="Google Shape;373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4" name="Google Shape;384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5" name="Google Shape;395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6" name="Google Shape;406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7" name="Google Shape;417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8" name="Google Shape;428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9" name="Google Shape;439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Google Shape;455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" name="Google Shape;456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7" name="Google Shape;467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7" name="Google Shape;477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7" name="Google Shape;487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" name="Google Shape;488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9" name="Google Shape;499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9" name="Google Shape;509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0" name="Google Shape;520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1" name="Google Shape;521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1" name="Google Shape;531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2" name="Google Shape;542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3" name="Google Shape;543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4" name="Google Shape;554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5" name="Google Shape;555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6" name="Google Shape;566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5" name="Google Shape;595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5" name="Google Shape;605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6" name="Google Shape;606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6" name="Google Shape;616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7" name="Google Shape;617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7" name="Google Shape;627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8" name="Google Shape;628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4b2ce72c49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8" name="Google Shape;638;g4b2ce72c49_1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9" name="Google Shape;639;g4b2ce72c49_1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4b2ce72c4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g4b2ce72c49_1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0" name="Google Shape;650;g4b2ce72c49_1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4b2ce72c49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g4b2ce72c49_1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1" name="Google Shape;661;g4b2ce72c49_1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4b2ce72c49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1" name="Google Shape;671;g4b2ce72c49_1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2" name="Google Shape;672;g4b2ce72c49_1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4b2ce72c4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2" name="Google Shape;682;g4b2ce72c49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3" name="Google Shape;683;g4b2ce72c49_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4b2ce72c49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3" name="Google Shape;693;g4b2ce72c49_1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4" name="Google Shape;694;g4b2ce72c49_1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4b2ce72c49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4" name="Google Shape;704;g4b2ce72c49_1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5" name="Google Shape;705;g4b2ce72c49_1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4b2ce72c49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5" name="Google Shape;715;g4b2ce72c49_1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6" name="Google Shape;716;g4b2ce72c49_1_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4b2ce72c49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6" name="Google Shape;726;g4b2ce72c49_1_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7" name="Google Shape;727;g4b2ce72c49_1_1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4b2ce72c49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7" name="Google Shape;737;g4b2ce72c49_1_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8" name="Google Shape;738;g4b2ce72c49_1_1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4b2ce72c49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4b2ce72c49_1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9" name="Google Shape;749;g4b2ce72c49_1_1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4b2ce72c49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9" name="Google Shape;759;g4b2ce72c49_1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-Example of whatsapp chat message for a variable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-Example of when registering on Facebook</a:t>
            </a:r>
            <a:endParaRPr/>
          </a:p>
        </p:txBody>
      </p:sp>
      <p:sp>
        <p:nvSpPr>
          <p:cNvPr id="760" name="Google Shape;760;g4b2ce72c49_1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resource.com/csharp-exercises/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sharp-console-examples.com/general/c-exercises-for-beginners/" TargetMode="External"/><Relationship Id="rId4" Type="http://schemas.openxmlformats.org/officeDocument/2006/relationships/hyperlink" Target="http://www.worldbestlearningcenter.com/index_files/csharp-variables-exercises.htm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210" y="503853"/>
            <a:ext cx="6559418" cy="605556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>
              <a:alpha val="6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988628" y="802433"/>
            <a:ext cx="5066523" cy="560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Started with Coding: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Working with Visual Studio, Primitives Types and Variables. 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Hello World!</a:t>
            </a:r>
            <a:endParaRPr/>
          </a:p>
        </p:txBody>
      </p:sp>
      <p:cxnSp>
        <p:nvCxnSpPr>
          <p:cNvPr id="217" name="Google Shape;217;p22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8" name="Google Shape;218;p22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219" name="Google Shape;219;p22"/>
          <p:cNvSpPr txBox="1"/>
          <p:nvPr/>
        </p:nvSpPr>
        <p:spPr>
          <a:xfrm>
            <a:off x="9400401" y="648866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Working with visual studio</a:t>
            </a:r>
            <a:endParaRPr/>
          </a:p>
        </p:txBody>
      </p:sp>
      <p:pic>
        <p:nvPicPr>
          <p:cNvPr id="220" name="Google Shape;220;p22" descr="A screen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589" y="652449"/>
            <a:ext cx="10799992" cy="5884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8506" y="899486"/>
            <a:ext cx="3662075" cy="8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3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Error - Solution Explorer</a:t>
            </a:r>
            <a:endParaRPr/>
          </a:p>
        </p:txBody>
      </p:sp>
      <p:cxnSp>
        <p:nvCxnSpPr>
          <p:cNvPr id="228" name="Google Shape;228;p23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9" name="Google Shape;229;p23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pic>
        <p:nvPicPr>
          <p:cNvPr id="230" name="Google Shape;23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349" y="827092"/>
            <a:ext cx="7098739" cy="301712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3"/>
          <p:cNvSpPr txBox="1"/>
          <p:nvPr/>
        </p:nvSpPr>
        <p:spPr>
          <a:xfrm>
            <a:off x="963079" y="4837863"/>
            <a:ext cx="21787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Output</a:t>
            </a:r>
            <a:endParaRPr/>
          </a:p>
        </p:txBody>
      </p:sp>
      <p:cxnSp>
        <p:nvCxnSpPr>
          <p:cNvPr id="232" name="Google Shape;232;p23"/>
          <p:cNvCxnSpPr>
            <a:stCxn id="231" idx="0"/>
          </p:cNvCxnSpPr>
          <p:nvPr/>
        </p:nvCxnSpPr>
        <p:spPr>
          <a:xfrm rot="10800000" flipH="1">
            <a:off x="2052457" y="2771163"/>
            <a:ext cx="625500" cy="2066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3" name="Google Shape;233;p23"/>
          <p:cNvSpPr txBox="1"/>
          <p:nvPr/>
        </p:nvSpPr>
        <p:spPr>
          <a:xfrm>
            <a:off x="3965510" y="4837862"/>
            <a:ext cx="24444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Explorer</a:t>
            </a:r>
            <a:endParaRPr/>
          </a:p>
        </p:txBody>
      </p:sp>
      <p:cxnSp>
        <p:nvCxnSpPr>
          <p:cNvPr id="234" name="Google Shape;234;p23"/>
          <p:cNvCxnSpPr>
            <a:stCxn id="233" idx="3"/>
          </p:cNvCxnSpPr>
          <p:nvPr/>
        </p:nvCxnSpPr>
        <p:spPr>
          <a:xfrm rot="10800000" flipH="1">
            <a:off x="6409969" y="3554895"/>
            <a:ext cx="1884900" cy="1513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5" name="Google Shape;235;p23"/>
          <p:cNvSpPr/>
          <p:nvPr/>
        </p:nvSpPr>
        <p:spPr>
          <a:xfrm>
            <a:off x="7231900" y="6207984"/>
            <a:ext cx="4958356" cy="6399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9146239" y="6372962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Working with visual studio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Run your application</a:t>
            </a:r>
            <a:endParaRPr/>
          </a:p>
        </p:txBody>
      </p:sp>
      <p:cxnSp>
        <p:nvCxnSpPr>
          <p:cNvPr id="244" name="Google Shape;244;p24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5" name="Google Shape;245;p24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246" name="Google Shape;246;p24"/>
          <p:cNvSpPr txBox="1"/>
          <p:nvPr/>
        </p:nvSpPr>
        <p:spPr>
          <a:xfrm>
            <a:off x="9400401" y="648866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Working with visual studio</a:t>
            </a:r>
            <a:endParaRPr/>
          </a:p>
        </p:txBody>
      </p:sp>
      <p:pic>
        <p:nvPicPr>
          <p:cNvPr id="247" name="Google Shape;247;p24" descr="A screen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63342" b="35645"/>
          <a:stretch/>
        </p:blipFill>
        <p:spPr>
          <a:xfrm>
            <a:off x="3017500" y="1187554"/>
            <a:ext cx="6382901" cy="557105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4"/>
          <p:cNvSpPr txBox="1"/>
          <p:nvPr/>
        </p:nvSpPr>
        <p:spPr>
          <a:xfrm>
            <a:off x="626142" y="725889"/>
            <a:ext cx="45474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Debug -&gt; Start Debugging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Hello World!</a:t>
            </a:r>
            <a:endParaRPr/>
          </a:p>
        </p:txBody>
      </p:sp>
      <p:cxnSp>
        <p:nvCxnSpPr>
          <p:cNvPr id="255" name="Google Shape;255;p25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25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257" name="Google Shape;257;p25"/>
          <p:cNvSpPr txBox="1"/>
          <p:nvPr/>
        </p:nvSpPr>
        <p:spPr>
          <a:xfrm>
            <a:off x="9400401" y="648866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Working with visual studio</a:t>
            </a:r>
            <a:endParaRPr/>
          </a:p>
        </p:txBody>
      </p:sp>
      <p:pic>
        <p:nvPicPr>
          <p:cNvPr id="258" name="Google Shape;258;p25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9760" y="990600"/>
            <a:ext cx="841248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>
              <a:alpha val="7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3710600" y="2579425"/>
            <a:ext cx="37725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endParaRPr sz="6900" b="1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Structure of a C# program</a:t>
            </a:r>
            <a:endParaRPr/>
          </a:p>
        </p:txBody>
      </p:sp>
      <p:cxnSp>
        <p:nvCxnSpPr>
          <p:cNvPr id="272" name="Google Shape;272;p27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3" name="Google Shape;273;p27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274" name="Google Shape;274;p27"/>
          <p:cNvSpPr txBox="1"/>
          <p:nvPr/>
        </p:nvSpPr>
        <p:spPr>
          <a:xfrm>
            <a:off x="9400401" y="648866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Working with visual studio</a:t>
            </a:r>
            <a:endParaRPr/>
          </a:p>
        </p:txBody>
      </p:sp>
      <p:pic>
        <p:nvPicPr>
          <p:cNvPr id="275" name="Google Shape;275;p27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5" y="1033141"/>
            <a:ext cx="12312102" cy="5376988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7"/>
          <p:cNvSpPr/>
          <p:nvPr/>
        </p:nvSpPr>
        <p:spPr>
          <a:xfrm>
            <a:off x="4338735" y="1324947"/>
            <a:ext cx="550506" cy="126896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4900014" y="1728594"/>
            <a:ext cx="33403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Importing libraries</a:t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3172409" y="2719872"/>
            <a:ext cx="550506" cy="292635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3722915" y="2635356"/>
            <a:ext cx="33403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Defining a location</a:t>
            </a:r>
            <a:endParaRPr/>
          </a:p>
        </p:txBody>
      </p:sp>
      <p:sp>
        <p:nvSpPr>
          <p:cNvPr id="280" name="Google Shape;280;p27"/>
          <p:cNvSpPr/>
          <p:nvPr/>
        </p:nvSpPr>
        <p:spPr>
          <a:xfrm>
            <a:off x="2752531" y="3238831"/>
            <a:ext cx="550506" cy="292635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7"/>
          <p:cNvSpPr txBox="1"/>
          <p:nvPr/>
        </p:nvSpPr>
        <p:spPr>
          <a:xfrm>
            <a:off x="3303037" y="3154315"/>
            <a:ext cx="33403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Defining a class</a:t>
            </a:r>
            <a:endParaRPr/>
          </a:p>
        </p:txBody>
      </p:sp>
      <p:sp>
        <p:nvSpPr>
          <p:cNvPr id="282" name="Google Shape;282;p27"/>
          <p:cNvSpPr/>
          <p:nvPr/>
        </p:nvSpPr>
        <p:spPr>
          <a:xfrm>
            <a:off x="4842589" y="3683988"/>
            <a:ext cx="550506" cy="292635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7"/>
          <p:cNvSpPr txBox="1"/>
          <p:nvPr/>
        </p:nvSpPr>
        <p:spPr>
          <a:xfrm>
            <a:off x="5393094" y="3599472"/>
            <a:ext cx="35736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Entry point of the program</a:t>
            </a:r>
            <a:endParaRPr/>
          </a:p>
        </p:txBody>
      </p:sp>
      <p:sp>
        <p:nvSpPr>
          <p:cNvPr id="284" name="Google Shape;284;p27"/>
          <p:cNvSpPr/>
          <p:nvPr/>
        </p:nvSpPr>
        <p:spPr>
          <a:xfrm>
            <a:off x="9517218" y="4198779"/>
            <a:ext cx="568977" cy="57406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7"/>
          <p:cNvSpPr txBox="1"/>
          <p:nvPr/>
        </p:nvSpPr>
        <p:spPr>
          <a:xfrm>
            <a:off x="10179696" y="4239371"/>
            <a:ext cx="20986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8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/>
          </a:p>
        </p:txBody>
      </p:sp>
      <p:cxnSp>
        <p:nvCxnSpPr>
          <p:cNvPr id="292" name="Google Shape;292;p28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3" name="Google Shape;293;p28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294" name="Google Shape;294;p28"/>
          <p:cNvSpPr txBox="1"/>
          <p:nvPr/>
        </p:nvSpPr>
        <p:spPr>
          <a:xfrm>
            <a:off x="9400401" y="648866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Working with visual studio</a:t>
            </a:r>
            <a:endParaRPr/>
          </a:p>
        </p:txBody>
      </p:sp>
      <p:sp>
        <p:nvSpPr>
          <p:cNvPr id="295" name="Google Shape;295;p28"/>
          <p:cNvSpPr txBox="1"/>
          <p:nvPr/>
        </p:nvSpPr>
        <p:spPr>
          <a:xfrm>
            <a:off x="1453338" y="1646855"/>
            <a:ext cx="708641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//This is a comment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//This code is not executed by the compiler</a:t>
            </a:r>
            <a:endParaRPr/>
          </a:p>
        </p:txBody>
      </p:sp>
      <p:sp>
        <p:nvSpPr>
          <p:cNvPr id="296" name="Google Shape;296;p28"/>
          <p:cNvSpPr txBox="1"/>
          <p:nvPr/>
        </p:nvSpPr>
        <p:spPr>
          <a:xfrm>
            <a:off x="626142" y="725889"/>
            <a:ext cx="45474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Inline comment</a:t>
            </a:r>
            <a:endParaRPr/>
          </a:p>
        </p:txBody>
      </p:sp>
      <p:sp>
        <p:nvSpPr>
          <p:cNvPr id="297" name="Google Shape;297;p28"/>
          <p:cNvSpPr txBox="1"/>
          <p:nvPr/>
        </p:nvSpPr>
        <p:spPr>
          <a:xfrm>
            <a:off x="1453338" y="3779985"/>
            <a:ext cx="708641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/* This a comment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  * on multiple lines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  * 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*/</a:t>
            </a:r>
            <a:endParaRPr/>
          </a:p>
        </p:txBody>
      </p:sp>
      <p:sp>
        <p:nvSpPr>
          <p:cNvPr id="298" name="Google Shape;298;p28"/>
          <p:cNvSpPr txBox="1"/>
          <p:nvPr/>
        </p:nvSpPr>
        <p:spPr>
          <a:xfrm>
            <a:off x="626142" y="2859019"/>
            <a:ext cx="45474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Multiline comment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>
              <a:alpha val="7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457200" y="2504774"/>
            <a:ext cx="1122571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First steps with the console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is a console?</a:t>
            </a:r>
            <a:endParaRPr/>
          </a:p>
        </p:txBody>
      </p:sp>
      <p:cxnSp>
        <p:nvCxnSpPr>
          <p:cNvPr id="311" name="Google Shape;311;p30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2" name="Google Shape;312;p30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313" name="Google Shape;313;p30"/>
          <p:cNvSpPr txBox="1"/>
          <p:nvPr/>
        </p:nvSpPr>
        <p:spPr>
          <a:xfrm>
            <a:off x="9400401" y="648866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First steps with the console</a:t>
            </a:r>
            <a:endParaRPr/>
          </a:p>
        </p:txBody>
      </p:sp>
      <p:pic>
        <p:nvPicPr>
          <p:cNvPr id="314" name="Google Shape;314;p30" descr="A close up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427" y="898692"/>
            <a:ext cx="9753600" cy="5327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1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is a console?</a:t>
            </a:r>
            <a:endParaRPr/>
          </a:p>
        </p:txBody>
      </p:sp>
      <p:cxnSp>
        <p:nvCxnSpPr>
          <p:cNvPr id="321" name="Google Shape;321;p31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2" name="Google Shape;322;p31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323" name="Google Shape;323;p31"/>
          <p:cNvSpPr txBox="1"/>
          <p:nvPr/>
        </p:nvSpPr>
        <p:spPr>
          <a:xfrm>
            <a:off x="9400401" y="648866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First steps with the console</a:t>
            </a:r>
            <a:endParaRPr/>
          </a:p>
        </p:txBody>
      </p:sp>
      <p:sp>
        <p:nvSpPr>
          <p:cNvPr id="324" name="Google Shape;324;p31"/>
          <p:cNvSpPr/>
          <p:nvPr/>
        </p:nvSpPr>
        <p:spPr>
          <a:xfrm>
            <a:off x="803988" y="1064763"/>
            <a:ext cx="1058402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console, also called  "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prompt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or  "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 is a black-bottomed window (usually) in which you enter text commands to execute (this program is located here: C:Windows/System32/cmd.exe). </a:t>
            </a:r>
            <a:endParaRPr/>
          </a:p>
        </p:txBody>
      </p:sp>
      <p:sp>
        <p:nvSpPr>
          <p:cNvPr id="325" name="Google Shape;325;p31"/>
          <p:cNvSpPr/>
          <p:nvPr/>
        </p:nvSpPr>
        <p:spPr>
          <a:xfrm>
            <a:off x="19284" y="6014476"/>
            <a:ext cx="1058402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*It is not Xbox or PS4</a:t>
            </a:r>
            <a:endParaRPr/>
          </a:p>
        </p:txBody>
      </p:sp>
      <p:pic>
        <p:nvPicPr>
          <p:cNvPr id="326" name="Google Shape;32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2334" y="2250143"/>
            <a:ext cx="7124007" cy="441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4"/>
          <p:cNvCxnSpPr>
            <a:stCxn id="97" idx="7"/>
            <a:endCxn id="98" idx="3"/>
          </p:cNvCxnSpPr>
          <p:nvPr/>
        </p:nvCxnSpPr>
        <p:spPr>
          <a:xfrm rot="10800000" flipH="1">
            <a:off x="4476246" y="2408408"/>
            <a:ext cx="2722500" cy="2537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4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Agenda | Objectives</a:t>
            </a:r>
            <a:endParaRPr/>
          </a:p>
        </p:txBody>
      </p:sp>
      <p:cxnSp>
        <p:nvCxnSpPr>
          <p:cNvPr id="101" name="Google Shape;101;p14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2" name="Google Shape;102;p14"/>
          <p:cNvGrpSpPr/>
          <p:nvPr/>
        </p:nvGrpSpPr>
        <p:grpSpPr>
          <a:xfrm>
            <a:off x="1485900" y="1600200"/>
            <a:ext cx="733425" cy="733425"/>
            <a:chOff x="1485900" y="1600200"/>
            <a:chExt cx="733425" cy="733425"/>
          </a:xfrm>
        </p:grpSpPr>
        <p:sp>
          <p:nvSpPr>
            <p:cNvPr id="103" name="Google Shape;103;p14"/>
            <p:cNvSpPr/>
            <p:nvPr/>
          </p:nvSpPr>
          <p:spPr>
            <a:xfrm>
              <a:off x="1485900" y="1600200"/>
              <a:ext cx="733425" cy="73342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1643063" y="1795341"/>
              <a:ext cx="4688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547687" y="1095951"/>
            <a:ext cx="45474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Visual Studio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</a:t>
            </a:r>
            <a:endParaRPr/>
          </a:p>
        </p:txBody>
      </p:sp>
      <p:cxnSp>
        <p:nvCxnSpPr>
          <p:cNvPr id="106" name="Google Shape;106;p14"/>
          <p:cNvCxnSpPr>
            <a:stCxn id="103" idx="5"/>
          </p:cNvCxnSpPr>
          <p:nvPr/>
        </p:nvCxnSpPr>
        <p:spPr>
          <a:xfrm>
            <a:off x="2111917" y="2226217"/>
            <a:ext cx="1793400" cy="2793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7" name="Google Shape;107;p14"/>
          <p:cNvGrpSpPr/>
          <p:nvPr/>
        </p:nvGrpSpPr>
        <p:grpSpPr>
          <a:xfrm>
            <a:off x="3850229" y="4838700"/>
            <a:ext cx="733425" cy="733425"/>
            <a:chOff x="1485900" y="1600200"/>
            <a:chExt cx="733425" cy="733425"/>
          </a:xfrm>
        </p:grpSpPr>
        <p:sp>
          <p:nvSpPr>
            <p:cNvPr id="97" name="Google Shape;97;p14"/>
            <p:cNvSpPr/>
            <p:nvPr/>
          </p:nvSpPr>
          <p:spPr>
            <a:xfrm>
              <a:off x="1485900" y="1600200"/>
              <a:ext cx="733425" cy="733425"/>
            </a:xfrm>
            <a:prstGeom prst="ellipse">
              <a:avLst/>
            </a:prstGeom>
            <a:solidFill>
              <a:srgbClr val="FFC000"/>
            </a:solidFill>
            <a:ln w="1270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1587576" y="1782246"/>
              <a:ext cx="52124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/>
            </a:p>
          </p:txBody>
        </p:sp>
      </p:grpSp>
      <p:sp>
        <p:nvSpPr>
          <p:cNvPr id="109" name="Google Shape;109;p14"/>
          <p:cNvSpPr txBox="1"/>
          <p:nvPr/>
        </p:nvSpPr>
        <p:spPr>
          <a:xfrm>
            <a:off x="2166356" y="5708769"/>
            <a:ext cx="35710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steps with the </a:t>
            </a: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</a:t>
            </a:r>
            <a:endParaRPr/>
          </a:p>
        </p:txBody>
      </p:sp>
      <p:grpSp>
        <p:nvGrpSpPr>
          <p:cNvPr id="110" name="Google Shape;110;p14"/>
          <p:cNvGrpSpPr/>
          <p:nvPr/>
        </p:nvGrpSpPr>
        <p:grpSpPr>
          <a:xfrm>
            <a:off x="5436948" y="3351233"/>
            <a:ext cx="733425" cy="733425"/>
            <a:chOff x="1485900" y="1600200"/>
            <a:chExt cx="733425" cy="733425"/>
          </a:xfrm>
        </p:grpSpPr>
        <p:sp>
          <p:nvSpPr>
            <p:cNvPr id="111" name="Google Shape;111;p14"/>
            <p:cNvSpPr/>
            <p:nvPr/>
          </p:nvSpPr>
          <p:spPr>
            <a:xfrm>
              <a:off x="1485900" y="1600200"/>
              <a:ext cx="733425" cy="73342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1619329" y="1782246"/>
              <a:ext cx="4708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/>
            </a:p>
          </p:txBody>
        </p:sp>
      </p:grpSp>
      <p:sp>
        <p:nvSpPr>
          <p:cNvPr id="113" name="Google Shape;113;p14"/>
          <p:cNvSpPr txBox="1"/>
          <p:nvPr/>
        </p:nvSpPr>
        <p:spPr>
          <a:xfrm>
            <a:off x="5721197" y="1410041"/>
            <a:ext cx="30570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use </a:t>
            </a: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7091266" y="1782246"/>
            <a:ext cx="733425" cy="733425"/>
            <a:chOff x="1485900" y="1600200"/>
            <a:chExt cx="733425" cy="733425"/>
          </a:xfrm>
        </p:grpSpPr>
        <p:sp>
          <p:nvSpPr>
            <p:cNvPr id="98" name="Google Shape;98;p14"/>
            <p:cNvSpPr/>
            <p:nvPr/>
          </p:nvSpPr>
          <p:spPr>
            <a:xfrm>
              <a:off x="1485900" y="1600200"/>
              <a:ext cx="733425" cy="73342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4"/>
            <p:cNvSpPr txBox="1"/>
            <p:nvPr/>
          </p:nvSpPr>
          <p:spPr>
            <a:xfrm>
              <a:off x="1611970" y="1782246"/>
              <a:ext cx="4688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/>
            </a:p>
          </p:txBody>
        </p:sp>
      </p:grpSp>
      <p:sp>
        <p:nvSpPr>
          <p:cNvPr id="116" name="Google Shape;116;p14"/>
          <p:cNvSpPr txBox="1"/>
          <p:nvPr/>
        </p:nvSpPr>
        <p:spPr>
          <a:xfrm>
            <a:off x="3447946" y="2893176"/>
            <a:ext cx="29528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type?</a:t>
            </a:r>
            <a:endParaRPr/>
          </a:p>
        </p:txBody>
      </p:sp>
      <p:grpSp>
        <p:nvGrpSpPr>
          <p:cNvPr id="117" name="Google Shape;117;p14"/>
          <p:cNvGrpSpPr/>
          <p:nvPr/>
        </p:nvGrpSpPr>
        <p:grpSpPr>
          <a:xfrm>
            <a:off x="9713370" y="3902611"/>
            <a:ext cx="733425" cy="733425"/>
            <a:chOff x="1485900" y="1600200"/>
            <a:chExt cx="733425" cy="733425"/>
          </a:xfrm>
        </p:grpSpPr>
        <p:sp>
          <p:nvSpPr>
            <p:cNvPr id="118" name="Google Shape;118;p14"/>
            <p:cNvSpPr/>
            <p:nvPr/>
          </p:nvSpPr>
          <p:spPr>
            <a:xfrm>
              <a:off x="1485900" y="1600200"/>
              <a:ext cx="733425" cy="733425"/>
            </a:xfrm>
            <a:prstGeom prst="ellipse">
              <a:avLst/>
            </a:prstGeom>
            <a:solidFill>
              <a:srgbClr val="2F5496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1643062" y="1782246"/>
              <a:ext cx="419100" cy="369332"/>
            </a:xfrm>
            <a:prstGeom prst="rect">
              <a:avLst/>
            </a:prstGeom>
            <a:solidFill>
              <a:srgbClr val="2F5496"/>
            </a:solidFill>
            <a:ln w="9525" cap="flat" cmpd="sng">
              <a:solidFill>
                <a:srgbClr val="2F54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05</a:t>
              </a:r>
              <a:endParaRPr/>
            </a:p>
          </p:txBody>
        </p:sp>
      </p:grpSp>
      <p:cxnSp>
        <p:nvCxnSpPr>
          <p:cNvPr id="120" name="Google Shape;120;p14"/>
          <p:cNvCxnSpPr>
            <a:stCxn id="98" idx="5"/>
            <a:endCxn id="118" idx="1"/>
          </p:cNvCxnSpPr>
          <p:nvPr/>
        </p:nvCxnSpPr>
        <p:spPr>
          <a:xfrm>
            <a:off x="7717283" y="2408263"/>
            <a:ext cx="2103600" cy="1601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4"/>
          <p:cNvSpPr txBox="1"/>
          <p:nvPr/>
        </p:nvSpPr>
        <p:spPr>
          <a:xfrm>
            <a:off x="9377079" y="4715275"/>
            <a:ext cx="140600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Exercises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2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Printing to the console</a:t>
            </a:r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4" name="Google Shape;334;p32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335" name="Google Shape;335;p32"/>
          <p:cNvSpPr txBox="1"/>
          <p:nvPr/>
        </p:nvSpPr>
        <p:spPr>
          <a:xfrm>
            <a:off x="9400401" y="648866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First steps with the console</a:t>
            </a: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864637" y="1148407"/>
            <a:ext cx="10584024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write something on the console using Visual studio, you need to: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✓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 System library (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using  System;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Console.Write(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you want to write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Console.WriteLine(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you want to write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prints on one single line and starts a 	new line.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3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Reading from the console</a:t>
            </a:r>
            <a:endParaRPr/>
          </a:p>
        </p:txBody>
      </p:sp>
      <p:cxnSp>
        <p:nvCxnSpPr>
          <p:cNvPr id="343" name="Google Shape;343;p33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4" name="Google Shape;344;p33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345" name="Google Shape;345;p33"/>
          <p:cNvSpPr txBox="1"/>
          <p:nvPr/>
        </p:nvSpPr>
        <p:spPr>
          <a:xfrm>
            <a:off x="9400401" y="648866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First steps with the console</a:t>
            </a:r>
            <a:endParaRPr/>
          </a:p>
        </p:txBody>
      </p:sp>
      <p:sp>
        <p:nvSpPr>
          <p:cNvPr id="346" name="Google Shape;346;p33"/>
          <p:cNvSpPr/>
          <p:nvPr/>
        </p:nvSpPr>
        <p:spPr>
          <a:xfrm>
            <a:off x="864637" y="1148407"/>
            <a:ext cx="1058402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read an input from the console, you need to:</a:t>
            </a:r>
            <a:endParaRPr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✓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 System library(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using  System;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✓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Console.ReadLine();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/>
          <p:nvPr/>
        </p:nvSpPr>
        <p:spPr>
          <a:xfrm>
            <a:off x="0" y="-9525"/>
            <a:ext cx="12192000" cy="6858000"/>
          </a:xfrm>
          <a:prstGeom prst="rect">
            <a:avLst/>
          </a:prstGeom>
          <a:solidFill>
            <a:srgbClr val="FFC000">
              <a:alpha val="7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4"/>
          <p:cNvSpPr txBox="1"/>
          <p:nvPr/>
        </p:nvSpPr>
        <p:spPr>
          <a:xfrm>
            <a:off x="3609834" y="2828835"/>
            <a:ext cx="5247564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>
              <a:alpha val="7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5"/>
          <p:cNvSpPr txBox="1"/>
          <p:nvPr/>
        </p:nvSpPr>
        <p:spPr>
          <a:xfrm>
            <a:off x="3609834" y="2828835"/>
            <a:ext cx="524756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Data Types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6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is a data type?</a:t>
            </a:r>
            <a:endParaRPr/>
          </a:p>
        </p:txBody>
      </p:sp>
      <p:cxnSp>
        <p:nvCxnSpPr>
          <p:cNvPr id="366" name="Google Shape;366;p36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7" name="Google Shape;367;p36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368" name="Google Shape;368;p36"/>
          <p:cNvSpPr txBox="1"/>
          <p:nvPr/>
        </p:nvSpPr>
        <p:spPr>
          <a:xfrm>
            <a:off x="10977321" y="6480888"/>
            <a:ext cx="1202907" cy="373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/>
          </a:p>
        </p:txBody>
      </p:sp>
      <p:sp>
        <p:nvSpPr>
          <p:cNvPr id="369" name="Google Shape;369;p36"/>
          <p:cNvSpPr/>
          <p:nvPr/>
        </p:nvSpPr>
        <p:spPr>
          <a:xfrm>
            <a:off x="1086621" y="1859065"/>
            <a:ext cx="10584024" cy="292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2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data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specifies which </a:t>
            </a:r>
            <a:r>
              <a:rPr lang="en-US" sz="32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value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what type of operations can be applied to it.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data type that classify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an 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data type used to classify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whole numbers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Sample types…</a:t>
            </a:r>
            <a:endParaRPr/>
          </a:p>
        </p:txBody>
      </p:sp>
      <p:cxnSp>
        <p:nvCxnSpPr>
          <p:cNvPr id="377" name="Google Shape;377;p37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8" name="Google Shape;378;p37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977321" y="6480888"/>
            <a:ext cx="1202907" cy="373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/>
          </a:p>
        </p:txBody>
      </p:sp>
      <p:pic>
        <p:nvPicPr>
          <p:cNvPr id="380" name="Google Shape;38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7977" y="544558"/>
            <a:ext cx="9468529" cy="6122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8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Is this familiar?</a:t>
            </a:r>
            <a:endParaRPr/>
          </a:p>
        </p:txBody>
      </p:sp>
      <p:cxnSp>
        <p:nvCxnSpPr>
          <p:cNvPr id="388" name="Google Shape;388;p38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9" name="Google Shape;389;p38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390" name="Google Shape;390;p38"/>
          <p:cNvSpPr txBox="1"/>
          <p:nvPr/>
        </p:nvSpPr>
        <p:spPr>
          <a:xfrm>
            <a:off x="10977321" y="6480888"/>
            <a:ext cx="1202907" cy="373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/>
          </a:p>
        </p:txBody>
      </p:sp>
      <p:pic>
        <p:nvPicPr>
          <p:cNvPr id="391" name="Google Shape;391;p38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1846" y="1054108"/>
            <a:ext cx="9019309" cy="5280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9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Characteristics</a:t>
            </a:r>
            <a:endParaRPr/>
          </a:p>
        </p:txBody>
      </p:sp>
      <p:cxnSp>
        <p:nvCxnSpPr>
          <p:cNvPr id="399" name="Google Shape;399;p39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0" name="Google Shape;400;p39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401" name="Google Shape;401;p39"/>
          <p:cNvSpPr txBox="1"/>
          <p:nvPr/>
        </p:nvSpPr>
        <p:spPr>
          <a:xfrm>
            <a:off x="10977321" y="6480888"/>
            <a:ext cx="1202907" cy="373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/>
          </a:p>
        </p:txBody>
      </p:sp>
      <p:sp>
        <p:nvSpPr>
          <p:cNvPr id="402" name="Google Shape;402;p39"/>
          <p:cNvSpPr/>
          <p:nvPr/>
        </p:nvSpPr>
        <p:spPr>
          <a:xfrm>
            <a:off x="869105" y="2213282"/>
            <a:ext cx="9812750" cy="261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types are characterized by: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for example, int; -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(how much memory they use) – for example, 4 bytes;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 value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for example 0.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0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0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endParaRPr/>
          </a:p>
        </p:txBody>
      </p:sp>
      <p:cxnSp>
        <p:nvCxnSpPr>
          <p:cNvPr id="410" name="Google Shape;410;p40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1" name="Google Shape;411;p40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412" name="Google Shape;412;p40"/>
          <p:cNvSpPr txBox="1"/>
          <p:nvPr/>
        </p:nvSpPr>
        <p:spPr>
          <a:xfrm>
            <a:off x="10603299" y="6480900"/>
            <a:ext cx="15768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/>
          </a:p>
        </p:txBody>
      </p:sp>
      <p:sp>
        <p:nvSpPr>
          <p:cNvPr id="413" name="Google Shape;413;p40"/>
          <p:cNvSpPr/>
          <p:nvPr/>
        </p:nvSpPr>
        <p:spPr>
          <a:xfrm>
            <a:off x="1162050" y="1625303"/>
            <a:ext cx="904875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types in C#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distributed into the following types: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✓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Integer types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sbyte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ushort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ulong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✓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Real floating-point types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✓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Real type with decimal precision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✓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 type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✓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Character type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✓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✓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 type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1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1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Check out this…</a:t>
            </a:r>
            <a:endParaRPr/>
          </a:p>
        </p:txBody>
      </p:sp>
      <p:cxnSp>
        <p:nvCxnSpPr>
          <p:cNvPr id="421" name="Google Shape;421;p41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2" name="Google Shape;422;p41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423" name="Google Shape;423;p41"/>
          <p:cNvSpPr txBox="1"/>
          <p:nvPr/>
        </p:nvSpPr>
        <p:spPr>
          <a:xfrm>
            <a:off x="10478599" y="6480900"/>
            <a:ext cx="1701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/>
          </a:p>
        </p:txBody>
      </p:sp>
      <p:pic>
        <p:nvPicPr>
          <p:cNvPr id="424" name="Google Shape;424;p41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2531" y="1005356"/>
            <a:ext cx="6242685" cy="5117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>
              <a:alpha val="7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57200" y="2504774"/>
            <a:ext cx="11225719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1.Overview of Visual Studio IDE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2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endParaRPr/>
          </a:p>
        </p:txBody>
      </p:sp>
      <p:cxnSp>
        <p:nvCxnSpPr>
          <p:cNvPr id="432" name="Google Shape;432;p42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3" name="Google Shape;433;p42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434" name="Google Shape;434;p42"/>
          <p:cNvSpPr txBox="1"/>
          <p:nvPr/>
        </p:nvSpPr>
        <p:spPr>
          <a:xfrm>
            <a:off x="10977321" y="6480888"/>
            <a:ext cx="1202907" cy="373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/>
          </a:p>
        </p:txBody>
      </p:sp>
      <p:pic>
        <p:nvPicPr>
          <p:cNvPr id="435" name="Google Shape;435;p42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2531" y="1005356"/>
            <a:ext cx="6242685" cy="5117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3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endParaRPr/>
          </a:p>
        </p:txBody>
      </p:sp>
      <p:cxnSp>
        <p:nvCxnSpPr>
          <p:cNvPr id="443" name="Google Shape;443;p43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4" name="Google Shape;444;p43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445" name="Google Shape;445;p43"/>
          <p:cNvSpPr txBox="1"/>
          <p:nvPr/>
        </p:nvSpPr>
        <p:spPr>
          <a:xfrm>
            <a:off x="10977321" y="6480888"/>
            <a:ext cx="1202907" cy="373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/>
          </a:p>
        </p:txBody>
      </p:sp>
      <p:pic>
        <p:nvPicPr>
          <p:cNvPr id="446" name="Google Shape;446;p43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1368" y="733424"/>
            <a:ext cx="7901940" cy="60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>
              <a:alpha val="7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4"/>
          <p:cNvSpPr txBox="1"/>
          <p:nvPr/>
        </p:nvSpPr>
        <p:spPr>
          <a:xfrm>
            <a:off x="609600" y="2828835"/>
            <a:ext cx="10553700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Using variables</a:t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5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5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is a variable?</a:t>
            </a:r>
            <a:endParaRPr/>
          </a:p>
        </p:txBody>
      </p:sp>
      <p:cxnSp>
        <p:nvCxnSpPr>
          <p:cNvPr id="460" name="Google Shape;460;p45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1" name="Google Shape;461;p45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462" name="Google Shape;462;p45"/>
          <p:cNvSpPr txBox="1"/>
          <p:nvPr/>
        </p:nvSpPr>
        <p:spPr>
          <a:xfrm>
            <a:off x="10977321" y="6480888"/>
            <a:ext cx="1202907" cy="373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/>
          </a:p>
        </p:txBody>
      </p:sp>
      <p:pic>
        <p:nvPicPr>
          <p:cNvPr id="463" name="Google Shape;463;p45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2713" y="972593"/>
            <a:ext cx="9680595" cy="5241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6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0" name="Google Shape;470;p46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1" name="Google Shape;471;p46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472" name="Google Shape;472;p46"/>
          <p:cNvSpPr txBox="1"/>
          <p:nvPr/>
        </p:nvSpPr>
        <p:spPr>
          <a:xfrm>
            <a:off x="10977321" y="6480888"/>
            <a:ext cx="1202907" cy="373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/>
          </a:p>
        </p:txBody>
      </p:sp>
      <p:pic>
        <p:nvPicPr>
          <p:cNvPr id="473" name="Google Shape;473;p46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2836" y="872836"/>
            <a:ext cx="9892145" cy="5461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7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7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is a variable?</a:t>
            </a:r>
            <a:endParaRPr/>
          </a:p>
        </p:txBody>
      </p:sp>
      <p:cxnSp>
        <p:nvCxnSpPr>
          <p:cNvPr id="481" name="Google Shape;481;p47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2" name="Google Shape;482;p47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483" name="Google Shape;483;p47"/>
          <p:cNvSpPr txBox="1"/>
          <p:nvPr/>
        </p:nvSpPr>
        <p:spPr>
          <a:xfrm>
            <a:off x="10977321" y="6480888"/>
            <a:ext cx="1202907" cy="373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/>
          </a:p>
        </p:txBody>
      </p:sp>
      <p:pic>
        <p:nvPicPr>
          <p:cNvPr id="484" name="Google Shape;484;p47" descr="A picture containing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586" y="1097280"/>
            <a:ext cx="9850581" cy="4821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8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48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cxnSp>
        <p:nvCxnSpPr>
          <p:cNvPr id="492" name="Google Shape;492;p48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3" name="Google Shape;493;p48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494" name="Google Shape;494;p48"/>
          <p:cNvSpPr txBox="1"/>
          <p:nvPr/>
        </p:nvSpPr>
        <p:spPr>
          <a:xfrm>
            <a:off x="9988230" y="6480888"/>
            <a:ext cx="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How to use variables</a:t>
            </a:r>
            <a:endParaRPr/>
          </a:p>
        </p:txBody>
      </p:sp>
      <p:sp>
        <p:nvSpPr>
          <p:cNvPr id="495" name="Google Shape;495;p48"/>
          <p:cNvSpPr/>
          <p:nvPr/>
        </p:nvSpPr>
        <p:spPr>
          <a:xfrm>
            <a:off x="1247775" y="974923"/>
            <a:ext cx="9696449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variable is a </a:t>
            </a: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 of information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can change its value.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provides means for: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storing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information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retrieving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stored information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modifying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stored information. </a:t>
            </a:r>
            <a:endParaRPr/>
          </a:p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C# programming, you will use variables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information all the time.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49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Characteristics</a:t>
            </a:r>
            <a:endParaRPr/>
          </a:p>
        </p:txBody>
      </p:sp>
      <p:cxnSp>
        <p:nvCxnSpPr>
          <p:cNvPr id="503" name="Google Shape;503;p49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4" name="Google Shape;504;p49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505" name="Google Shape;505;p49"/>
          <p:cNvSpPr txBox="1"/>
          <p:nvPr/>
        </p:nvSpPr>
        <p:spPr>
          <a:xfrm>
            <a:off x="9988230" y="6480888"/>
            <a:ext cx="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How to use variables</a:t>
            </a:r>
            <a:endParaRPr/>
          </a:p>
        </p:txBody>
      </p:sp>
      <p:sp>
        <p:nvSpPr>
          <p:cNvPr id="506" name="Google Shape;506;p49"/>
          <p:cNvSpPr/>
          <p:nvPr/>
        </p:nvSpPr>
        <p:spPr>
          <a:xfrm>
            <a:off x="1495425" y="1656487"/>
            <a:ext cx="9696449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are characterized by: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(of the information preserved in them), for example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(identifier), for example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age,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(stored information), for example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0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50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Naming variable rules</a:t>
            </a:r>
            <a:endParaRPr/>
          </a:p>
        </p:txBody>
      </p:sp>
      <p:cxnSp>
        <p:nvCxnSpPr>
          <p:cNvPr id="514" name="Google Shape;514;p50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5" name="Google Shape;515;p50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516" name="Google Shape;516;p50"/>
          <p:cNvSpPr txBox="1"/>
          <p:nvPr/>
        </p:nvSpPr>
        <p:spPr>
          <a:xfrm>
            <a:off x="9988230" y="6480888"/>
            <a:ext cx="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How to use variables</a:t>
            </a:r>
            <a:endParaRPr/>
          </a:p>
        </p:txBody>
      </p:sp>
      <p:sp>
        <p:nvSpPr>
          <p:cNvPr id="517" name="Google Shape;517;p50"/>
          <p:cNvSpPr/>
          <p:nvPr/>
        </p:nvSpPr>
        <p:spPr>
          <a:xfrm>
            <a:off x="944958" y="1228586"/>
            <a:ext cx="965835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name of the variable can be any of our choice but must follow certain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defined in the C# language specification: -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names can contain the letters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a-z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A-Z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digits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0-9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well as the character '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'.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names cannot start with a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names cannot coincide with a keyword of the C# language. For example,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many others cannot be used as variable names.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1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51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Naming variable examples</a:t>
            </a:r>
            <a:endParaRPr/>
          </a:p>
        </p:txBody>
      </p:sp>
      <p:cxnSp>
        <p:nvCxnSpPr>
          <p:cNvPr id="525" name="Google Shape;525;p51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6" name="Google Shape;526;p51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527" name="Google Shape;527;p51"/>
          <p:cNvSpPr txBox="1"/>
          <p:nvPr/>
        </p:nvSpPr>
        <p:spPr>
          <a:xfrm>
            <a:off x="9988230" y="6480888"/>
            <a:ext cx="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How to use variables</a:t>
            </a:r>
            <a:endParaRPr/>
          </a:p>
        </p:txBody>
      </p:sp>
      <p:sp>
        <p:nvSpPr>
          <p:cNvPr id="528" name="Google Shape;528;p51"/>
          <p:cNvSpPr/>
          <p:nvPr/>
        </p:nvSpPr>
        <p:spPr>
          <a:xfrm>
            <a:off x="944958" y="1237223"/>
            <a:ext cx="965835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 names: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✓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✓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first_Name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✓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_name1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✓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lastName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Improper names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(will lead to compilation error): 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✓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(digit)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✓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(keyword)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✓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1name (starts with a digit)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Creating your first application</a:t>
            </a:r>
            <a:endParaRPr/>
          </a:p>
        </p:txBody>
      </p:sp>
      <p:cxnSp>
        <p:nvCxnSpPr>
          <p:cNvPr id="135" name="Google Shape;135;p16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16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9400401" y="648866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Working with visual studio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889456" y="1006390"/>
            <a:ext cx="45474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Open Visual Studio IDE</a:t>
            </a:r>
            <a:endParaRPr/>
          </a:p>
        </p:txBody>
      </p:sp>
      <p:pic>
        <p:nvPicPr>
          <p:cNvPr id="139" name="Google Shape;13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2429" y="2165388"/>
            <a:ext cx="6908852" cy="3486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2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52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Declaring variables</a:t>
            </a:r>
            <a:endParaRPr/>
          </a:p>
        </p:txBody>
      </p:sp>
      <p:cxnSp>
        <p:nvCxnSpPr>
          <p:cNvPr id="536" name="Google Shape;536;p52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7" name="Google Shape;537;p52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538" name="Google Shape;538;p52"/>
          <p:cNvSpPr txBox="1"/>
          <p:nvPr/>
        </p:nvSpPr>
        <p:spPr>
          <a:xfrm>
            <a:off x="9988230" y="6480888"/>
            <a:ext cx="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How to use variables</a:t>
            </a:r>
            <a:endParaRPr/>
          </a:p>
        </p:txBody>
      </p:sp>
      <p:sp>
        <p:nvSpPr>
          <p:cNvPr id="539" name="Google Shape;539;p52"/>
          <p:cNvSpPr/>
          <p:nvPr/>
        </p:nvSpPr>
        <p:spPr>
          <a:xfrm>
            <a:off x="532016" y="1748571"/>
            <a:ext cx="934541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declare a variable, you perform the following steps: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✓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its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(such as int)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✓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its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(identifier, such as age); -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✓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optionally specify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initial value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(such as 25) but this is not obligatory.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3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53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Declaring variables</a:t>
            </a:r>
            <a:endParaRPr/>
          </a:p>
        </p:txBody>
      </p:sp>
      <p:cxnSp>
        <p:nvCxnSpPr>
          <p:cNvPr id="547" name="Google Shape;547;p53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8" name="Google Shape;548;p53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549" name="Google Shape;549;p53"/>
          <p:cNvSpPr txBox="1"/>
          <p:nvPr/>
        </p:nvSpPr>
        <p:spPr>
          <a:xfrm>
            <a:off x="9988230" y="6480888"/>
            <a:ext cx="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How to use variables</a:t>
            </a:r>
            <a:endParaRPr/>
          </a:p>
        </p:txBody>
      </p:sp>
      <p:sp>
        <p:nvSpPr>
          <p:cNvPr id="550" name="Google Shape;550;p53"/>
          <p:cNvSpPr/>
          <p:nvPr/>
        </p:nvSpPr>
        <p:spPr>
          <a:xfrm>
            <a:off x="1466850" y="1748572"/>
            <a:ext cx="8410575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declaring variables in C# is as follows: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an example of declaring variables: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age;</a:t>
            </a:r>
            <a:endParaRPr/>
          </a:p>
        </p:txBody>
      </p:sp>
      <p:sp>
        <p:nvSpPr>
          <p:cNvPr id="551" name="Google Shape;551;p53"/>
          <p:cNvSpPr txBox="1"/>
          <p:nvPr/>
        </p:nvSpPr>
        <p:spPr>
          <a:xfrm>
            <a:off x="1628775" y="2257425"/>
            <a:ext cx="5791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&lt;data type&gt; &lt;identifier&gt; [= &lt;initialization&gt;];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4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54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Assigning a Value </a:t>
            </a:r>
            <a:endParaRPr/>
          </a:p>
        </p:txBody>
      </p:sp>
      <p:cxnSp>
        <p:nvCxnSpPr>
          <p:cNvPr id="559" name="Google Shape;559;p54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0" name="Google Shape;560;p54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561" name="Google Shape;561;p54"/>
          <p:cNvSpPr txBox="1"/>
          <p:nvPr/>
        </p:nvSpPr>
        <p:spPr>
          <a:xfrm>
            <a:off x="9988230" y="6480888"/>
            <a:ext cx="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How to use variables</a:t>
            </a:r>
            <a:endParaRPr/>
          </a:p>
        </p:txBody>
      </p:sp>
      <p:sp>
        <p:nvSpPr>
          <p:cNvPr id="562" name="Google Shape;562;p54"/>
          <p:cNvSpPr/>
          <p:nvPr/>
        </p:nvSpPr>
        <p:spPr>
          <a:xfrm>
            <a:off x="1466850" y="1748572"/>
            <a:ext cx="8410575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Assigning a value to a variable is the act of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providing a value that must be stored in the variable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This operation is performed by the assignment operator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"=".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the left side of the operator we put the variable name and on the right side – its new value.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=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“Victor Odhiambo”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= 25;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5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55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Initialization of Variables </a:t>
            </a:r>
            <a:endParaRPr/>
          </a:p>
        </p:txBody>
      </p:sp>
      <p:cxnSp>
        <p:nvCxnSpPr>
          <p:cNvPr id="570" name="Google Shape;570;p55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1" name="Google Shape;571;p55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572" name="Google Shape;572;p55"/>
          <p:cNvSpPr txBox="1"/>
          <p:nvPr/>
        </p:nvSpPr>
        <p:spPr>
          <a:xfrm>
            <a:off x="9988230" y="6480888"/>
            <a:ext cx="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How to use variables</a:t>
            </a:r>
            <a:endParaRPr/>
          </a:p>
        </p:txBody>
      </p:sp>
      <p:sp>
        <p:nvSpPr>
          <p:cNvPr id="573" name="Google Shape;573;p55"/>
          <p:cNvSpPr/>
          <p:nvPr/>
        </p:nvSpPr>
        <p:spPr>
          <a:xfrm>
            <a:off x="1466850" y="1748572"/>
            <a:ext cx="8410575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word initialization in programming means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specifying an initial value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When setting value to variables at the time of their declaration we actually initialize them.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 =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“Victor Odhiambo”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age = 25;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>
              <a:alpha val="7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56"/>
          <p:cNvSpPr txBox="1"/>
          <p:nvPr/>
        </p:nvSpPr>
        <p:spPr>
          <a:xfrm>
            <a:off x="609600" y="2828835"/>
            <a:ext cx="10553700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Questions ?</a:t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>
              <a:alpha val="7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57"/>
          <p:cNvSpPr txBox="1"/>
          <p:nvPr/>
        </p:nvSpPr>
        <p:spPr>
          <a:xfrm>
            <a:off x="638175" y="1581060"/>
            <a:ext cx="1055370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Video summary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https://www.youtube.com/watch?v=BcP6QozQRPc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>
              <a:alpha val="7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58"/>
          <p:cNvSpPr txBox="1"/>
          <p:nvPr/>
        </p:nvSpPr>
        <p:spPr>
          <a:xfrm>
            <a:off x="609600" y="2828835"/>
            <a:ext cx="10553700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Exercises</a:t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9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59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Exercise 1</a:t>
            </a:r>
            <a:endParaRPr/>
          </a:p>
        </p:txBody>
      </p:sp>
      <p:cxnSp>
        <p:nvCxnSpPr>
          <p:cNvPr id="599" name="Google Shape;599;p59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0" name="Google Shape;600;p59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601" name="Google Shape;601;p59"/>
          <p:cNvSpPr txBox="1"/>
          <p:nvPr/>
        </p:nvSpPr>
        <p:spPr>
          <a:xfrm>
            <a:off x="9988230" y="6480888"/>
            <a:ext cx="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How to use variables</a:t>
            </a:r>
            <a:endParaRPr/>
          </a:p>
        </p:txBody>
      </p:sp>
      <p:sp>
        <p:nvSpPr>
          <p:cNvPr id="602" name="Google Shape;602;p59"/>
          <p:cNvSpPr/>
          <p:nvPr/>
        </p:nvSpPr>
        <p:spPr>
          <a:xfrm>
            <a:off x="1298325" y="1859350"/>
            <a:ext cx="8410500" cy="41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output of this code: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Console.WriteLine(“One line of code”);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A.”One line of code”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One line of code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(“One line of code”) 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0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60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Exercise 2</a:t>
            </a:r>
            <a:endParaRPr/>
          </a:p>
        </p:txBody>
      </p:sp>
      <p:cxnSp>
        <p:nvCxnSpPr>
          <p:cNvPr id="610" name="Google Shape;610;p60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1" name="Google Shape;611;p60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612" name="Google Shape;612;p60"/>
          <p:cNvSpPr txBox="1"/>
          <p:nvPr/>
        </p:nvSpPr>
        <p:spPr>
          <a:xfrm>
            <a:off x="9988230" y="6480888"/>
            <a:ext cx="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How to use variables</a:t>
            </a:r>
            <a:endParaRPr/>
          </a:p>
        </p:txBody>
      </p:sp>
      <p:sp>
        <p:nvSpPr>
          <p:cNvPr id="613" name="Google Shape;613;p60"/>
          <p:cNvSpPr/>
          <p:nvPr/>
        </p:nvSpPr>
        <p:spPr>
          <a:xfrm>
            <a:off x="354575" y="1017475"/>
            <a:ext cx="11837400" cy="4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output of this code: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Console.Write(“Mum is coming “);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Console.WriteLine(“from Mombasa”);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</a:rPr>
              <a:t>A.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Mum is coming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from Mombasa  		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B.Mum is coming from Mombasa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“Mum is coming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from Mombasa”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1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61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Exercise 3</a:t>
            </a:r>
            <a:endParaRPr/>
          </a:p>
        </p:txBody>
      </p:sp>
      <p:cxnSp>
        <p:nvCxnSpPr>
          <p:cNvPr id="621" name="Google Shape;621;p61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2" name="Google Shape;622;p61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623" name="Google Shape;623;p61"/>
          <p:cNvSpPr txBox="1"/>
          <p:nvPr/>
        </p:nvSpPr>
        <p:spPr>
          <a:xfrm>
            <a:off x="9988230" y="6480888"/>
            <a:ext cx="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How to use variables</a:t>
            </a:r>
            <a:endParaRPr/>
          </a:p>
        </p:txBody>
      </p:sp>
      <p:sp>
        <p:nvSpPr>
          <p:cNvPr id="624" name="Google Shape;624;p61"/>
          <p:cNvSpPr/>
          <p:nvPr/>
        </p:nvSpPr>
        <p:spPr>
          <a:xfrm>
            <a:off x="1577650" y="2243877"/>
            <a:ext cx="8410500" cy="26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program that outputs the example below: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Pace Coding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Creating your first application</a:t>
            </a:r>
            <a:endParaRPr/>
          </a:p>
        </p:txBody>
      </p:sp>
      <p:cxnSp>
        <p:nvCxnSpPr>
          <p:cNvPr id="146" name="Google Shape;146;p17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7" name="Google Shape;147;p17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9400401" y="648866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Working with visual studio</a:t>
            </a:r>
            <a:endParaRPr/>
          </a:p>
        </p:txBody>
      </p:sp>
      <p:pic>
        <p:nvPicPr>
          <p:cNvPr id="149" name="Google Shape;149;p17" descr="A screen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317" y="643812"/>
            <a:ext cx="11754196" cy="5913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2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62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Exercise 4</a:t>
            </a:r>
            <a:endParaRPr/>
          </a:p>
        </p:txBody>
      </p:sp>
      <p:cxnSp>
        <p:nvCxnSpPr>
          <p:cNvPr id="632" name="Google Shape;632;p62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3" name="Google Shape;633;p62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634" name="Google Shape;634;p62"/>
          <p:cNvSpPr txBox="1"/>
          <p:nvPr/>
        </p:nvSpPr>
        <p:spPr>
          <a:xfrm>
            <a:off x="9988230" y="6480888"/>
            <a:ext cx="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How to use variables</a:t>
            </a:r>
            <a:endParaRPr/>
          </a:p>
        </p:txBody>
      </p:sp>
      <p:sp>
        <p:nvSpPr>
          <p:cNvPr id="635" name="Google Shape;635;p62"/>
          <p:cNvSpPr/>
          <p:nvPr/>
        </p:nvSpPr>
        <p:spPr>
          <a:xfrm>
            <a:off x="1471950" y="1688900"/>
            <a:ext cx="8410500" cy="31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C# code to display the asterisk pattern as shown below: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*****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*****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*****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*****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*****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3"/>
          <p:cNvSpPr/>
          <p:nvPr/>
        </p:nvSpPr>
        <p:spPr>
          <a:xfrm rot="10800000">
            <a:off x="9988132" y="50272"/>
            <a:ext cx="2164800" cy="1698300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63"/>
          <p:cNvSpPr txBox="1"/>
          <p:nvPr/>
        </p:nvSpPr>
        <p:spPr>
          <a:xfrm>
            <a:off x="354564" y="50400"/>
            <a:ext cx="6736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Exercise 5</a:t>
            </a:r>
            <a:endParaRPr/>
          </a:p>
        </p:txBody>
      </p:sp>
      <p:cxnSp>
        <p:nvCxnSpPr>
          <p:cNvPr id="643" name="Google Shape;643;p63"/>
          <p:cNvCxnSpPr/>
          <p:nvPr/>
        </p:nvCxnSpPr>
        <p:spPr>
          <a:xfrm>
            <a:off x="270588" y="643811"/>
            <a:ext cx="103326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4" name="Google Shape;644;p63"/>
          <p:cNvSpPr txBox="1"/>
          <p:nvPr/>
        </p:nvSpPr>
        <p:spPr>
          <a:xfrm>
            <a:off x="0" y="6484778"/>
            <a:ext cx="275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645" name="Google Shape;645;p63"/>
          <p:cNvSpPr txBox="1"/>
          <p:nvPr/>
        </p:nvSpPr>
        <p:spPr>
          <a:xfrm>
            <a:off x="9988230" y="6480888"/>
            <a:ext cx="219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How to use variables</a:t>
            </a:r>
            <a:endParaRPr/>
          </a:p>
        </p:txBody>
      </p:sp>
      <p:sp>
        <p:nvSpPr>
          <p:cNvPr id="646" name="Google Shape;646;p63"/>
          <p:cNvSpPr/>
          <p:nvPr/>
        </p:nvSpPr>
        <p:spPr>
          <a:xfrm>
            <a:off x="1577625" y="2891350"/>
            <a:ext cx="8410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a variable that stores your names.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4"/>
          <p:cNvSpPr/>
          <p:nvPr/>
        </p:nvSpPr>
        <p:spPr>
          <a:xfrm rot="10800000">
            <a:off x="9988132" y="50272"/>
            <a:ext cx="2164800" cy="1698300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64"/>
          <p:cNvSpPr txBox="1"/>
          <p:nvPr/>
        </p:nvSpPr>
        <p:spPr>
          <a:xfrm>
            <a:off x="354564" y="50400"/>
            <a:ext cx="6736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Exercise 6</a:t>
            </a:r>
            <a:endParaRPr/>
          </a:p>
        </p:txBody>
      </p:sp>
      <p:cxnSp>
        <p:nvCxnSpPr>
          <p:cNvPr id="654" name="Google Shape;654;p64"/>
          <p:cNvCxnSpPr/>
          <p:nvPr/>
        </p:nvCxnSpPr>
        <p:spPr>
          <a:xfrm>
            <a:off x="270588" y="643811"/>
            <a:ext cx="103326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5" name="Google Shape;655;p64"/>
          <p:cNvSpPr txBox="1"/>
          <p:nvPr/>
        </p:nvSpPr>
        <p:spPr>
          <a:xfrm>
            <a:off x="0" y="6484778"/>
            <a:ext cx="275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656" name="Google Shape;656;p64"/>
          <p:cNvSpPr txBox="1"/>
          <p:nvPr/>
        </p:nvSpPr>
        <p:spPr>
          <a:xfrm>
            <a:off x="9988230" y="6480888"/>
            <a:ext cx="219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How to use variables</a:t>
            </a:r>
            <a:endParaRPr/>
          </a:p>
        </p:txBody>
      </p:sp>
      <p:sp>
        <p:nvSpPr>
          <p:cNvPr id="657" name="Google Shape;657;p64"/>
          <p:cNvSpPr/>
          <p:nvPr/>
        </p:nvSpPr>
        <p:spPr>
          <a:xfrm>
            <a:off x="1656925" y="1292475"/>
            <a:ext cx="8410500" cy="3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the type of the following variables: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 = “myname”;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 = 0.0;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235;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  = true;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 = ‘a’;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5"/>
          <p:cNvSpPr/>
          <p:nvPr/>
        </p:nvSpPr>
        <p:spPr>
          <a:xfrm rot="10800000">
            <a:off x="9988132" y="50272"/>
            <a:ext cx="2164800" cy="1698300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65"/>
          <p:cNvSpPr txBox="1"/>
          <p:nvPr/>
        </p:nvSpPr>
        <p:spPr>
          <a:xfrm>
            <a:off x="354564" y="50400"/>
            <a:ext cx="6736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Exercise 7</a:t>
            </a:r>
            <a:endParaRPr/>
          </a:p>
        </p:txBody>
      </p:sp>
      <p:cxnSp>
        <p:nvCxnSpPr>
          <p:cNvPr id="665" name="Google Shape;665;p65"/>
          <p:cNvCxnSpPr/>
          <p:nvPr/>
        </p:nvCxnSpPr>
        <p:spPr>
          <a:xfrm>
            <a:off x="270588" y="643811"/>
            <a:ext cx="103326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6" name="Google Shape;666;p65"/>
          <p:cNvSpPr txBox="1"/>
          <p:nvPr/>
        </p:nvSpPr>
        <p:spPr>
          <a:xfrm>
            <a:off x="0" y="6484778"/>
            <a:ext cx="275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667" name="Google Shape;667;p65"/>
          <p:cNvSpPr txBox="1"/>
          <p:nvPr/>
        </p:nvSpPr>
        <p:spPr>
          <a:xfrm>
            <a:off x="9988230" y="6480888"/>
            <a:ext cx="219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How to use variables</a:t>
            </a:r>
            <a:endParaRPr/>
          </a:p>
        </p:txBody>
      </p:sp>
      <p:sp>
        <p:nvSpPr>
          <p:cNvPr id="668" name="Google Shape;668;p65"/>
          <p:cNvSpPr/>
          <p:nvPr/>
        </p:nvSpPr>
        <p:spPr>
          <a:xfrm>
            <a:off x="1577625" y="2891350"/>
            <a:ext cx="10182600" cy="22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program that stores your names and display the following output: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[my names]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6"/>
          <p:cNvSpPr/>
          <p:nvPr/>
        </p:nvSpPr>
        <p:spPr>
          <a:xfrm rot="10800000">
            <a:off x="9988132" y="50272"/>
            <a:ext cx="2164800" cy="1698300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66"/>
          <p:cNvSpPr txBox="1"/>
          <p:nvPr/>
        </p:nvSpPr>
        <p:spPr>
          <a:xfrm>
            <a:off x="354564" y="50400"/>
            <a:ext cx="6736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Exercise 8</a:t>
            </a:r>
            <a:endParaRPr/>
          </a:p>
        </p:txBody>
      </p:sp>
      <p:cxnSp>
        <p:nvCxnSpPr>
          <p:cNvPr id="676" name="Google Shape;676;p66"/>
          <p:cNvCxnSpPr/>
          <p:nvPr/>
        </p:nvCxnSpPr>
        <p:spPr>
          <a:xfrm>
            <a:off x="270588" y="643811"/>
            <a:ext cx="103326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7" name="Google Shape;677;p66"/>
          <p:cNvSpPr txBox="1"/>
          <p:nvPr/>
        </p:nvSpPr>
        <p:spPr>
          <a:xfrm>
            <a:off x="0" y="6484778"/>
            <a:ext cx="275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678" name="Google Shape;678;p66"/>
          <p:cNvSpPr txBox="1"/>
          <p:nvPr/>
        </p:nvSpPr>
        <p:spPr>
          <a:xfrm>
            <a:off x="9988230" y="6480888"/>
            <a:ext cx="219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How to use variables</a:t>
            </a:r>
            <a:endParaRPr/>
          </a:p>
        </p:txBody>
      </p:sp>
      <p:sp>
        <p:nvSpPr>
          <p:cNvPr id="679" name="Google Shape;679;p66"/>
          <p:cNvSpPr/>
          <p:nvPr/>
        </p:nvSpPr>
        <p:spPr>
          <a:xfrm>
            <a:off x="1577625" y="2891350"/>
            <a:ext cx="10182600" cy="22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program that stores your names and display the following output: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[Jane] and [Jonh]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7"/>
          <p:cNvSpPr/>
          <p:nvPr/>
        </p:nvSpPr>
        <p:spPr>
          <a:xfrm rot="10800000">
            <a:off x="9988132" y="50272"/>
            <a:ext cx="2164800" cy="1698300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67"/>
          <p:cNvSpPr txBox="1"/>
          <p:nvPr/>
        </p:nvSpPr>
        <p:spPr>
          <a:xfrm>
            <a:off x="354564" y="50400"/>
            <a:ext cx="6736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Exercise 9</a:t>
            </a:r>
            <a:endParaRPr/>
          </a:p>
        </p:txBody>
      </p:sp>
      <p:cxnSp>
        <p:nvCxnSpPr>
          <p:cNvPr id="687" name="Google Shape;687;p67"/>
          <p:cNvCxnSpPr/>
          <p:nvPr/>
        </p:nvCxnSpPr>
        <p:spPr>
          <a:xfrm>
            <a:off x="270588" y="643811"/>
            <a:ext cx="103326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8" name="Google Shape;688;p67"/>
          <p:cNvSpPr txBox="1"/>
          <p:nvPr/>
        </p:nvSpPr>
        <p:spPr>
          <a:xfrm>
            <a:off x="0" y="6484778"/>
            <a:ext cx="275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689" name="Google Shape;689;p67"/>
          <p:cNvSpPr txBox="1"/>
          <p:nvPr/>
        </p:nvSpPr>
        <p:spPr>
          <a:xfrm>
            <a:off x="9988230" y="6480888"/>
            <a:ext cx="219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How to use variables</a:t>
            </a:r>
            <a:endParaRPr/>
          </a:p>
        </p:txBody>
      </p:sp>
      <p:sp>
        <p:nvSpPr>
          <p:cNvPr id="690" name="Google Shape;690;p67"/>
          <p:cNvSpPr/>
          <p:nvPr/>
        </p:nvSpPr>
        <p:spPr>
          <a:xfrm>
            <a:off x="198200" y="1688900"/>
            <a:ext cx="11826300" cy="47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output of this code: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numberOfStudents = 20;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Console.WriteLine(“Our class has “+ numberOfStudents +” students);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Our class has numberOfStudents students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B.”Our class has” + numberOfStudents + “students”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Our class has 20 students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8"/>
          <p:cNvSpPr/>
          <p:nvPr/>
        </p:nvSpPr>
        <p:spPr>
          <a:xfrm rot="10800000">
            <a:off x="9988132" y="50272"/>
            <a:ext cx="2164800" cy="1698300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68"/>
          <p:cNvSpPr txBox="1"/>
          <p:nvPr/>
        </p:nvSpPr>
        <p:spPr>
          <a:xfrm>
            <a:off x="354564" y="50400"/>
            <a:ext cx="6736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Exercise 10</a:t>
            </a:r>
            <a:endParaRPr/>
          </a:p>
        </p:txBody>
      </p:sp>
      <p:cxnSp>
        <p:nvCxnSpPr>
          <p:cNvPr id="698" name="Google Shape;698;p68"/>
          <p:cNvCxnSpPr/>
          <p:nvPr/>
        </p:nvCxnSpPr>
        <p:spPr>
          <a:xfrm>
            <a:off x="270588" y="643811"/>
            <a:ext cx="103326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9" name="Google Shape;699;p68"/>
          <p:cNvSpPr txBox="1"/>
          <p:nvPr/>
        </p:nvSpPr>
        <p:spPr>
          <a:xfrm>
            <a:off x="0" y="6484778"/>
            <a:ext cx="275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700" name="Google Shape;700;p68"/>
          <p:cNvSpPr txBox="1"/>
          <p:nvPr/>
        </p:nvSpPr>
        <p:spPr>
          <a:xfrm>
            <a:off x="9988230" y="6480888"/>
            <a:ext cx="219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How to use variables</a:t>
            </a:r>
            <a:endParaRPr/>
          </a:p>
        </p:txBody>
      </p:sp>
      <p:sp>
        <p:nvSpPr>
          <p:cNvPr id="701" name="Google Shape;701;p68"/>
          <p:cNvSpPr/>
          <p:nvPr/>
        </p:nvSpPr>
        <p:spPr>
          <a:xfrm>
            <a:off x="198200" y="1688900"/>
            <a:ext cx="11826300" cy="47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program that stores the number of students, girls and boys in a class. The output of the program is shown below: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class has 20 students with 9 boys and 11 girls.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9"/>
          <p:cNvSpPr/>
          <p:nvPr/>
        </p:nvSpPr>
        <p:spPr>
          <a:xfrm rot="10800000">
            <a:off x="9988132" y="50272"/>
            <a:ext cx="2164800" cy="1698300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69"/>
          <p:cNvSpPr txBox="1"/>
          <p:nvPr/>
        </p:nvSpPr>
        <p:spPr>
          <a:xfrm>
            <a:off x="354564" y="50400"/>
            <a:ext cx="6736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Exercise 11</a:t>
            </a:r>
            <a:endParaRPr/>
          </a:p>
        </p:txBody>
      </p:sp>
      <p:cxnSp>
        <p:nvCxnSpPr>
          <p:cNvPr id="709" name="Google Shape;709;p69"/>
          <p:cNvCxnSpPr/>
          <p:nvPr/>
        </p:nvCxnSpPr>
        <p:spPr>
          <a:xfrm>
            <a:off x="270588" y="643811"/>
            <a:ext cx="103326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0" name="Google Shape;710;p69"/>
          <p:cNvSpPr txBox="1"/>
          <p:nvPr/>
        </p:nvSpPr>
        <p:spPr>
          <a:xfrm>
            <a:off x="0" y="6484778"/>
            <a:ext cx="275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711" name="Google Shape;711;p69"/>
          <p:cNvSpPr txBox="1"/>
          <p:nvPr/>
        </p:nvSpPr>
        <p:spPr>
          <a:xfrm>
            <a:off x="9988230" y="6480888"/>
            <a:ext cx="219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How to use variables</a:t>
            </a:r>
            <a:endParaRPr/>
          </a:p>
        </p:txBody>
      </p:sp>
      <p:sp>
        <p:nvSpPr>
          <p:cNvPr id="712" name="Google Shape;712;p69"/>
          <p:cNvSpPr/>
          <p:nvPr/>
        </p:nvSpPr>
        <p:spPr>
          <a:xfrm>
            <a:off x="182850" y="1543550"/>
            <a:ext cx="11826300" cy="47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program that stores the number of students, girls and boys in a class. The output of the program is shown below: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class has 20 students with: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-9 boys and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-11 girls.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0"/>
          <p:cNvSpPr/>
          <p:nvPr/>
        </p:nvSpPr>
        <p:spPr>
          <a:xfrm rot="10800000">
            <a:off x="9988132" y="50272"/>
            <a:ext cx="2164800" cy="1698300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70"/>
          <p:cNvSpPr txBox="1"/>
          <p:nvPr/>
        </p:nvSpPr>
        <p:spPr>
          <a:xfrm>
            <a:off x="354564" y="50400"/>
            <a:ext cx="6736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Assignment 1</a:t>
            </a:r>
            <a:endParaRPr/>
          </a:p>
        </p:txBody>
      </p:sp>
      <p:cxnSp>
        <p:nvCxnSpPr>
          <p:cNvPr id="720" name="Google Shape;720;p70"/>
          <p:cNvCxnSpPr/>
          <p:nvPr/>
        </p:nvCxnSpPr>
        <p:spPr>
          <a:xfrm>
            <a:off x="270588" y="643811"/>
            <a:ext cx="103326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1" name="Google Shape;721;p70"/>
          <p:cNvSpPr txBox="1"/>
          <p:nvPr/>
        </p:nvSpPr>
        <p:spPr>
          <a:xfrm>
            <a:off x="0" y="6484778"/>
            <a:ext cx="275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722" name="Google Shape;722;p70"/>
          <p:cNvSpPr txBox="1"/>
          <p:nvPr/>
        </p:nvSpPr>
        <p:spPr>
          <a:xfrm>
            <a:off x="9988230" y="6480888"/>
            <a:ext cx="219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How to use variables</a:t>
            </a:r>
            <a:endParaRPr/>
          </a:p>
        </p:txBody>
      </p:sp>
      <p:sp>
        <p:nvSpPr>
          <p:cNvPr id="723" name="Google Shape;723;p70"/>
          <p:cNvSpPr/>
          <p:nvPr/>
        </p:nvSpPr>
        <p:spPr>
          <a:xfrm>
            <a:off x="182850" y="1543550"/>
            <a:ext cx="11826300" cy="47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C# code to declare a variable to store the age of a person. Then the output of the program is as an example shown below: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20 years old.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71"/>
          <p:cNvSpPr/>
          <p:nvPr/>
        </p:nvSpPr>
        <p:spPr>
          <a:xfrm rot="10800000">
            <a:off x="9988132" y="50272"/>
            <a:ext cx="2164800" cy="1698300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71"/>
          <p:cNvSpPr txBox="1"/>
          <p:nvPr/>
        </p:nvSpPr>
        <p:spPr>
          <a:xfrm>
            <a:off x="354564" y="50400"/>
            <a:ext cx="6736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Assignment 1</a:t>
            </a:r>
            <a:endParaRPr/>
          </a:p>
        </p:txBody>
      </p:sp>
      <p:cxnSp>
        <p:nvCxnSpPr>
          <p:cNvPr id="731" name="Google Shape;731;p71"/>
          <p:cNvCxnSpPr/>
          <p:nvPr/>
        </p:nvCxnSpPr>
        <p:spPr>
          <a:xfrm>
            <a:off x="270588" y="643811"/>
            <a:ext cx="103326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2" name="Google Shape;732;p71"/>
          <p:cNvSpPr txBox="1"/>
          <p:nvPr/>
        </p:nvSpPr>
        <p:spPr>
          <a:xfrm>
            <a:off x="0" y="6484778"/>
            <a:ext cx="275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733" name="Google Shape;733;p71"/>
          <p:cNvSpPr txBox="1"/>
          <p:nvPr/>
        </p:nvSpPr>
        <p:spPr>
          <a:xfrm>
            <a:off x="9988230" y="6480888"/>
            <a:ext cx="219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How to use variables</a:t>
            </a:r>
            <a:endParaRPr/>
          </a:p>
        </p:txBody>
      </p:sp>
      <p:sp>
        <p:nvSpPr>
          <p:cNvPr id="734" name="Google Shape;734;p71"/>
          <p:cNvSpPr/>
          <p:nvPr/>
        </p:nvSpPr>
        <p:spPr>
          <a:xfrm>
            <a:off x="182850" y="1543550"/>
            <a:ext cx="11826300" cy="47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C# code to declare a variable to store the age of a person. Then the output of the program is as an example shown below: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20 years old.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354563" y="50400"/>
            <a:ext cx="904583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Creating your first application</a:t>
            </a:r>
            <a:endParaRPr/>
          </a:p>
        </p:txBody>
      </p:sp>
      <p:cxnSp>
        <p:nvCxnSpPr>
          <p:cNvPr id="156" name="Google Shape;156;p18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18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9400401" y="648866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Working with visual studio</a:t>
            </a:r>
            <a:endParaRPr/>
          </a:p>
        </p:txBody>
      </p:sp>
      <p:pic>
        <p:nvPicPr>
          <p:cNvPr id="159" name="Google Shape;159;p1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1782746"/>
            <a:ext cx="25006040" cy="128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/>
          <p:nvPr/>
        </p:nvSpPr>
        <p:spPr>
          <a:xfrm>
            <a:off x="116732" y="2276276"/>
            <a:ext cx="11284085" cy="32101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18"/>
          <p:cNvCxnSpPr/>
          <p:nvPr/>
        </p:nvCxnSpPr>
        <p:spPr>
          <a:xfrm flipH="1">
            <a:off x="5982511" y="1390801"/>
            <a:ext cx="544749" cy="8854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2" name="Google Shape;162;p18"/>
          <p:cNvSpPr txBox="1"/>
          <p:nvPr/>
        </p:nvSpPr>
        <p:spPr>
          <a:xfrm>
            <a:off x="6096000" y="1000068"/>
            <a:ext cx="14786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 Bar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184826" y="2653254"/>
            <a:ext cx="9494195" cy="360537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18"/>
          <p:cNvCxnSpPr/>
          <p:nvPr/>
        </p:nvCxnSpPr>
        <p:spPr>
          <a:xfrm rot="10800000">
            <a:off x="7110923" y="3013793"/>
            <a:ext cx="463682" cy="55185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5" name="Google Shape;165;p18"/>
          <p:cNvSpPr txBox="1"/>
          <p:nvPr/>
        </p:nvSpPr>
        <p:spPr>
          <a:xfrm>
            <a:off x="7148207" y="3565650"/>
            <a:ext cx="14786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Toolbar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778" y="4437690"/>
            <a:ext cx="8118289" cy="157225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/>
          <p:nvPr/>
        </p:nvSpPr>
        <p:spPr>
          <a:xfrm>
            <a:off x="7148207" y="4520845"/>
            <a:ext cx="1842860" cy="410375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18"/>
          <p:cNvCxnSpPr/>
          <p:nvPr/>
        </p:nvCxnSpPr>
        <p:spPr>
          <a:xfrm flipH="1">
            <a:off x="8991067" y="3840423"/>
            <a:ext cx="544749" cy="8854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9" name="Google Shape;169;p18"/>
          <p:cNvSpPr txBox="1"/>
          <p:nvPr/>
        </p:nvSpPr>
        <p:spPr>
          <a:xfrm>
            <a:off x="9416614" y="3453543"/>
            <a:ext cx="21787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Menu</a:t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7139573" y="4996206"/>
            <a:ext cx="1842860" cy="532281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18"/>
          <p:cNvCxnSpPr/>
          <p:nvPr/>
        </p:nvCxnSpPr>
        <p:spPr>
          <a:xfrm flipH="1">
            <a:off x="4526636" y="4027315"/>
            <a:ext cx="350846" cy="4427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2" name="Google Shape;172;p18"/>
          <p:cNvSpPr txBox="1"/>
          <p:nvPr/>
        </p:nvSpPr>
        <p:spPr>
          <a:xfrm>
            <a:off x="9476215" y="4211054"/>
            <a:ext cx="21787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Signed In User</a:t>
            </a:r>
            <a:endParaRPr/>
          </a:p>
        </p:txBody>
      </p:sp>
      <p:cxnSp>
        <p:nvCxnSpPr>
          <p:cNvPr id="173" name="Google Shape;173;p18"/>
          <p:cNvCxnSpPr/>
          <p:nvPr/>
        </p:nvCxnSpPr>
        <p:spPr>
          <a:xfrm flipH="1">
            <a:off x="9149947" y="4660786"/>
            <a:ext cx="544749" cy="8854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4" name="Google Shape;174;p18"/>
          <p:cNvSpPr txBox="1"/>
          <p:nvPr/>
        </p:nvSpPr>
        <p:spPr>
          <a:xfrm>
            <a:off x="4076129" y="3641846"/>
            <a:ext cx="21787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Field</a:t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1715246" y="3669387"/>
            <a:ext cx="21787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Notifications</a:t>
            </a:r>
            <a:endParaRPr/>
          </a:p>
        </p:txBody>
      </p:sp>
      <p:cxnSp>
        <p:nvCxnSpPr>
          <p:cNvPr id="176" name="Google Shape;176;p18"/>
          <p:cNvCxnSpPr/>
          <p:nvPr/>
        </p:nvCxnSpPr>
        <p:spPr>
          <a:xfrm flipH="1">
            <a:off x="2288217" y="4011134"/>
            <a:ext cx="350846" cy="4427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7" name="Google Shape;177;p18"/>
          <p:cNvSpPr txBox="1"/>
          <p:nvPr/>
        </p:nvSpPr>
        <p:spPr>
          <a:xfrm>
            <a:off x="889456" y="1006390"/>
            <a:ext cx="45474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Bar Overview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2"/>
          <p:cNvSpPr/>
          <p:nvPr/>
        </p:nvSpPr>
        <p:spPr>
          <a:xfrm rot="10800000">
            <a:off x="9988132" y="50272"/>
            <a:ext cx="2164800" cy="1698300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72"/>
          <p:cNvSpPr txBox="1"/>
          <p:nvPr/>
        </p:nvSpPr>
        <p:spPr>
          <a:xfrm>
            <a:off x="354564" y="50400"/>
            <a:ext cx="6736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Assignment 2</a:t>
            </a:r>
            <a:endParaRPr/>
          </a:p>
        </p:txBody>
      </p:sp>
      <p:cxnSp>
        <p:nvCxnSpPr>
          <p:cNvPr id="742" name="Google Shape;742;p72"/>
          <p:cNvCxnSpPr/>
          <p:nvPr/>
        </p:nvCxnSpPr>
        <p:spPr>
          <a:xfrm>
            <a:off x="270588" y="643811"/>
            <a:ext cx="103326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3" name="Google Shape;743;p72"/>
          <p:cNvSpPr txBox="1"/>
          <p:nvPr/>
        </p:nvSpPr>
        <p:spPr>
          <a:xfrm>
            <a:off x="0" y="6484778"/>
            <a:ext cx="275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744" name="Google Shape;744;p72"/>
          <p:cNvSpPr txBox="1"/>
          <p:nvPr/>
        </p:nvSpPr>
        <p:spPr>
          <a:xfrm>
            <a:off x="9988230" y="6480888"/>
            <a:ext cx="219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How to use variables</a:t>
            </a:r>
            <a:endParaRPr/>
          </a:p>
        </p:txBody>
      </p:sp>
      <p:sp>
        <p:nvSpPr>
          <p:cNvPr id="745" name="Google Shape;745;p72"/>
          <p:cNvSpPr/>
          <p:nvPr/>
        </p:nvSpPr>
        <p:spPr>
          <a:xfrm>
            <a:off x="182850" y="1543550"/>
            <a:ext cx="11826300" cy="47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C# code to prompt a user to input his/her name and then the output will be shown as an example below: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John!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3"/>
          <p:cNvSpPr/>
          <p:nvPr/>
        </p:nvSpPr>
        <p:spPr>
          <a:xfrm rot="10800000">
            <a:off x="9988132" y="50272"/>
            <a:ext cx="2164800" cy="1698300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73"/>
          <p:cNvSpPr txBox="1"/>
          <p:nvPr/>
        </p:nvSpPr>
        <p:spPr>
          <a:xfrm>
            <a:off x="354564" y="50400"/>
            <a:ext cx="6736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Assignment 3</a:t>
            </a:r>
            <a:endParaRPr/>
          </a:p>
        </p:txBody>
      </p:sp>
      <p:cxnSp>
        <p:nvCxnSpPr>
          <p:cNvPr id="753" name="Google Shape;753;p73"/>
          <p:cNvCxnSpPr/>
          <p:nvPr/>
        </p:nvCxnSpPr>
        <p:spPr>
          <a:xfrm>
            <a:off x="270588" y="643811"/>
            <a:ext cx="103326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4" name="Google Shape;754;p73"/>
          <p:cNvSpPr txBox="1"/>
          <p:nvPr/>
        </p:nvSpPr>
        <p:spPr>
          <a:xfrm>
            <a:off x="0" y="6484778"/>
            <a:ext cx="275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755" name="Google Shape;755;p73"/>
          <p:cNvSpPr txBox="1"/>
          <p:nvPr/>
        </p:nvSpPr>
        <p:spPr>
          <a:xfrm>
            <a:off x="9988230" y="6480888"/>
            <a:ext cx="219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How to use variables</a:t>
            </a:r>
            <a:endParaRPr/>
          </a:p>
        </p:txBody>
      </p:sp>
      <p:sp>
        <p:nvSpPr>
          <p:cNvPr id="756" name="Google Shape;756;p73"/>
          <p:cNvSpPr/>
          <p:nvPr/>
        </p:nvSpPr>
        <p:spPr>
          <a:xfrm>
            <a:off x="182850" y="2098550"/>
            <a:ext cx="11826300" cy="15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C# code to declare two integer variables, one float variable, and one string variable and assign 10, 12.5, and "C# programming" to them respectively. Then display their values on the screen.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74"/>
          <p:cNvSpPr/>
          <p:nvPr/>
        </p:nvSpPr>
        <p:spPr>
          <a:xfrm rot="10800000">
            <a:off x="9988132" y="50272"/>
            <a:ext cx="2164800" cy="1698300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74"/>
          <p:cNvSpPr txBox="1"/>
          <p:nvPr/>
        </p:nvSpPr>
        <p:spPr>
          <a:xfrm>
            <a:off x="354564" y="50400"/>
            <a:ext cx="6736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  <a:endParaRPr/>
          </a:p>
        </p:txBody>
      </p:sp>
      <p:cxnSp>
        <p:nvCxnSpPr>
          <p:cNvPr id="764" name="Google Shape;764;p74"/>
          <p:cNvCxnSpPr/>
          <p:nvPr/>
        </p:nvCxnSpPr>
        <p:spPr>
          <a:xfrm>
            <a:off x="270588" y="643811"/>
            <a:ext cx="103326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5" name="Google Shape;765;p74"/>
          <p:cNvSpPr txBox="1"/>
          <p:nvPr/>
        </p:nvSpPr>
        <p:spPr>
          <a:xfrm>
            <a:off x="0" y="6484778"/>
            <a:ext cx="275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766" name="Google Shape;766;p74"/>
          <p:cNvSpPr txBox="1"/>
          <p:nvPr/>
        </p:nvSpPr>
        <p:spPr>
          <a:xfrm>
            <a:off x="9988230" y="6480888"/>
            <a:ext cx="219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How to use variables</a:t>
            </a:r>
            <a:endParaRPr/>
          </a:p>
        </p:txBody>
      </p:sp>
      <p:sp>
        <p:nvSpPr>
          <p:cNvPr id="767" name="Google Shape;767;p74"/>
          <p:cNvSpPr/>
          <p:nvPr/>
        </p:nvSpPr>
        <p:spPr>
          <a:xfrm>
            <a:off x="182850" y="2362800"/>
            <a:ext cx="118263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https://www.w3resource.com/csharp-exercises/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http://www.worldbestlearningcenter.com/index_files/csharp-variables-exercises.htm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https://www.csharp-console-examples.com/general/c-exercises-for-beginners/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5"/>
          <p:cNvSpPr/>
          <p:nvPr/>
        </p:nvSpPr>
        <p:spPr>
          <a:xfrm>
            <a:off x="-185651" y="0"/>
            <a:ext cx="12192000" cy="6858000"/>
          </a:xfrm>
          <a:prstGeom prst="rect">
            <a:avLst/>
          </a:prstGeom>
          <a:solidFill>
            <a:srgbClr val="FFC000">
              <a:alpha val="7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75"/>
          <p:cNvSpPr txBox="1"/>
          <p:nvPr/>
        </p:nvSpPr>
        <p:spPr>
          <a:xfrm>
            <a:off x="633499" y="2463076"/>
            <a:ext cx="10553700" cy="218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end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☺</a:t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75"/>
          <p:cNvSpPr txBox="1"/>
          <p:nvPr/>
        </p:nvSpPr>
        <p:spPr>
          <a:xfrm>
            <a:off x="6096000" y="5207923"/>
            <a:ext cx="798506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 :Jack Mutobu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:Ooko Emmanuel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Creating your first application</a:t>
            </a:r>
            <a:endParaRPr/>
          </a:p>
        </p:txBody>
      </p:sp>
      <p:cxnSp>
        <p:nvCxnSpPr>
          <p:cNvPr id="184" name="Google Shape;184;p19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9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9400401" y="648866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Working with visual studio</a:t>
            </a:r>
            <a:endParaRPr/>
          </a:p>
        </p:txBody>
      </p:sp>
      <p:pic>
        <p:nvPicPr>
          <p:cNvPr id="187" name="Google Shape;187;p19" descr="A screen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52857" b="38191"/>
          <a:stretch/>
        </p:blipFill>
        <p:spPr>
          <a:xfrm>
            <a:off x="626143" y="1187554"/>
            <a:ext cx="10371596" cy="528858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 txBox="1"/>
          <p:nvPr/>
        </p:nvSpPr>
        <p:spPr>
          <a:xfrm>
            <a:off x="626142" y="725889"/>
            <a:ext cx="45474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Go to File -&gt; New -&gt; Project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Creating your first application</a:t>
            </a:r>
            <a:endParaRPr/>
          </a:p>
        </p:txBody>
      </p:sp>
      <p:cxnSp>
        <p:nvCxnSpPr>
          <p:cNvPr id="195" name="Google Shape;195;p20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6" name="Google Shape;196;p20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197" name="Google Shape;197;p20"/>
          <p:cNvSpPr txBox="1"/>
          <p:nvPr/>
        </p:nvSpPr>
        <p:spPr>
          <a:xfrm>
            <a:off x="9400401" y="648866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Working with visual studio</a:t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917447" y="702349"/>
            <a:ext cx="68456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Choose the type of application you want to build</a:t>
            </a:r>
            <a:endParaRPr/>
          </a:p>
        </p:txBody>
      </p:sp>
      <p:pic>
        <p:nvPicPr>
          <p:cNvPr id="199" name="Google Shape;199;p20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109" t="7756" r="12783" b="26530"/>
          <a:stretch/>
        </p:blipFill>
        <p:spPr>
          <a:xfrm>
            <a:off x="457201" y="1129477"/>
            <a:ext cx="10889672" cy="5284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/>
          <p:nvPr/>
        </p:nvSpPr>
        <p:spPr>
          <a:xfrm rot="10800000">
            <a:off x="9988230" y="50401"/>
            <a:ext cx="2164702" cy="1698171"/>
          </a:xfrm>
          <a:prstGeom prst="rtTriangle">
            <a:avLst/>
          </a:prstGeom>
          <a:solidFill>
            <a:srgbClr val="FFC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354564" y="50400"/>
            <a:ext cx="6736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Creating your first application</a:t>
            </a:r>
            <a:endParaRPr/>
          </a:p>
        </p:txBody>
      </p:sp>
      <p:cxnSp>
        <p:nvCxnSpPr>
          <p:cNvPr id="206" name="Google Shape;206;p21"/>
          <p:cNvCxnSpPr/>
          <p:nvPr/>
        </p:nvCxnSpPr>
        <p:spPr>
          <a:xfrm>
            <a:off x="270588" y="643811"/>
            <a:ext cx="1033272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" name="Google Shape;207;p21"/>
          <p:cNvSpPr txBox="1"/>
          <p:nvPr/>
        </p:nvSpPr>
        <p:spPr>
          <a:xfrm>
            <a:off x="0" y="648477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PACE Coding Program 2019</a:t>
            </a: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9400401" y="6488668"/>
            <a:ext cx="275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Working with visual studio</a:t>
            </a:r>
            <a:endParaRPr/>
          </a:p>
        </p:txBody>
      </p:sp>
      <p:sp>
        <p:nvSpPr>
          <p:cNvPr id="209" name="Google Shape;209;p21"/>
          <p:cNvSpPr txBox="1"/>
          <p:nvPr/>
        </p:nvSpPr>
        <p:spPr>
          <a:xfrm>
            <a:off x="917447" y="702349"/>
            <a:ext cx="68456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Set details for your application</a:t>
            </a:r>
            <a:endParaRPr/>
          </a:p>
        </p:txBody>
      </p:sp>
      <p:pic>
        <p:nvPicPr>
          <p:cNvPr id="210" name="Google Shape;210;p21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8841" t="72381" r="12783" b="8300"/>
          <a:stretch/>
        </p:blipFill>
        <p:spPr>
          <a:xfrm>
            <a:off x="40363" y="1748572"/>
            <a:ext cx="12121965" cy="2490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1957</Words>
  <Application>Microsoft Office PowerPoint</Application>
  <PresentationFormat>Widescreen</PresentationFormat>
  <Paragraphs>418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Ooko Emmanuel</cp:lastModifiedBy>
  <cp:revision>2</cp:revision>
  <dcterms:modified xsi:type="dcterms:W3CDTF">2019-02-05T09:42:05Z</dcterms:modified>
</cp:coreProperties>
</file>