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Yodnam" charset="1" panose="00000000000000000000"/>
      <p:regular r:id="rId21"/>
    </p:embeddedFont>
    <p:embeddedFont>
      <p:font typeface="Telegraf Bold" charset="1" panose="00000800000000000000"/>
      <p:regular r:id="rId22"/>
    </p:embeddedFont>
    <p:embeddedFont>
      <p:font typeface="Telegraf"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6121F"/>
        </a:solidFill>
      </p:bgPr>
    </p:bg>
    <p:spTree>
      <p:nvGrpSpPr>
        <p:cNvPr id="1" name=""/>
        <p:cNvGrpSpPr/>
        <p:nvPr/>
      </p:nvGrpSpPr>
      <p:grpSpPr>
        <a:xfrm>
          <a:off x="0" y="0"/>
          <a:ext cx="0" cy="0"/>
          <a:chOff x="0" y="0"/>
          <a:chExt cx="0" cy="0"/>
        </a:xfrm>
      </p:grpSpPr>
      <p:sp>
        <p:nvSpPr>
          <p:cNvPr name="Freeform 2" id="2"/>
          <p:cNvSpPr/>
          <p:nvPr/>
        </p:nvSpPr>
        <p:spPr>
          <a:xfrm flipH="false" flipV="false" rot="0">
            <a:off x="8308878" y="3300047"/>
            <a:ext cx="11810023" cy="10461246"/>
          </a:xfrm>
          <a:custGeom>
            <a:avLst/>
            <a:gdLst/>
            <a:ahLst/>
            <a:cxnLst/>
            <a:rect r="r" b="b" t="t" l="l"/>
            <a:pathLst>
              <a:path h="10461246" w="11810023">
                <a:moveTo>
                  <a:pt x="0" y="0"/>
                </a:moveTo>
                <a:lnTo>
                  <a:pt x="11810023" y="0"/>
                </a:lnTo>
                <a:lnTo>
                  <a:pt x="11810023" y="10461246"/>
                </a:lnTo>
                <a:lnTo>
                  <a:pt x="0" y="104612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7802691"/>
            <a:ext cx="6073998" cy="834047"/>
            <a:chOff x="0" y="0"/>
            <a:chExt cx="8098664" cy="1112062"/>
          </a:xfrm>
        </p:grpSpPr>
        <p:sp>
          <p:nvSpPr>
            <p:cNvPr name="AutoShape 4" id="4"/>
            <p:cNvSpPr/>
            <p:nvPr/>
          </p:nvSpPr>
          <p:spPr>
            <a:xfrm>
              <a:off x="0" y="6350"/>
              <a:ext cx="8098664" cy="0"/>
            </a:xfrm>
            <a:prstGeom prst="line">
              <a:avLst/>
            </a:prstGeom>
            <a:ln cap="flat" w="12700">
              <a:solidFill>
                <a:srgbClr val="E15269"/>
              </a:solidFill>
              <a:prstDash val="solid"/>
              <a:headEnd type="none" len="sm" w="sm"/>
              <a:tailEnd type="none" len="sm" w="sm"/>
            </a:ln>
          </p:spPr>
        </p:sp>
        <p:sp>
          <p:nvSpPr>
            <p:cNvPr name="TextBox 5" id="5"/>
            <p:cNvSpPr txBox="true"/>
            <p:nvPr/>
          </p:nvSpPr>
          <p:spPr>
            <a:xfrm rot="0">
              <a:off x="0" y="74895"/>
              <a:ext cx="8098664" cy="1037167"/>
            </a:xfrm>
            <a:prstGeom prst="rect">
              <a:avLst/>
            </a:prstGeom>
          </p:spPr>
          <p:txBody>
            <a:bodyPr anchor="t" rtlCol="false" tIns="0" lIns="0" bIns="0" rIns="0">
              <a:spAutoFit/>
            </a:bodyPr>
            <a:lstStyle/>
            <a:p>
              <a:pPr algn="l">
                <a:lnSpc>
                  <a:spcPts val="5199"/>
                </a:lnSpc>
              </a:pPr>
              <a:r>
                <a:rPr lang="en-US" sz="3999">
                  <a:solidFill>
                    <a:srgbClr val="F4F4F4"/>
                  </a:solidFill>
                  <a:latin typeface="Yodnam"/>
                  <a:ea typeface="Yodnam"/>
                  <a:cs typeface="Yodnam"/>
                  <a:sym typeface="Yodnam"/>
                </a:rPr>
                <a:t>JULIANA UDEGBULEM</a:t>
              </a:r>
            </a:p>
          </p:txBody>
        </p:sp>
      </p:grpSp>
      <p:sp>
        <p:nvSpPr>
          <p:cNvPr name="Freeform 6" id="6"/>
          <p:cNvSpPr/>
          <p:nvPr/>
        </p:nvSpPr>
        <p:spPr>
          <a:xfrm flipH="false" flipV="false" rot="0">
            <a:off x="12047436" y="0"/>
            <a:ext cx="6240564" cy="4046157"/>
          </a:xfrm>
          <a:custGeom>
            <a:avLst/>
            <a:gdLst/>
            <a:ahLst/>
            <a:cxnLst/>
            <a:rect r="r" b="b" t="t" l="l"/>
            <a:pathLst>
              <a:path h="4046157" w="6240564">
                <a:moveTo>
                  <a:pt x="0" y="0"/>
                </a:moveTo>
                <a:lnTo>
                  <a:pt x="6240564" y="0"/>
                </a:lnTo>
                <a:lnTo>
                  <a:pt x="6240564" y="4046157"/>
                </a:lnTo>
                <a:lnTo>
                  <a:pt x="0" y="4046157"/>
                </a:lnTo>
                <a:lnTo>
                  <a:pt x="0" y="0"/>
                </a:lnTo>
                <a:close/>
              </a:path>
            </a:pathLst>
          </a:custGeom>
          <a:blipFill>
            <a:blip r:embed="rId4"/>
            <a:stretch>
              <a:fillRect l="0" t="-21518" r="0" b="-32715"/>
            </a:stretch>
          </a:blipFill>
        </p:spPr>
      </p:sp>
      <p:grpSp>
        <p:nvGrpSpPr>
          <p:cNvPr name="Group 7" id="7"/>
          <p:cNvGrpSpPr/>
          <p:nvPr/>
        </p:nvGrpSpPr>
        <p:grpSpPr>
          <a:xfrm rot="0">
            <a:off x="0" y="-1794564"/>
            <a:ext cx="12432404" cy="6705686"/>
            <a:chOff x="0" y="0"/>
            <a:chExt cx="16576538" cy="8940914"/>
          </a:xfrm>
        </p:grpSpPr>
        <p:sp>
          <p:nvSpPr>
            <p:cNvPr name="TextBox 8" id="8"/>
            <p:cNvSpPr txBox="true"/>
            <p:nvPr/>
          </p:nvSpPr>
          <p:spPr>
            <a:xfrm rot="0">
              <a:off x="0" y="-123825"/>
              <a:ext cx="16576538" cy="2731883"/>
            </a:xfrm>
            <a:prstGeom prst="rect">
              <a:avLst/>
            </a:prstGeom>
          </p:spPr>
          <p:txBody>
            <a:bodyPr anchor="t" rtlCol="false" tIns="0" lIns="0" bIns="0" rIns="0">
              <a:spAutoFit/>
            </a:bodyPr>
            <a:lstStyle/>
            <a:p>
              <a:pPr algn="l">
                <a:lnSpc>
                  <a:spcPts val="15479"/>
                </a:lnSpc>
              </a:pPr>
            </a:p>
          </p:txBody>
        </p:sp>
        <p:sp>
          <p:nvSpPr>
            <p:cNvPr name="TextBox 9" id="9"/>
            <p:cNvSpPr txBox="true"/>
            <p:nvPr/>
          </p:nvSpPr>
          <p:spPr>
            <a:xfrm rot="0">
              <a:off x="0" y="2400237"/>
              <a:ext cx="16576538" cy="6540678"/>
            </a:xfrm>
            <a:prstGeom prst="rect">
              <a:avLst/>
            </a:prstGeom>
          </p:spPr>
          <p:txBody>
            <a:bodyPr anchor="t" rtlCol="false" tIns="0" lIns="0" bIns="0" rIns="0">
              <a:spAutoFit/>
            </a:bodyPr>
            <a:lstStyle/>
            <a:p>
              <a:pPr algn="l">
                <a:lnSpc>
                  <a:spcPts val="12330"/>
                </a:lnSpc>
              </a:pPr>
              <a:r>
                <a:rPr lang="en-US" sz="8807">
                  <a:solidFill>
                    <a:srgbClr val="F4F4F4"/>
                  </a:solidFill>
                  <a:latin typeface="Yodnam"/>
                  <a:ea typeface="Yodnam"/>
                  <a:cs typeface="Yodnam"/>
                  <a:sym typeface="Yodnam"/>
                </a:rPr>
                <a:t>YOUTUBE SONGS  ANALYSIS ON POWER BI</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89783" y="1028700"/>
          <a:ext cx="16230600" cy="1171575"/>
        </p:xfrm>
        <a:graphic>
          <a:graphicData uri="http://schemas.openxmlformats.org/drawingml/2006/table">
            <a:tbl>
              <a:tblPr/>
              <a:tblGrid>
                <a:gridCol w="9923962"/>
              </a:tblGrid>
              <a:tr h="1171575">
                <a:tc>
                  <a:txBody>
                    <a:bodyPr anchor="t" rtlCol="false"/>
                    <a:lstStyle/>
                    <a:p>
                      <a:pPr algn="ctr">
                        <a:lnSpc>
                          <a:spcPts val="5319"/>
                        </a:lnSpc>
                        <a:defRPr/>
                      </a:pPr>
                      <a:r>
                        <a:rPr lang="en-US" sz="3799">
                          <a:solidFill>
                            <a:srgbClr val="F4F4F4"/>
                          </a:solidFill>
                          <a:latin typeface="Telegraf"/>
                          <a:ea typeface="Telegraf"/>
                          <a:cs typeface="Telegraf"/>
                          <a:sym typeface="Telegraf"/>
                        </a:rPr>
                        <a:t>To identify peak publishing times and their impact on engagement</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E15269"/>
                    </a:solidFill>
                  </a:tcPr>
                </a:tc>
              </a:tr>
            </a:tbl>
          </a:graphicData>
        </a:graphic>
      </p:graphicFrame>
      <p:sp>
        <p:nvSpPr>
          <p:cNvPr name="Freeform 3" id="3"/>
          <p:cNvSpPr/>
          <p:nvPr/>
        </p:nvSpPr>
        <p:spPr>
          <a:xfrm flipH="false" flipV="false" rot="0">
            <a:off x="289783" y="3012165"/>
            <a:ext cx="7161607" cy="4987126"/>
          </a:xfrm>
          <a:custGeom>
            <a:avLst/>
            <a:gdLst/>
            <a:ahLst/>
            <a:cxnLst/>
            <a:rect r="r" b="b" t="t" l="l"/>
            <a:pathLst>
              <a:path h="4987126" w="7161607">
                <a:moveTo>
                  <a:pt x="0" y="0"/>
                </a:moveTo>
                <a:lnTo>
                  <a:pt x="7161607" y="0"/>
                </a:lnTo>
                <a:lnTo>
                  <a:pt x="7161607" y="4987126"/>
                </a:lnTo>
                <a:lnTo>
                  <a:pt x="0" y="4987126"/>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6121F"/>
        </a:solidFill>
      </p:bgPr>
    </p:bg>
    <p:spTree>
      <p:nvGrpSpPr>
        <p:cNvPr id="1" name=""/>
        <p:cNvGrpSpPr/>
        <p:nvPr/>
      </p:nvGrpSpPr>
      <p:grpSpPr>
        <a:xfrm>
          <a:off x="0" y="0"/>
          <a:ext cx="0" cy="0"/>
          <a:chOff x="0" y="0"/>
          <a:chExt cx="0" cy="0"/>
        </a:xfrm>
      </p:grpSpPr>
      <p:sp>
        <p:nvSpPr>
          <p:cNvPr name="Freeform 2" id="2"/>
          <p:cNvSpPr/>
          <p:nvPr/>
        </p:nvSpPr>
        <p:spPr>
          <a:xfrm flipH="false" flipV="false" rot="0">
            <a:off x="650011" y="4271174"/>
            <a:ext cx="7090700" cy="4987126"/>
          </a:xfrm>
          <a:custGeom>
            <a:avLst/>
            <a:gdLst/>
            <a:ahLst/>
            <a:cxnLst/>
            <a:rect r="r" b="b" t="t" l="l"/>
            <a:pathLst>
              <a:path h="4987126" w="7090700">
                <a:moveTo>
                  <a:pt x="0" y="0"/>
                </a:moveTo>
                <a:lnTo>
                  <a:pt x="7090701" y="0"/>
                </a:lnTo>
                <a:lnTo>
                  <a:pt x="7090701" y="4987126"/>
                </a:lnTo>
                <a:lnTo>
                  <a:pt x="0" y="4987126"/>
                </a:lnTo>
                <a:lnTo>
                  <a:pt x="0" y="0"/>
                </a:lnTo>
                <a:close/>
              </a:path>
            </a:pathLst>
          </a:custGeom>
          <a:blipFill>
            <a:blip r:embed="rId2"/>
            <a:stretch>
              <a:fillRect l="0" t="0" r="0" b="0"/>
            </a:stretch>
          </a:blipFill>
        </p:spPr>
      </p:sp>
      <p:grpSp>
        <p:nvGrpSpPr>
          <p:cNvPr name="Group 3" id="3"/>
          <p:cNvGrpSpPr/>
          <p:nvPr/>
        </p:nvGrpSpPr>
        <p:grpSpPr>
          <a:xfrm rot="0">
            <a:off x="119300" y="1248844"/>
            <a:ext cx="17140000" cy="2802187"/>
            <a:chOff x="0" y="0"/>
            <a:chExt cx="22853334" cy="3736249"/>
          </a:xfrm>
        </p:grpSpPr>
        <p:sp>
          <p:nvSpPr>
            <p:cNvPr name="TextBox 4" id="4"/>
            <p:cNvSpPr txBox="true"/>
            <p:nvPr/>
          </p:nvSpPr>
          <p:spPr>
            <a:xfrm rot="0">
              <a:off x="0" y="38100"/>
              <a:ext cx="22853334" cy="2766921"/>
            </a:xfrm>
            <a:prstGeom prst="rect">
              <a:avLst/>
            </a:prstGeom>
          </p:spPr>
          <p:txBody>
            <a:bodyPr anchor="t" rtlCol="false" tIns="0" lIns="0" bIns="0" rIns="0">
              <a:spAutoFit/>
            </a:bodyPr>
            <a:lstStyle/>
            <a:p>
              <a:pPr algn="l">
                <a:lnSpc>
                  <a:spcPts val="5200"/>
                </a:lnSpc>
              </a:pPr>
              <a:r>
                <a:rPr lang="en-US" sz="5200">
                  <a:solidFill>
                    <a:srgbClr val="F4F4F4"/>
                  </a:solidFill>
                  <a:latin typeface="Telegraf"/>
                  <a:ea typeface="Telegraf"/>
                  <a:cs typeface="Telegraf"/>
                  <a:sym typeface="Telegraf"/>
                </a:rPr>
                <a:t>To investigate the relationship between Likes, Comments and Views I used a scatter plot, larger bubbles indicates videos with more comments</a:t>
              </a:r>
            </a:p>
          </p:txBody>
        </p:sp>
        <p:sp>
          <p:nvSpPr>
            <p:cNvPr name="TextBox 5" id="5"/>
            <p:cNvSpPr txBox="true"/>
            <p:nvPr/>
          </p:nvSpPr>
          <p:spPr>
            <a:xfrm rot="0">
              <a:off x="0" y="3165808"/>
              <a:ext cx="22853334" cy="570442"/>
            </a:xfrm>
            <a:prstGeom prst="rect">
              <a:avLst/>
            </a:prstGeom>
          </p:spPr>
          <p:txBody>
            <a:bodyPr anchor="t" rtlCol="false" tIns="0" lIns="0" bIns="0" rIns="0">
              <a:spAutoFit/>
            </a:bodyPr>
            <a:lstStyle/>
            <a:p>
              <a:pPr algn="l">
                <a:lnSpc>
                  <a:spcPts val="3249"/>
                </a:lnSpc>
              </a:pPr>
            </a:p>
          </p:txBody>
        </p:sp>
      </p:grpSp>
      <p:sp>
        <p:nvSpPr>
          <p:cNvPr name="TextBox 6" id="6"/>
          <p:cNvSpPr txBox="true"/>
          <p:nvPr/>
        </p:nvSpPr>
        <p:spPr>
          <a:xfrm rot="0">
            <a:off x="321389" y="314325"/>
            <a:ext cx="8822611" cy="714375"/>
          </a:xfrm>
          <a:prstGeom prst="rect">
            <a:avLst/>
          </a:prstGeom>
        </p:spPr>
        <p:txBody>
          <a:bodyPr anchor="t" rtlCol="false" tIns="0" lIns="0" bIns="0" rIns="0">
            <a:spAutoFit/>
          </a:bodyPr>
          <a:lstStyle/>
          <a:p>
            <a:pPr algn="l">
              <a:lnSpc>
                <a:spcPts val="5279"/>
              </a:lnSpc>
            </a:pPr>
            <a:r>
              <a:rPr lang="en-US" sz="4399">
                <a:solidFill>
                  <a:srgbClr val="F4F4F4"/>
                </a:solidFill>
                <a:latin typeface="Telegraf"/>
                <a:ea typeface="Telegraf"/>
                <a:cs typeface="Telegraf"/>
                <a:sym typeface="Telegraf"/>
              </a:rPr>
              <a:t>USER ENGAGEMENT INSIGHTS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681728"/>
            <a:ext cx="18042962" cy="1727707"/>
            <a:chOff x="0" y="0"/>
            <a:chExt cx="13611870" cy="1303407"/>
          </a:xfrm>
        </p:grpSpPr>
        <p:sp>
          <p:nvSpPr>
            <p:cNvPr name="Freeform 3" id="3"/>
            <p:cNvSpPr/>
            <p:nvPr/>
          </p:nvSpPr>
          <p:spPr>
            <a:xfrm flipH="false" flipV="false" rot="0">
              <a:off x="0" y="0"/>
              <a:ext cx="13611870" cy="1303407"/>
            </a:xfrm>
            <a:custGeom>
              <a:avLst/>
              <a:gdLst/>
              <a:ahLst/>
              <a:cxnLst/>
              <a:rect r="r" b="b" t="t" l="l"/>
              <a:pathLst>
                <a:path h="1303407" w="13611870">
                  <a:moveTo>
                    <a:pt x="12872" y="0"/>
                  </a:moveTo>
                  <a:lnTo>
                    <a:pt x="13598998" y="0"/>
                  </a:lnTo>
                  <a:cubicBezTo>
                    <a:pt x="13606107" y="0"/>
                    <a:pt x="13611870" y="5763"/>
                    <a:pt x="13611870" y="12872"/>
                  </a:cubicBezTo>
                  <a:lnTo>
                    <a:pt x="13611870" y="1290534"/>
                  </a:lnTo>
                  <a:cubicBezTo>
                    <a:pt x="13611870" y="1293948"/>
                    <a:pt x="13610513" y="1297222"/>
                    <a:pt x="13608100" y="1299637"/>
                  </a:cubicBezTo>
                  <a:cubicBezTo>
                    <a:pt x="13605686" y="1302051"/>
                    <a:pt x="13602412" y="1303407"/>
                    <a:pt x="13598998" y="1303407"/>
                  </a:cubicBezTo>
                  <a:lnTo>
                    <a:pt x="12872" y="1303407"/>
                  </a:lnTo>
                  <a:cubicBezTo>
                    <a:pt x="5763" y="1303407"/>
                    <a:pt x="0" y="1297644"/>
                    <a:pt x="0" y="1290534"/>
                  </a:cubicBezTo>
                  <a:lnTo>
                    <a:pt x="0" y="12872"/>
                  </a:lnTo>
                  <a:cubicBezTo>
                    <a:pt x="0" y="5763"/>
                    <a:pt x="5763" y="0"/>
                    <a:pt x="12872" y="0"/>
                  </a:cubicBezTo>
                  <a:close/>
                </a:path>
              </a:pathLst>
            </a:custGeom>
            <a:solidFill>
              <a:srgbClr val="FFFFFF"/>
            </a:solidFill>
            <a:ln cap="rnd">
              <a:noFill/>
              <a:prstDash val="sysDot"/>
              <a:round/>
            </a:ln>
          </p:spPr>
        </p:sp>
        <p:sp>
          <p:nvSpPr>
            <p:cNvPr name="TextBox 4" id="4"/>
            <p:cNvSpPr txBox="true"/>
            <p:nvPr/>
          </p:nvSpPr>
          <p:spPr>
            <a:xfrm>
              <a:off x="0" y="-114300"/>
              <a:ext cx="13611870" cy="1417707"/>
            </a:xfrm>
            <a:prstGeom prst="rect">
              <a:avLst/>
            </a:prstGeom>
          </p:spPr>
          <p:txBody>
            <a:bodyPr anchor="ctr" rtlCol="false" tIns="254000" lIns="254000" bIns="254000" rIns="254000"/>
            <a:lstStyle/>
            <a:p>
              <a:pPr algn="l">
                <a:lnSpc>
                  <a:spcPts val="4899"/>
                </a:lnSpc>
              </a:pPr>
              <a:r>
                <a:rPr lang="en-US" sz="3499">
                  <a:solidFill>
                    <a:srgbClr val="E15269"/>
                  </a:solidFill>
                  <a:latin typeface="Telegraf Bold"/>
                  <a:ea typeface="Telegraf Bold"/>
                  <a:cs typeface="Telegraf Bold"/>
                  <a:sym typeface="Telegraf Bold"/>
                </a:rPr>
                <a:t>To identify factors affecting user engagement with Youtube songs videos, I used a clustered bar chart to visualize metrics</a:t>
              </a:r>
            </a:p>
          </p:txBody>
        </p:sp>
      </p:grpSp>
      <p:sp>
        <p:nvSpPr>
          <p:cNvPr name="Freeform 5" id="5"/>
          <p:cNvSpPr/>
          <p:nvPr/>
        </p:nvSpPr>
        <p:spPr>
          <a:xfrm flipH="false" flipV="false" rot="0">
            <a:off x="320042" y="2746249"/>
            <a:ext cx="7610831" cy="5218493"/>
          </a:xfrm>
          <a:custGeom>
            <a:avLst/>
            <a:gdLst/>
            <a:ahLst/>
            <a:cxnLst/>
            <a:rect r="r" b="b" t="t" l="l"/>
            <a:pathLst>
              <a:path h="5218493" w="7610831">
                <a:moveTo>
                  <a:pt x="0" y="0"/>
                </a:moveTo>
                <a:lnTo>
                  <a:pt x="7610831" y="0"/>
                </a:lnTo>
                <a:lnTo>
                  <a:pt x="7610831" y="5218493"/>
                </a:lnTo>
                <a:lnTo>
                  <a:pt x="0" y="5218493"/>
                </a:lnTo>
                <a:lnTo>
                  <a:pt x="0" y="0"/>
                </a:lnTo>
                <a:close/>
              </a:path>
            </a:pathLst>
          </a:custGeom>
          <a:blipFill>
            <a:blip r:embed="rId2"/>
            <a:stretch>
              <a:fillRect l="-2512" t="0" r="-2512" b="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66121F"/>
        </a:solidFill>
      </p:bgPr>
    </p:bg>
    <p:spTree>
      <p:nvGrpSpPr>
        <p:cNvPr id="1" name=""/>
        <p:cNvGrpSpPr/>
        <p:nvPr/>
      </p:nvGrpSpPr>
      <p:grpSpPr>
        <a:xfrm>
          <a:off x="0" y="0"/>
          <a:ext cx="0" cy="0"/>
          <a:chOff x="0" y="0"/>
          <a:chExt cx="0" cy="0"/>
        </a:xfrm>
      </p:grpSpPr>
      <p:sp>
        <p:nvSpPr>
          <p:cNvPr name="AutoShape 2" id="2"/>
          <p:cNvSpPr/>
          <p:nvPr/>
        </p:nvSpPr>
        <p:spPr>
          <a:xfrm rot="-5400000">
            <a:off x="3946409" y="5138738"/>
            <a:ext cx="8229600" cy="0"/>
          </a:xfrm>
          <a:prstGeom prst="line">
            <a:avLst/>
          </a:prstGeom>
          <a:ln cap="flat" w="9525">
            <a:solidFill>
              <a:srgbClr val="E15269"/>
            </a:solidFill>
            <a:prstDash val="solid"/>
            <a:headEnd type="none" len="sm" w="sm"/>
            <a:tailEnd type="none" len="sm" w="sm"/>
          </a:ln>
        </p:spPr>
      </p:sp>
      <p:grpSp>
        <p:nvGrpSpPr>
          <p:cNvPr name="Group 3" id="3"/>
          <p:cNvGrpSpPr/>
          <p:nvPr/>
        </p:nvGrpSpPr>
        <p:grpSpPr>
          <a:xfrm rot="0">
            <a:off x="9144000" y="1384570"/>
            <a:ext cx="8533710" cy="2585963"/>
            <a:chOff x="0" y="0"/>
            <a:chExt cx="11378280" cy="3447951"/>
          </a:xfrm>
        </p:grpSpPr>
        <p:sp>
          <p:nvSpPr>
            <p:cNvPr name="TextBox 4" id="4"/>
            <p:cNvSpPr txBox="true"/>
            <p:nvPr/>
          </p:nvSpPr>
          <p:spPr>
            <a:xfrm rot="0">
              <a:off x="0" y="-95250"/>
              <a:ext cx="11378280" cy="2885863"/>
            </a:xfrm>
            <a:prstGeom prst="rect">
              <a:avLst/>
            </a:prstGeom>
          </p:spPr>
          <p:txBody>
            <a:bodyPr anchor="t" rtlCol="false" tIns="0" lIns="0" bIns="0" rIns="0">
              <a:spAutoFit/>
            </a:bodyPr>
            <a:lstStyle/>
            <a:p>
              <a:pPr algn="l" marL="0" indent="0" lvl="0">
                <a:lnSpc>
                  <a:spcPts val="4340"/>
                </a:lnSpc>
              </a:pPr>
              <a:r>
                <a:rPr lang="en-US" sz="3100">
                  <a:solidFill>
                    <a:srgbClr val="F4F4F4"/>
                  </a:solidFill>
                  <a:latin typeface="Telegraf Bold"/>
                  <a:ea typeface="Telegraf Bold"/>
                  <a:cs typeface="Telegraf Bold"/>
                  <a:sym typeface="Telegraf Bold"/>
                </a:rPr>
                <a:t>Based on my analysis, videos posted on Mondays recieve the highest average number of views compared to the other days of the week.</a:t>
              </a:r>
            </a:p>
          </p:txBody>
        </p:sp>
        <p:sp>
          <p:nvSpPr>
            <p:cNvPr name="TextBox 5" id="5"/>
            <p:cNvSpPr txBox="true"/>
            <p:nvPr/>
          </p:nvSpPr>
          <p:spPr>
            <a:xfrm rot="0">
              <a:off x="0" y="2954979"/>
              <a:ext cx="11378280" cy="492972"/>
            </a:xfrm>
            <a:prstGeom prst="rect">
              <a:avLst/>
            </a:prstGeom>
          </p:spPr>
          <p:txBody>
            <a:bodyPr anchor="t" rtlCol="false" tIns="0" lIns="0" bIns="0" rIns="0">
              <a:spAutoFit/>
            </a:bodyPr>
            <a:lstStyle/>
            <a:p>
              <a:pPr algn="l">
                <a:lnSpc>
                  <a:spcPts val="2860"/>
                </a:lnSpc>
              </a:pPr>
            </a:p>
          </p:txBody>
        </p:sp>
      </p:grpSp>
      <p:sp>
        <p:nvSpPr>
          <p:cNvPr name="TextBox 6" id="6"/>
          <p:cNvSpPr txBox="true"/>
          <p:nvPr/>
        </p:nvSpPr>
        <p:spPr>
          <a:xfrm rot="0">
            <a:off x="1028700" y="4676140"/>
            <a:ext cx="5873339" cy="982345"/>
          </a:xfrm>
          <a:prstGeom prst="rect">
            <a:avLst/>
          </a:prstGeom>
        </p:spPr>
        <p:txBody>
          <a:bodyPr anchor="t" rtlCol="false" tIns="0" lIns="0" bIns="0" rIns="0">
            <a:spAutoFit/>
          </a:bodyPr>
          <a:lstStyle/>
          <a:p>
            <a:pPr algn="l" marL="0" indent="0" lvl="0">
              <a:lnSpc>
                <a:spcPts val="6800"/>
              </a:lnSpc>
            </a:pPr>
            <a:r>
              <a:rPr lang="en-US" sz="6800">
                <a:solidFill>
                  <a:srgbClr val="F4F4F4"/>
                </a:solidFill>
                <a:latin typeface="Telegraf"/>
                <a:ea typeface="Telegraf"/>
                <a:cs typeface="Telegraf"/>
                <a:sym typeface="Telegraf"/>
              </a:rPr>
              <a:t>INSIGHTS</a:t>
            </a:r>
          </a:p>
        </p:txBody>
      </p:sp>
      <p:grpSp>
        <p:nvGrpSpPr>
          <p:cNvPr name="Group 7" id="7"/>
          <p:cNvGrpSpPr/>
          <p:nvPr/>
        </p:nvGrpSpPr>
        <p:grpSpPr>
          <a:xfrm rot="0">
            <a:off x="9144000" y="3989377"/>
            <a:ext cx="7700585" cy="2585963"/>
            <a:chOff x="0" y="0"/>
            <a:chExt cx="10267447" cy="3447951"/>
          </a:xfrm>
        </p:grpSpPr>
        <p:sp>
          <p:nvSpPr>
            <p:cNvPr name="TextBox 8" id="8"/>
            <p:cNvSpPr txBox="true"/>
            <p:nvPr/>
          </p:nvSpPr>
          <p:spPr>
            <a:xfrm rot="0">
              <a:off x="0" y="-95250"/>
              <a:ext cx="10267447" cy="2885863"/>
            </a:xfrm>
            <a:prstGeom prst="rect">
              <a:avLst/>
            </a:prstGeom>
          </p:spPr>
          <p:txBody>
            <a:bodyPr anchor="t" rtlCol="false" tIns="0" lIns="0" bIns="0" rIns="0">
              <a:spAutoFit/>
            </a:bodyPr>
            <a:lstStyle/>
            <a:p>
              <a:pPr algn="l" marL="0" indent="0" lvl="0">
                <a:lnSpc>
                  <a:spcPts val="4340"/>
                </a:lnSpc>
              </a:pPr>
              <a:r>
                <a:rPr lang="en-US" sz="3100">
                  <a:solidFill>
                    <a:srgbClr val="FDFDFD"/>
                  </a:solidFill>
                  <a:latin typeface="Telegraf Bold"/>
                  <a:ea typeface="Telegraf Bold"/>
                  <a:cs typeface="Telegraf Bold"/>
                  <a:sym typeface="Telegraf Bold"/>
                </a:rPr>
                <a:t>The data shows that 2011 was the peak year for views, indicatng that the content posted in that year recieved the highest engagement.</a:t>
              </a:r>
            </a:p>
          </p:txBody>
        </p:sp>
        <p:sp>
          <p:nvSpPr>
            <p:cNvPr name="TextBox 9" id="9"/>
            <p:cNvSpPr txBox="true"/>
            <p:nvPr/>
          </p:nvSpPr>
          <p:spPr>
            <a:xfrm rot="0">
              <a:off x="0" y="2954979"/>
              <a:ext cx="10267447" cy="492972"/>
            </a:xfrm>
            <a:prstGeom prst="rect">
              <a:avLst/>
            </a:prstGeom>
          </p:spPr>
          <p:txBody>
            <a:bodyPr anchor="t" rtlCol="false" tIns="0" lIns="0" bIns="0" rIns="0">
              <a:spAutoFit/>
            </a:bodyPr>
            <a:lstStyle/>
            <a:p>
              <a:pPr algn="l">
                <a:lnSpc>
                  <a:spcPts val="2860"/>
                </a:lnSpc>
              </a:pPr>
            </a:p>
          </p:txBody>
        </p:sp>
      </p:grpSp>
      <p:grpSp>
        <p:nvGrpSpPr>
          <p:cNvPr name="Group 10" id="10"/>
          <p:cNvGrpSpPr/>
          <p:nvPr/>
        </p:nvGrpSpPr>
        <p:grpSpPr>
          <a:xfrm rot="0">
            <a:off x="9144000" y="6594390"/>
            <a:ext cx="7700585" cy="3170163"/>
            <a:chOff x="0" y="0"/>
            <a:chExt cx="10267447" cy="4226884"/>
          </a:xfrm>
        </p:grpSpPr>
        <p:sp>
          <p:nvSpPr>
            <p:cNvPr name="TextBox 11" id="11"/>
            <p:cNvSpPr txBox="true"/>
            <p:nvPr/>
          </p:nvSpPr>
          <p:spPr>
            <a:xfrm rot="0">
              <a:off x="0" y="-85725"/>
              <a:ext cx="10267447" cy="3655271"/>
            </a:xfrm>
            <a:prstGeom prst="rect">
              <a:avLst/>
            </a:prstGeom>
          </p:spPr>
          <p:txBody>
            <a:bodyPr anchor="t" rtlCol="false" tIns="0" lIns="0" bIns="0" rIns="0">
              <a:spAutoFit/>
            </a:bodyPr>
            <a:lstStyle/>
            <a:p>
              <a:pPr algn="l" marL="0" indent="0" lvl="0">
                <a:lnSpc>
                  <a:spcPts val="3640"/>
                </a:lnSpc>
              </a:pPr>
              <a:r>
                <a:rPr lang="en-US" sz="2600">
                  <a:solidFill>
                    <a:srgbClr val="F4F4F4"/>
                  </a:solidFill>
                  <a:latin typeface="Telegraf Bold"/>
                  <a:ea typeface="Telegraf Bold"/>
                  <a:cs typeface="Telegraf Bold"/>
                  <a:sym typeface="Telegraf Bold"/>
                </a:rPr>
                <a:t>There is a strong positive correltion between view count, like count and comment count, meaning that as the number of views increases, the number of likes and comment tends to increase as well and videos with more views tends to get more likes and comments.</a:t>
              </a:r>
            </a:p>
          </p:txBody>
        </p:sp>
        <p:sp>
          <p:nvSpPr>
            <p:cNvPr name="TextBox 12" id="12"/>
            <p:cNvSpPr txBox="true"/>
            <p:nvPr/>
          </p:nvSpPr>
          <p:spPr>
            <a:xfrm rot="0">
              <a:off x="0" y="3733912"/>
              <a:ext cx="10267447" cy="492972"/>
            </a:xfrm>
            <a:prstGeom prst="rect">
              <a:avLst/>
            </a:prstGeom>
          </p:spPr>
          <p:txBody>
            <a:bodyPr anchor="t" rtlCol="false" tIns="0" lIns="0" bIns="0" rIns="0">
              <a:spAutoFit/>
            </a:bodyPr>
            <a:lstStyle/>
            <a:p>
              <a:pPr algn="l">
                <a:lnSpc>
                  <a:spcPts val="2860"/>
                </a:lnSpc>
              </a:pPr>
            </a:p>
          </p:txBody>
        </p:sp>
      </p:grpSp>
      <p:sp>
        <p:nvSpPr>
          <p:cNvPr name="TextBox 13" id="13"/>
          <p:cNvSpPr txBox="true"/>
          <p:nvPr/>
        </p:nvSpPr>
        <p:spPr>
          <a:xfrm rot="0">
            <a:off x="1028700" y="8696325"/>
            <a:ext cx="5872554" cy="561975"/>
          </a:xfrm>
          <a:prstGeom prst="rect">
            <a:avLst/>
          </a:prstGeom>
        </p:spPr>
        <p:txBody>
          <a:bodyPr anchor="t" rtlCol="false" tIns="0" lIns="0" bIns="0" rIns="0">
            <a:spAutoFit/>
          </a:bodyPr>
          <a:lstStyle/>
          <a:p>
            <a:pPr algn="l">
              <a:lnSpc>
                <a:spcPts val="4079"/>
              </a:lnSpc>
            </a:pPr>
            <a:r>
              <a:rPr lang="en-US" sz="3399">
                <a:solidFill>
                  <a:srgbClr val="F4F4F4"/>
                </a:solidFill>
                <a:latin typeface="Telegraf"/>
                <a:ea typeface="Telegraf"/>
                <a:cs typeface="Telegraf"/>
                <a:sym typeface="Telegraf"/>
              </a:rPr>
              <a:t>JULIANA UDEGBULEM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5400000">
            <a:off x="4781418" y="5138738"/>
            <a:ext cx="8229600" cy="0"/>
          </a:xfrm>
          <a:prstGeom prst="line">
            <a:avLst/>
          </a:prstGeom>
          <a:ln cap="flat" w="9525">
            <a:solidFill>
              <a:srgbClr val="1B1B19"/>
            </a:solidFill>
            <a:prstDash val="solid"/>
            <a:headEnd type="none" len="sm" w="sm"/>
            <a:tailEnd type="none" len="sm" w="sm"/>
          </a:ln>
        </p:spPr>
      </p:sp>
      <p:sp>
        <p:nvSpPr>
          <p:cNvPr name="TextBox 3" id="3"/>
          <p:cNvSpPr txBox="true"/>
          <p:nvPr/>
        </p:nvSpPr>
        <p:spPr>
          <a:xfrm rot="0">
            <a:off x="1880772" y="2590978"/>
            <a:ext cx="5872554" cy="695325"/>
          </a:xfrm>
          <a:prstGeom prst="rect">
            <a:avLst/>
          </a:prstGeom>
        </p:spPr>
        <p:txBody>
          <a:bodyPr anchor="t" rtlCol="false" tIns="0" lIns="0" bIns="0" rIns="0">
            <a:spAutoFit/>
          </a:bodyPr>
          <a:lstStyle/>
          <a:p>
            <a:pPr algn="r">
              <a:lnSpc>
                <a:spcPts val="5039"/>
              </a:lnSpc>
            </a:pPr>
            <a:r>
              <a:rPr lang="en-US" sz="4199">
                <a:solidFill>
                  <a:srgbClr val="66121F"/>
                </a:solidFill>
                <a:latin typeface="Telegraf Bold"/>
                <a:ea typeface="Telegraf Bold"/>
                <a:cs typeface="Telegraf Bold"/>
                <a:sym typeface="Telegraf Bold"/>
              </a:rPr>
              <a:t>RECOMMENDATION</a:t>
            </a:r>
          </a:p>
        </p:txBody>
      </p:sp>
      <p:grpSp>
        <p:nvGrpSpPr>
          <p:cNvPr name="Group 4" id="4"/>
          <p:cNvGrpSpPr/>
          <p:nvPr/>
        </p:nvGrpSpPr>
        <p:grpSpPr>
          <a:xfrm rot="0">
            <a:off x="9144000" y="681990"/>
            <a:ext cx="9144000" cy="8908396"/>
            <a:chOff x="0" y="0"/>
            <a:chExt cx="12192000" cy="11877861"/>
          </a:xfrm>
        </p:grpSpPr>
        <p:sp>
          <p:nvSpPr>
            <p:cNvPr name="TextBox 5" id="5"/>
            <p:cNvSpPr txBox="true"/>
            <p:nvPr/>
          </p:nvSpPr>
          <p:spPr>
            <a:xfrm rot="0">
              <a:off x="0" y="19050"/>
              <a:ext cx="12192000" cy="1810596"/>
            </a:xfrm>
            <a:prstGeom prst="rect">
              <a:avLst/>
            </a:prstGeom>
          </p:spPr>
          <p:txBody>
            <a:bodyPr anchor="t" rtlCol="false" tIns="0" lIns="0" bIns="0" rIns="0">
              <a:spAutoFit/>
            </a:bodyPr>
            <a:lstStyle/>
            <a:p>
              <a:pPr algn="l" marL="0" indent="0" lvl="0">
                <a:lnSpc>
                  <a:spcPts val="3399"/>
                </a:lnSpc>
              </a:pPr>
              <a:r>
                <a:rPr lang="en-US" sz="3399">
                  <a:solidFill>
                    <a:srgbClr val="E15269"/>
                  </a:solidFill>
                  <a:latin typeface="Telegraf"/>
                  <a:ea typeface="Telegraf"/>
                  <a:cs typeface="Telegraf"/>
                  <a:sym typeface="Telegraf"/>
                </a:rPr>
                <a:t>To maximize engagement and viewership, schedule the release of new Youtube song videos to Monday. </a:t>
              </a:r>
            </a:p>
          </p:txBody>
        </p:sp>
        <p:sp>
          <p:nvSpPr>
            <p:cNvPr name="TextBox 6" id="6"/>
            <p:cNvSpPr txBox="true"/>
            <p:nvPr/>
          </p:nvSpPr>
          <p:spPr>
            <a:xfrm rot="0">
              <a:off x="0" y="2238080"/>
              <a:ext cx="12192000" cy="4799753"/>
            </a:xfrm>
            <a:prstGeom prst="rect">
              <a:avLst/>
            </a:prstGeom>
          </p:spPr>
          <p:txBody>
            <a:bodyPr anchor="t" rtlCol="false" tIns="0" lIns="0" bIns="0" rIns="0">
              <a:spAutoFit/>
            </a:bodyPr>
            <a:lstStyle/>
            <a:p>
              <a:pPr algn="l" marL="0" indent="0" lvl="0">
                <a:lnSpc>
                  <a:spcPts val="4759"/>
                </a:lnSpc>
              </a:pPr>
              <a:r>
                <a:rPr lang="en-US" sz="3399">
                  <a:solidFill>
                    <a:srgbClr val="E15269"/>
                  </a:solidFill>
                  <a:latin typeface="Telegraf"/>
                  <a:ea typeface="Telegraf"/>
                  <a:cs typeface="Telegraf"/>
                  <a:sym typeface="Telegraf"/>
                </a:rPr>
                <a:t>While it is not possible to change the past, understanding that 2011 was a peak year for views can help us analyze the content strategies used during that time to replicate successful elements in present and future videos.</a:t>
              </a:r>
            </a:p>
          </p:txBody>
        </p:sp>
        <p:sp>
          <p:nvSpPr>
            <p:cNvPr name="TextBox 7" id="7"/>
            <p:cNvSpPr txBox="true"/>
            <p:nvPr/>
          </p:nvSpPr>
          <p:spPr>
            <a:xfrm rot="0">
              <a:off x="0" y="7712049"/>
              <a:ext cx="12192000" cy="4165812"/>
            </a:xfrm>
            <a:prstGeom prst="rect">
              <a:avLst/>
            </a:prstGeom>
          </p:spPr>
          <p:txBody>
            <a:bodyPr anchor="t" rtlCol="false" tIns="0" lIns="0" bIns="0" rIns="0">
              <a:spAutoFit/>
            </a:bodyPr>
            <a:lstStyle/>
            <a:p>
              <a:pPr algn="l">
                <a:lnSpc>
                  <a:spcPts val="2860"/>
                </a:lnSpc>
              </a:pPr>
            </a:p>
            <a:p>
              <a:pPr algn="l">
                <a:lnSpc>
                  <a:spcPts val="4419"/>
                </a:lnSpc>
              </a:pPr>
              <a:r>
                <a:rPr lang="en-US" sz="3399">
                  <a:solidFill>
                    <a:srgbClr val="E15269"/>
                  </a:solidFill>
                  <a:latin typeface="Telegraf"/>
                  <a:ea typeface="Telegraf"/>
                  <a:cs typeface="Telegraf"/>
                  <a:sym typeface="Telegraf"/>
                </a:rPr>
                <a:t>Focus on creating high-quality, engaging content that attracts the viewers, as this will also likely increase the number of likes. Encouraging viewers to like the video can further boost engagement.</a:t>
              </a:r>
            </a:p>
          </p:txBody>
        </p:sp>
      </p:grpSp>
      <p:sp>
        <p:nvSpPr>
          <p:cNvPr name="Freeform 8" id="8"/>
          <p:cNvSpPr/>
          <p:nvPr/>
        </p:nvSpPr>
        <p:spPr>
          <a:xfrm flipH="false" flipV="false" rot="0">
            <a:off x="1028700" y="1028700"/>
            <a:ext cx="852072" cy="711093"/>
          </a:xfrm>
          <a:custGeom>
            <a:avLst/>
            <a:gdLst/>
            <a:ahLst/>
            <a:cxnLst/>
            <a:rect r="r" b="b" t="t" l="l"/>
            <a:pathLst>
              <a:path h="711093" w="852072">
                <a:moveTo>
                  <a:pt x="0" y="0"/>
                </a:moveTo>
                <a:lnTo>
                  <a:pt x="852072" y="0"/>
                </a:lnTo>
                <a:lnTo>
                  <a:pt x="852072" y="711093"/>
                </a:lnTo>
                <a:lnTo>
                  <a:pt x="0" y="711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66121F"/>
        </a:solidFill>
      </p:bgPr>
    </p:bg>
    <p:spTree>
      <p:nvGrpSpPr>
        <p:cNvPr id="1" name=""/>
        <p:cNvGrpSpPr/>
        <p:nvPr/>
      </p:nvGrpSpPr>
      <p:grpSpPr>
        <a:xfrm>
          <a:off x="0" y="0"/>
          <a:ext cx="0" cy="0"/>
          <a:chOff x="0" y="0"/>
          <a:chExt cx="0" cy="0"/>
        </a:xfrm>
      </p:grpSpPr>
      <p:grpSp>
        <p:nvGrpSpPr>
          <p:cNvPr name="Group 2" id="2"/>
          <p:cNvGrpSpPr/>
          <p:nvPr/>
        </p:nvGrpSpPr>
        <p:grpSpPr>
          <a:xfrm rot="0">
            <a:off x="5592776" y="3903358"/>
            <a:ext cx="5940987" cy="2480285"/>
            <a:chOff x="0" y="0"/>
            <a:chExt cx="7921316" cy="3307046"/>
          </a:xfrm>
        </p:grpSpPr>
        <p:sp>
          <p:nvSpPr>
            <p:cNvPr name="TextBox 3" id="3"/>
            <p:cNvSpPr txBox="true"/>
            <p:nvPr/>
          </p:nvSpPr>
          <p:spPr>
            <a:xfrm rot="0">
              <a:off x="0" y="2190505"/>
              <a:ext cx="7921316" cy="1116542"/>
            </a:xfrm>
            <a:prstGeom prst="rect">
              <a:avLst/>
            </a:prstGeom>
          </p:spPr>
          <p:txBody>
            <a:bodyPr anchor="t" rtlCol="false" tIns="0" lIns="0" bIns="0" rIns="0">
              <a:spAutoFit/>
            </a:bodyPr>
            <a:lstStyle/>
            <a:p>
              <a:pPr algn="l">
                <a:lnSpc>
                  <a:spcPts val="3249"/>
                </a:lnSpc>
              </a:pPr>
            </a:p>
            <a:p>
              <a:pPr algn="l">
                <a:lnSpc>
                  <a:spcPts val="3249"/>
                </a:lnSpc>
              </a:pPr>
            </a:p>
          </p:txBody>
        </p:sp>
        <p:sp>
          <p:nvSpPr>
            <p:cNvPr name="TextBox 4" id="4"/>
            <p:cNvSpPr txBox="true"/>
            <p:nvPr/>
          </p:nvSpPr>
          <p:spPr>
            <a:xfrm rot="0">
              <a:off x="0" y="66675"/>
              <a:ext cx="7921316" cy="1457325"/>
            </a:xfrm>
            <a:prstGeom prst="rect">
              <a:avLst/>
            </a:prstGeom>
          </p:spPr>
          <p:txBody>
            <a:bodyPr anchor="t" rtlCol="false" tIns="0" lIns="0" bIns="0" rIns="0">
              <a:spAutoFit/>
            </a:bodyPr>
            <a:lstStyle/>
            <a:p>
              <a:pPr algn="l" marL="0" indent="0" lvl="0">
                <a:lnSpc>
                  <a:spcPts val="7500"/>
                </a:lnSpc>
              </a:pPr>
              <a:r>
                <a:rPr lang="en-US" sz="7500">
                  <a:solidFill>
                    <a:srgbClr val="F4F4F4"/>
                  </a:solidFill>
                  <a:latin typeface="Telegraf"/>
                  <a:ea typeface="Telegraf"/>
                  <a:cs typeface="Telegraf"/>
                  <a:sym typeface="Telegraf"/>
                </a:rPr>
                <a:t>THANK YOU</a:t>
              </a:r>
            </a:p>
          </p:txBody>
        </p:sp>
      </p:grpSp>
      <p:grpSp>
        <p:nvGrpSpPr>
          <p:cNvPr name="Group 5" id="5"/>
          <p:cNvGrpSpPr/>
          <p:nvPr/>
        </p:nvGrpSpPr>
        <p:grpSpPr>
          <a:xfrm rot="0">
            <a:off x="11764854" y="9258300"/>
            <a:ext cx="5494446" cy="1836131"/>
            <a:chOff x="0" y="0"/>
            <a:chExt cx="7325928" cy="2448175"/>
          </a:xfrm>
        </p:grpSpPr>
        <p:sp>
          <p:nvSpPr>
            <p:cNvPr name="AutoShape 6" id="6"/>
            <p:cNvSpPr/>
            <p:nvPr/>
          </p:nvSpPr>
          <p:spPr>
            <a:xfrm>
              <a:off x="3" y="2441825"/>
              <a:ext cx="7325925" cy="0"/>
            </a:xfrm>
            <a:prstGeom prst="line">
              <a:avLst/>
            </a:prstGeom>
            <a:ln cap="flat" w="12700">
              <a:solidFill>
                <a:srgbClr val="E15269"/>
              </a:solidFill>
              <a:prstDash val="solid"/>
              <a:headEnd type="none" len="sm" w="sm"/>
              <a:tailEnd type="none" len="sm" w="sm"/>
            </a:ln>
          </p:spPr>
        </p:sp>
        <p:sp>
          <p:nvSpPr>
            <p:cNvPr name="TextBox 7" id="7"/>
            <p:cNvSpPr txBox="true"/>
            <p:nvPr/>
          </p:nvSpPr>
          <p:spPr>
            <a:xfrm rot="0">
              <a:off x="0" y="-114300"/>
              <a:ext cx="7325928" cy="821267"/>
            </a:xfrm>
            <a:prstGeom prst="rect">
              <a:avLst/>
            </a:prstGeom>
          </p:spPr>
          <p:txBody>
            <a:bodyPr anchor="t" rtlCol="false" tIns="0" lIns="0" bIns="0" rIns="0">
              <a:spAutoFit/>
            </a:bodyPr>
            <a:lstStyle/>
            <a:p>
              <a:pPr algn="ctr" marL="0" indent="0" lvl="0">
                <a:lnSpc>
                  <a:spcPts val="4899"/>
                </a:lnSpc>
              </a:pPr>
              <a:r>
                <a:rPr lang="en-US" sz="3499">
                  <a:solidFill>
                    <a:srgbClr val="F4F4F4"/>
                  </a:solidFill>
                  <a:latin typeface="Telegraf Bold"/>
                  <a:ea typeface="Telegraf Bold"/>
                  <a:cs typeface="Telegraf Bold"/>
                  <a:sym typeface="Telegraf Bold"/>
                </a:rPr>
                <a:t>JULIANA UDEGBULEM</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409644"/>
            <a:ext cx="8115300" cy="1304925"/>
          </a:xfrm>
          <a:prstGeom prst="rect">
            <a:avLst/>
          </a:prstGeom>
        </p:spPr>
        <p:txBody>
          <a:bodyPr anchor="t" rtlCol="false" tIns="0" lIns="0" bIns="0" rIns="0">
            <a:spAutoFit/>
          </a:bodyPr>
          <a:lstStyle/>
          <a:p>
            <a:pPr algn="l" marL="0" indent="0" lvl="0">
              <a:lnSpc>
                <a:spcPts val="9000"/>
              </a:lnSpc>
            </a:pPr>
            <a:r>
              <a:rPr lang="en-US" sz="9000">
                <a:solidFill>
                  <a:srgbClr val="66121F"/>
                </a:solidFill>
                <a:latin typeface="Telegraf Bold"/>
                <a:ea typeface="Telegraf Bold"/>
                <a:cs typeface="Telegraf Bold"/>
                <a:sym typeface="Telegraf Bold"/>
              </a:rPr>
              <a:t>Overview</a:t>
            </a:r>
          </a:p>
        </p:txBody>
      </p:sp>
      <p:sp>
        <p:nvSpPr>
          <p:cNvPr name="AutoShape 3" id="3"/>
          <p:cNvSpPr/>
          <p:nvPr/>
        </p:nvSpPr>
        <p:spPr>
          <a:xfrm>
            <a:off x="1028699" y="3045651"/>
            <a:ext cx="16230600" cy="4762"/>
          </a:xfrm>
          <a:prstGeom prst="line">
            <a:avLst/>
          </a:prstGeom>
          <a:ln cap="flat" w="9525">
            <a:solidFill>
              <a:srgbClr val="1B1B19"/>
            </a:solidFill>
            <a:prstDash val="solid"/>
            <a:headEnd type="none" len="sm" w="sm"/>
            <a:tailEnd type="none" len="sm" w="sm"/>
          </a:ln>
        </p:spPr>
      </p:sp>
      <p:sp>
        <p:nvSpPr>
          <p:cNvPr name="Freeform 4" id="4"/>
          <p:cNvSpPr/>
          <p:nvPr/>
        </p:nvSpPr>
        <p:spPr>
          <a:xfrm flipH="false" flipV="false" rot="0">
            <a:off x="11098370" y="744629"/>
            <a:ext cx="10663314" cy="2296259"/>
          </a:xfrm>
          <a:custGeom>
            <a:avLst/>
            <a:gdLst/>
            <a:ahLst/>
            <a:cxnLst/>
            <a:rect r="r" b="b" t="t" l="l"/>
            <a:pathLst>
              <a:path h="2296259" w="10663314">
                <a:moveTo>
                  <a:pt x="0" y="0"/>
                </a:moveTo>
                <a:lnTo>
                  <a:pt x="10663314" y="0"/>
                </a:lnTo>
                <a:lnTo>
                  <a:pt x="10663314" y="2296259"/>
                </a:lnTo>
                <a:lnTo>
                  <a:pt x="0" y="2296259"/>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760526" y="3868305"/>
            <a:ext cx="6213457" cy="6190765"/>
            <a:chOff x="0" y="0"/>
            <a:chExt cx="8284610" cy="8254353"/>
          </a:xfrm>
        </p:grpSpPr>
        <p:sp>
          <p:nvSpPr>
            <p:cNvPr name="TextBox 6" id="6"/>
            <p:cNvSpPr txBox="true"/>
            <p:nvPr/>
          </p:nvSpPr>
          <p:spPr>
            <a:xfrm rot="0">
              <a:off x="0" y="-104775"/>
              <a:ext cx="8284610" cy="855769"/>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66121F"/>
                  </a:solidFill>
                  <a:latin typeface="Telegraf"/>
                  <a:ea typeface="Telegraf"/>
                  <a:cs typeface="Telegraf"/>
                  <a:sym typeface="Telegraf"/>
                </a:rPr>
                <a:t>Problem Statement</a:t>
              </a:r>
            </a:p>
          </p:txBody>
        </p:sp>
        <p:sp>
          <p:nvSpPr>
            <p:cNvPr name="TextBox 7" id="7"/>
            <p:cNvSpPr txBox="true"/>
            <p:nvPr/>
          </p:nvSpPr>
          <p:spPr>
            <a:xfrm rot="0">
              <a:off x="0" y="920409"/>
              <a:ext cx="8284610" cy="855769"/>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66121F"/>
                  </a:solidFill>
                  <a:latin typeface="Telegraf"/>
                  <a:ea typeface="Telegraf"/>
                  <a:cs typeface="Telegraf"/>
                  <a:sym typeface="Telegraf"/>
                </a:rPr>
                <a:t>Dataset Description</a:t>
              </a:r>
            </a:p>
          </p:txBody>
        </p:sp>
        <p:sp>
          <p:nvSpPr>
            <p:cNvPr name="TextBox 8" id="8"/>
            <p:cNvSpPr txBox="true"/>
            <p:nvPr/>
          </p:nvSpPr>
          <p:spPr>
            <a:xfrm rot="0">
              <a:off x="0" y="1945593"/>
              <a:ext cx="8284610" cy="1732069"/>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66121F"/>
                  </a:solidFill>
                  <a:latin typeface="Telegraf"/>
                  <a:ea typeface="Telegraf"/>
                  <a:cs typeface="Telegraf"/>
                  <a:sym typeface="Telegraf"/>
                </a:rPr>
                <a:t>Data cleaning and prepartion</a:t>
              </a:r>
            </a:p>
          </p:txBody>
        </p:sp>
        <p:sp>
          <p:nvSpPr>
            <p:cNvPr name="TextBox 9" id="9"/>
            <p:cNvSpPr txBox="true"/>
            <p:nvPr/>
          </p:nvSpPr>
          <p:spPr>
            <a:xfrm rot="0">
              <a:off x="0" y="3847077"/>
              <a:ext cx="8284610" cy="1732069"/>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66121F"/>
                  </a:solidFill>
                  <a:latin typeface="Telegraf"/>
                  <a:ea typeface="Telegraf"/>
                  <a:cs typeface="Telegraf"/>
                  <a:sym typeface="Telegraf"/>
                </a:rPr>
                <a:t>Exploratory Data Analysis</a:t>
              </a:r>
            </a:p>
          </p:txBody>
        </p:sp>
        <p:sp>
          <p:nvSpPr>
            <p:cNvPr name="TextBox 10" id="10"/>
            <p:cNvSpPr txBox="true"/>
            <p:nvPr/>
          </p:nvSpPr>
          <p:spPr>
            <a:xfrm rot="0">
              <a:off x="0" y="5748561"/>
              <a:ext cx="8284610" cy="1732069"/>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66121F"/>
                  </a:solidFill>
                  <a:latin typeface="Telegraf"/>
                  <a:ea typeface="Telegraf"/>
                  <a:cs typeface="Telegraf"/>
                  <a:sym typeface="Telegraf"/>
                </a:rPr>
                <a:t>Content and Channel Analysis</a:t>
              </a:r>
            </a:p>
          </p:txBody>
        </p:sp>
        <p:sp>
          <p:nvSpPr>
            <p:cNvPr name="TextBox 11" id="11"/>
            <p:cNvSpPr txBox="true"/>
            <p:nvPr/>
          </p:nvSpPr>
          <p:spPr>
            <a:xfrm rot="0">
              <a:off x="0" y="7678620"/>
              <a:ext cx="8284610" cy="575733"/>
            </a:xfrm>
            <a:prstGeom prst="rect">
              <a:avLst/>
            </a:prstGeom>
          </p:spPr>
          <p:txBody>
            <a:bodyPr anchor="t" rtlCol="false" tIns="0" lIns="0" bIns="0" rIns="0">
              <a:spAutoFit/>
            </a:bodyPr>
            <a:lstStyle/>
            <a:p>
              <a:pPr algn="l">
                <a:lnSpc>
                  <a:spcPts val="3500"/>
                </a:lnSpc>
              </a:pPr>
            </a:p>
          </p:txBody>
        </p:sp>
      </p:grpSp>
      <p:grpSp>
        <p:nvGrpSpPr>
          <p:cNvPr name="Group 12" id="12"/>
          <p:cNvGrpSpPr/>
          <p:nvPr/>
        </p:nvGrpSpPr>
        <p:grpSpPr>
          <a:xfrm rot="0">
            <a:off x="8232693" y="3868305"/>
            <a:ext cx="6213457" cy="5268012"/>
            <a:chOff x="0" y="0"/>
            <a:chExt cx="8284610" cy="7024015"/>
          </a:xfrm>
        </p:grpSpPr>
        <p:sp>
          <p:nvSpPr>
            <p:cNvPr name="TextBox 13" id="13"/>
            <p:cNvSpPr txBox="true"/>
            <p:nvPr/>
          </p:nvSpPr>
          <p:spPr>
            <a:xfrm rot="0">
              <a:off x="0" y="6448283"/>
              <a:ext cx="8284610" cy="575733"/>
            </a:xfrm>
            <a:prstGeom prst="rect">
              <a:avLst/>
            </a:prstGeom>
          </p:spPr>
          <p:txBody>
            <a:bodyPr anchor="t" rtlCol="false" tIns="0" lIns="0" bIns="0" rIns="0">
              <a:spAutoFit/>
            </a:bodyPr>
            <a:lstStyle/>
            <a:p>
              <a:pPr algn="l">
                <a:lnSpc>
                  <a:spcPts val="3500"/>
                </a:lnSpc>
              </a:pPr>
            </a:p>
          </p:txBody>
        </p:sp>
        <p:sp>
          <p:nvSpPr>
            <p:cNvPr name="TextBox 14" id="14"/>
            <p:cNvSpPr txBox="true"/>
            <p:nvPr/>
          </p:nvSpPr>
          <p:spPr>
            <a:xfrm rot="0">
              <a:off x="0" y="920409"/>
              <a:ext cx="8284610" cy="1732069"/>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66121F"/>
                  </a:solidFill>
                  <a:latin typeface="Telegraf"/>
                  <a:ea typeface="Telegraf"/>
                  <a:cs typeface="Telegraf"/>
                  <a:sym typeface="Telegraf"/>
                </a:rPr>
                <a:t>User Engagement Insights</a:t>
              </a:r>
            </a:p>
          </p:txBody>
        </p:sp>
        <p:sp>
          <p:nvSpPr>
            <p:cNvPr name="TextBox 15" id="15"/>
            <p:cNvSpPr txBox="true"/>
            <p:nvPr/>
          </p:nvSpPr>
          <p:spPr>
            <a:xfrm rot="0">
              <a:off x="0" y="-104775"/>
              <a:ext cx="8284610" cy="855769"/>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66121F"/>
                  </a:solidFill>
                  <a:latin typeface="Telegraf"/>
                  <a:ea typeface="Telegraf"/>
                  <a:cs typeface="Telegraf"/>
                  <a:sym typeface="Telegraf"/>
                </a:rPr>
                <a:t>Temporal Trends</a:t>
              </a:r>
            </a:p>
          </p:txBody>
        </p:sp>
        <p:sp>
          <p:nvSpPr>
            <p:cNvPr name="TextBox 16" id="16"/>
            <p:cNvSpPr txBox="true"/>
            <p:nvPr/>
          </p:nvSpPr>
          <p:spPr>
            <a:xfrm rot="0">
              <a:off x="0" y="4900836"/>
              <a:ext cx="8284610" cy="575733"/>
            </a:xfrm>
            <a:prstGeom prst="rect">
              <a:avLst/>
            </a:prstGeom>
          </p:spPr>
          <p:txBody>
            <a:bodyPr anchor="t" rtlCol="false" tIns="0" lIns="0" bIns="0" rIns="0">
              <a:spAutoFit/>
            </a:bodyPr>
            <a:lstStyle/>
            <a:p>
              <a:pPr algn="l">
                <a:lnSpc>
                  <a:spcPts val="3500"/>
                </a:lnSpc>
              </a:pPr>
            </a:p>
          </p:txBody>
        </p:sp>
        <p:sp>
          <p:nvSpPr>
            <p:cNvPr name="TextBox 17" id="17"/>
            <p:cNvSpPr txBox="true"/>
            <p:nvPr/>
          </p:nvSpPr>
          <p:spPr>
            <a:xfrm rot="0">
              <a:off x="0" y="5674559"/>
              <a:ext cx="8284610" cy="575733"/>
            </a:xfrm>
            <a:prstGeom prst="rect">
              <a:avLst/>
            </a:prstGeom>
          </p:spPr>
          <p:txBody>
            <a:bodyPr anchor="t" rtlCol="false" tIns="0" lIns="0" bIns="0" rIns="0">
              <a:spAutoFit/>
            </a:bodyPr>
            <a:lstStyle/>
            <a:p>
              <a:pPr algn="l">
                <a:lnSpc>
                  <a:spcPts val="3500"/>
                </a:lnSpc>
              </a:pPr>
            </a:p>
          </p:txBody>
        </p:sp>
        <p:sp>
          <p:nvSpPr>
            <p:cNvPr name="TextBox 18" id="18"/>
            <p:cNvSpPr txBox="true"/>
            <p:nvPr/>
          </p:nvSpPr>
          <p:spPr>
            <a:xfrm rot="0">
              <a:off x="0" y="2821893"/>
              <a:ext cx="8284610" cy="855769"/>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66121F"/>
                  </a:solidFill>
                  <a:latin typeface="Telegraf"/>
                  <a:ea typeface="Telegraf"/>
                  <a:cs typeface="Telegraf"/>
                  <a:sym typeface="Telegraf"/>
                </a:rPr>
                <a:t>Findings</a:t>
              </a:r>
            </a:p>
          </p:txBody>
        </p:sp>
        <p:sp>
          <p:nvSpPr>
            <p:cNvPr name="TextBox 19" id="19"/>
            <p:cNvSpPr txBox="true"/>
            <p:nvPr/>
          </p:nvSpPr>
          <p:spPr>
            <a:xfrm rot="0">
              <a:off x="0" y="3847077"/>
              <a:ext cx="8284610" cy="855769"/>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66121F"/>
                  </a:solidFill>
                  <a:latin typeface="Telegraf"/>
                  <a:ea typeface="Telegraf"/>
                  <a:cs typeface="Telegraf"/>
                  <a:sym typeface="Telegraf"/>
                </a:rPr>
                <a:t>Recommendation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6121F"/>
        </a:solidFill>
      </p:bgPr>
    </p:bg>
    <p:spTree>
      <p:nvGrpSpPr>
        <p:cNvPr id="1" name=""/>
        <p:cNvGrpSpPr/>
        <p:nvPr/>
      </p:nvGrpSpPr>
      <p:grpSpPr>
        <a:xfrm>
          <a:off x="0" y="0"/>
          <a:ext cx="0" cy="0"/>
          <a:chOff x="0" y="0"/>
          <a:chExt cx="0" cy="0"/>
        </a:xfrm>
      </p:grpSpPr>
      <p:grpSp>
        <p:nvGrpSpPr>
          <p:cNvPr name="Group 2" id="2"/>
          <p:cNvGrpSpPr/>
          <p:nvPr/>
        </p:nvGrpSpPr>
        <p:grpSpPr>
          <a:xfrm rot="0">
            <a:off x="7014731" y="2171856"/>
            <a:ext cx="10715465" cy="7660330"/>
            <a:chOff x="0" y="0"/>
            <a:chExt cx="14287287" cy="10213773"/>
          </a:xfrm>
        </p:grpSpPr>
        <p:sp>
          <p:nvSpPr>
            <p:cNvPr name="TextBox 3" id="3"/>
            <p:cNvSpPr txBox="true"/>
            <p:nvPr/>
          </p:nvSpPr>
          <p:spPr>
            <a:xfrm rot="0">
              <a:off x="4" y="19050"/>
              <a:ext cx="14287284" cy="8862499"/>
            </a:xfrm>
            <a:prstGeom prst="rect">
              <a:avLst/>
            </a:prstGeom>
          </p:spPr>
          <p:txBody>
            <a:bodyPr anchor="t" rtlCol="false" tIns="0" lIns="0" bIns="0" rIns="0">
              <a:spAutoFit/>
            </a:bodyPr>
            <a:lstStyle/>
            <a:p>
              <a:pPr algn="l">
                <a:lnSpc>
                  <a:spcPts val="3500"/>
                </a:lnSpc>
              </a:pPr>
              <a:r>
                <a:rPr lang="en-US" sz="3500">
                  <a:solidFill>
                    <a:srgbClr val="F4F4F4"/>
                  </a:solidFill>
                  <a:latin typeface="Telegraf"/>
                  <a:ea typeface="Telegraf"/>
                  <a:cs typeface="Telegraf"/>
                  <a:sym typeface="Telegraf"/>
                </a:rPr>
                <a:t>◦This project aims to conduct a comprehensive analysis of Youtube songs data using Power BI.</a:t>
              </a:r>
            </a:p>
            <a:p>
              <a:pPr algn="l">
                <a:lnSpc>
                  <a:spcPts val="3500"/>
                </a:lnSpc>
              </a:pPr>
              <a:r>
                <a:rPr lang="en-US" sz="3500">
                  <a:solidFill>
                    <a:srgbClr val="F4F4F4"/>
                  </a:solidFill>
                  <a:latin typeface="Telegraf"/>
                  <a:ea typeface="Telegraf"/>
                  <a:cs typeface="Telegraf"/>
                  <a:sym typeface="Telegraf"/>
                </a:rPr>
                <a:t>◦ The dataset contains key attributes such as video ID, channel title, title, description, tags, published date, view count, like count, favorite count,  comment count, video duration, video definition and caption details.</a:t>
              </a:r>
            </a:p>
            <a:p>
              <a:pPr algn="l">
                <a:lnSpc>
                  <a:spcPts val="3500"/>
                </a:lnSpc>
              </a:pPr>
              <a:r>
                <a:rPr lang="en-US" sz="3500">
                  <a:solidFill>
                    <a:srgbClr val="F4F4F4"/>
                  </a:solidFill>
                  <a:latin typeface="Telegraf"/>
                  <a:ea typeface="Telegraf"/>
                  <a:cs typeface="Telegraf"/>
                  <a:sym typeface="Telegraf"/>
                </a:rPr>
                <a:t>◦ The goal is to utilize Power BI to create insightful visualization and report that provide a deeper understanding of Youtube songs perfomance, popularity and user engagement.</a:t>
              </a:r>
            </a:p>
            <a:p>
              <a:pPr algn="l">
                <a:lnSpc>
                  <a:spcPts val="3500"/>
                </a:lnSpc>
              </a:pPr>
              <a:r>
                <a:rPr lang="en-US" sz="3500">
                  <a:solidFill>
                    <a:srgbClr val="F4F4F4"/>
                  </a:solidFill>
                  <a:latin typeface="Telegraf"/>
                  <a:ea typeface="Telegraf"/>
                  <a:cs typeface="Telegraf"/>
                  <a:sym typeface="Telegraf"/>
                </a:rPr>
                <a:t>◦ The analysis  aims to uncover trends, preferences, and patterns in the data to aid content creators and stakeholders in optimizing their Youtube song content.</a:t>
              </a:r>
            </a:p>
          </p:txBody>
        </p:sp>
        <p:sp>
          <p:nvSpPr>
            <p:cNvPr name="AutoShape 4" id="4"/>
            <p:cNvSpPr/>
            <p:nvPr/>
          </p:nvSpPr>
          <p:spPr>
            <a:xfrm>
              <a:off x="0" y="10207423"/>
              <a:ext cx="14287287" cy="0"/>
            </a:xfrm>
            <a:prstGeom prst="line">
              <a:avLst/>
            </a:prstGeom>
            <a:ln cap="flat" w="12700">
              <a:solidFill>
                <a:srgbClr val="E15269"/>
              </a:solidFill>
              <a:prstDash val="solid"/>
              <a:headEnd type="none" len="sm" w="sm"/>
              <a:tailEnd type="none" len="sm" w="sm"/>
            </a:ln>
          </p:spPr>
        </p:sp>
      </p:grpSp>
      <p:sp>
        <p:nvSpPr>
          <p:cNvPr name="Freeform 5" id="5"/>
          <p:cNvSpPr/>
          <p:nvPr/>
        </p:nvSpPr>
        <p:spPr>
          <a:xfrm flipH="false" flipV="false" rot="5400000">
            <a:off x="183501" y="2989748"/>
            <a:ext cx="6710244" cy="4307504"/>
          </a:xfrm>
          <a:custGeom>
            <a:avLst/>
            <a:gdLst/>
            <a:ahLst/>
            <a:cxnLst/>
            <a:rect r="r" b="b" t="t" l="l"/>
            <a:pathLst>
              <a:path h="4307504" w="6710244">
                <a:moveTo>
                  <a:pt x="0" y="0"/>
                </a:moveTo>
                <a:lnTo>
                  <a:pt x="6710245" y="0"/>
                </a:lnTo>
                <a:lnTo>
                  <a:pt x="6710245" y="4307504"/>
                </a:lnTo>
                <a:lnTo>
                  <a:pt x="0" y="43075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251226" y="981075"/>
            <a:ext cx="9483887" cy="666750"/>
          </a:xfrm>
          <a:prstGeom prst="rect">
            <a:avLst/>
          </a:prstGeom>
        </p:spPr>
        <p:txBody>
          <a:bodyPr anchor="t" rtlCol="false" tIns="0" lIns="0" bIns="0" rIns="0">
            <a:spAutoFit/>
          </a:bodyPr>
          <a:lstStyle/>
          <a:p>
            <a:pPr algn="l">
              <a:lnSpc>
                <a:spcPts val="4919"/>
              </a:lnSpc>
            </a:pPr>
            <a:r>
              <a:rPr lang="en-US" sz="4099">
                <a:solidFill>
                  <a:srgbClr val="F4F4F4"/>
                </a:solidFill>
                <a:latin typeface="Telegraf"/>
                <a:ea typeface="Telegraf"/>
                <a:cs typeface="Telegraf"/>
                <a:sym typeface="Telegraf"/>
              </a:rPr>
              <a:t>PROBLEM STATEMENT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0" y="644656"/>
            <a:ext cx="17726902" cy="9178290"/>
          </a:xfrm>
          <a:prstGeom prst="rect">
            <a:avLst/>
          </a:prstGeom>
        </p:spPr>
        <p:txBody>
          <a:bodyPr anchor="t" rtlCol="false" tIns="0" lIns="0" bIns="0" rIns="0">
            <a:spAutoFit/>
          </a:bodyPr>
          <a:lstStyle/>
          <a:p>
            <a:pPr algn="l">
              <a:lnSpc>
                <a:spcPts val="4029"/>
              </a:lnSpc>
            </a:pPr>
          </a:p>
          <a:p>
            <a:pPr algn="l">
              <a:lnSpc>
                <a:spcPts val="4809"/>
              </a:lnSpc>
            </a:pPr>
            <a:r>
              <a:rPr lang="en-US" sz="3699">
                <a:solidFill>
                  <a:srgbClr val="66121F"/>
                </a:solidFill>
                <a:latin typeface="Telegraf"/>
                <a:ea typeface="Telegraf"/>
                <a:cs typeface="Telegraf"/>
                <a:sym typeface="Telegraf"/>
              </a:rPr>
              <a:t>1</a:t>
            </a:r>
            <a:r>
              <a:rPr lang="en-US" sz="3699">
                <a:solidFill>
                  <a:srgbClr val="1B1B19"/>
                </a:solidFill>
                <a:latin typeface="Telegraf"/>
                <a:ea typeface="Telegraf"/>
                <a:cs typeface="Telegraf"/>
                <a:sym typeface="Telegraf"/>
              </a:rPr>
              <a:t>. </a:t>
            </a:r>
            <a:r>
              <a:rPr lang="en-US" sz="3699">
                <a:solidFill>
                  <a:srgbClr val="66121F"/>
                </a:solidFill>
                <a:latin typeface="Telegraf Bold"/>
                <a:ea typeface="Telegraf Bold"/>
                <a:cs typeface="Telegraf Bold"/>
                <a:sym typeface="Telegraf Bold"/>
              </a:rPr>
              <a:t>video_id: Unique identifier for each YouTube video.</a:t>
            </a:r>
          </a:p>
          <a:p>
            <a:pPr algn="l">
              <a:lnSpc>
                <a:spcPts val="4549"/>
              </a:lnSpc>
            </a:pPr>
            <a:r>
              <a:rPr lang="en-US" sz="3499">
                <a:solidFill>
                  <a:srgbClr val="66121F"/>
                </a:solidFill>
                <a:latin typeface="Telegraf Bold"/>
                <a:ea typeface="Telegraf Bold"/>
                <a:cs typeface="Telegraf Bold"/>
                <a:sym typeface="Telegraf Bold"/>
              </a:rPr>
              <a:t>2. channelTitle: Title of the YouTube channel publishing the song. </a:t>
            </a:r>
          </a:p>
          <a:p>
            <a:pPr algn="l">
              <a:lnSpc>
                <a:spcPts val="4809"/>
              </a:lnSpc>
            </a:pPr>
            <a:r>
              <a:rPr lang="en-US" sz="3699">
                <a:solidFill>
                  <a:srgbClr val="66121F"/>
                </a:solidFill>
                <a:latin typeface="Telegraf Bold"/>
                <a:ea typeface="Telegraf Bold"/>
                <a:cs typeface="Telegraf Bold"/>
                <a:sym typeface="Telegraf Bold"/>
              </a:rPr>
              <a:t>3. title: Title of the YouTube song video. </a:t>
            </a:r>
          </a:p>
          <a:p>
            <a:pPr algn="l">
              <a:lnSpc>
                <a:spcPts val="4549"/>
              </a:lnSpc>
            </a:pPr>
            <a:r>
              <a:rPr lang="en-US" sz="3499">
                <a:solidFill>
                  <a:srgbClr val="66121F"/>
                </a:solidFill>
                <a:latin typeface="Telegraf Bold"/>
                <a:ea typeface="Telegraf Bold"/>
                <a:cs typeface="Telegraf Bold"/>
                <a:sym typeface="Telegraf Bold"/>
              </a:rPr>
              <a:t>4. description: Description provided for the YouTube song video. </a:t>
            </a:r>
          </a:p>
          <a:p>
            <a:pPr algn="l">
              <a:lnSpc>
                <a:spcPts val="4549"/>
              </a:lnSpc>
            </a:pPr>
            <a:r>
              <a:rPr lang="en-US" sz="3499">
                <a:solidFill>
                  <a:srgbClr val="66121F"/>
                </a:solidFill>
                <a:latin typeface="Telegraf Bold"/>
                <a:ea typeface="Telegraf Bold"/>
                <a:cs typeface="Telegraf Bold"/>
                <a:sym typeface="Telegraf Bold"/>
              </a:rPr>
              <a:t>5. tags: Tags associated with the YouTube song video. </a:t>
            </a:r>
          </a:p>
          <a:p>
            <a:pPr algn="l">
              <a:lnSpc>
                <a:spcPts val="4549"/>
              </a:lnSpc>
            </a:pPr>
            <a:r>
              <a:rPr lang="en-US" sz="3499">
                <a:solidFill>
                  <a:srgbClr val="66121F"/>
                </a:solidFill>
                <a:latin typeface="Telegraf Bold"/>
                <a:ea typeface="Telegraf Bold"/>
                <a:cs typeface="Telegraf Bold"/>
                <a:sym typeface="Telegraf Bold"/>
              </a:rPr>
              <a:t>6. publishedAt: Date and time when the YouTube song video was published. </a:t>
            </a:r>
          </a:p>
          <a:p>
            <a:pPr algn="l">
              <a:lnSpc>
                <a:spcPts val="4549"/>
              </a:lnSpc>
            </a:pPr>
            <a:r>
              <a:rPr lang="en-US" sz="3499">
                <a:solidFill>
                  <a:srgbClr val="66121F"/>
                </a:solidFill>
                <a:latin typeface="Telegraf Bold"/>
                <a:ea typeface="Telegraf Bold"/>
                <a:cs typeface="Telegraf Bold"/>
                <a:sym typeface="Telegraf Bold"/>
              </a:rPr>
              <a:t>7. viewCount: Number of views received by the YouTube song video. </a:t>
            </a:r>
          </a:p>
          <a:p>
            <a:pPr algn="l">
              <a:lnSpc>
                <a:spcPts val="4549"/>
              </a:lnSpc>
            </a:pPr>
            <a:r>
              <a:rPr lang="en-US" sz="3499">
                <a:solidFill>
                  <a:srgbClr val="66121F"/>
                </a:solidFill>
                <a:latin typeface="Telegraf Bold"/>
                <a:ea typeface="Telegraf Bold"/>
                <a:cs typeface="Telegraf Bold"/>
                <a:sym typeface="Telegraf Bold"/>
              </a:rPr>
              <a:t>8. likeCount: Number of likes received by the YouTube song video. </a:t>
            </a:r>
          </a:p>
          <a:p>
            <a:pPr algn="l">
              <a:lnSpc>
                <a:spcPts val="4549"/>
              </a:lnSpc>
            </a:pPr>
            <a:r>
              <a:rPr lang="en-US" sz="3499">
                <a:solidFill>
                  <a:srgbClr val="66121F"/>
                </a:solidFill>
                <a:latin typeface="Telegraf Bold"/>
                <a:ea typeface="Telegraf Bold"/>
                <a:cs typeface="Telegraf Bold"/>
                <a:sym typeface="Telegraf Bold"/>
              </a:rPr>
              <a:t>9. favoriteCount: Number of times the YouTube song video has been marked as a favorite. </a:t>
            </a:r>
          </a:p>
          <a:p>
            <a:pPr algn="l">
              <a:lnSpc>
                <a:spcPts val="4549"/>
              </a:lnSpc>
            </a:pPr>
            <a:r>
              <a:rPr lang="en-US" sz="3499">
                <a:solidFill>
                  <a:srgbClr val="66121F"/>
                </a:solidFill>
                <a:latin typeface="Telegraf Bold"/>
                <a:ea typeface="Telegraf Bold"/>
                <a:cs typeface="Telegraf Bold"/>
                <a:sym typeface="Telegraf Bold"/>
              </a:rPr>
              <a:t>10. commentCount: Number of comments posted on the YouTube song video.</a:t>
            </a:r>
          </a:p>
          <a:p>
            <a:pPr algn="l">
              <a:lnSpc>
                <a:spcPts val="4549"/>
              </a:lnSpc>
            </a:pPr>
            <a:r>
              <a:rPr lang="en-US" sz="3499">
                <a:solidFill>
                  <a:srgbClr val="66121F"/>
                </a:solidFill>
                <a:latin typeface="Telegraf Bold"/>
                <a:ea typeface="Telegraf Bold"/>
                <a:cs typeface="Telegraf Bold"/>
                <a:sym typeface="Telegraf Bold"/>
              </a:rPr>
              <a:t>11. duration: Duration of the YouTube song video.</a:t>
            </a:r>
          </a:p>
          <a:p>
            <a:pPr algn="l">
              <a:lnSpc>
                <a:spcPts val="4549"/>
              </a:lnSpc>
            </a:pPr>
            <a:r>
              <a:rPr lang="en-US" sz="3499">
                <a:solidFill>
                  <a:srgbClr val="66121F"/>
                </a:solidFill>
                <a:latin typeface="Telegraf Bold"/>
                <a:ea typeface="Telegraf Bold"/>
                <a:cs typeface="Telegraf Bold"/>
                <a:sym typeface="Telegraf Bold"/>
              </a:rPr>
              <a:t>12. definition: Video definition or quality (e.g., HD, SD). </a:t>
            </a:r>
          </a:p>
          <a:p>
            <a:pPr algn="l">
              <a:lnSpc>
                <a:spcPts val="4549"/>
              </a:lnSpc>
            </a:pPr>
            <a:r>
              <a:rPr lang="en-US" sz="3499">
                <a:solidFill>
                  <a:srgbClr val="66121F"/>
                </a:solidFill>
                <a:latin typeface="Telegraf Bold"/>
                <a:ea typeface="Telegraf Bold"/>
                <a:cs typeface="Telegraf Bold"/>
                <a:sym typeface="Telegraf Bold"/>
              </a:rPr>
              <a:t>13. caption: Availability of captions for the YouTube song video. </a:t>
            </a:r>
          </a:p>
          <a:p>
            <a:pPr algn="l">
              <a:lnSpc>
                <a:spcPts val="4549"/>
              </a:lnSpc>
            </a:pPr>
          </a:p>
        </p:txBody>
      </p:sp>
      <p:sp>
        <p:nvSpPr>
          <p:cNvPr name="TextBox 3" id="3"/>
          <p:cNvSpPr txBox="true"/>
          <p:nvPr/>
        </p:nvSpPr>
        <p:spPr>
          <a:xfrm rot="0">
            <a:off x="0" y="240478"/>
            <a:ext cx="8753206" cy="784861"/>
          </a:xfrm>
          <a:prstGeom prst="rect">
            <a:avLst/>
          </a:prstGeom>
        </p:spPr>
        <p:txBody>
          <a:bodyPr anchor="t" rtlCol="false" tIns="0" lIns="0" bIns="0" rIns="0">
            <a:spAutoFit/>
          </a:bodyPr>
          <a:lstStyle/>
          <a:p>
            <a:pPr algn="l" marL="0" indent="0" lvl="0">
              <a:lnSpc>
                <a:spcPts val="5400"/>
              </a:lnSpc>
            </a:pPr>
            <a:r>
              <a:rPr lang="en-US" sz="5400">
                <a:solidFill>
                  <a:srgbClr val="66121F"/>
                </a:solidFill>
                <a:latin typeface="Telegraf"/>
                <a:ea typeface="Telegraf"/>
                <a:cs typeface="Telegraf"/>
                <a:sym typeface="Telegraf"/>
              </a:rPr>
              <a:t>Dataset Description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6121F"/>
        </a:solidFill>
      </p:bgPr>
    </p:bg>
    <p:spTree>
      <p:nvGrpSpPr>
        <p:cNvPr id="1" name=""/>
        <p:cNvGrpSpPr/>
        <p:nvPr/>
      </p:nvGrpSpPr>
      <p:grpSpPr>
        <a:xfrm>
          <a:off x="0" y="0"/>
          <a:ext cx="0" cy="0"/>
          <a:chOff x="0" y="0"/>
          <a:chExt cx="0" cy="0"/>
        </a:xfrm>
      </p:grpSpPr>
      <p:sp>
        <p:nvSpPr>
          <p:cNvPr name="Freeform 2" id="2"/>
          <p:cNvSpPr/>
          <p:nvPr/>
        </p:nvSpPr>
        <p:spPr>
          <a:xfrm flipH="false" flipV="false" rot="1745090">
            <a:off x="10078156" y="-1578012"/>
            <a:ext cx="8925744" cy="6158847"/>
          </a:xfrm>
          <a:custGeom>
            <a:avLst/>
            <a:gdLst/>
            <a:ahLst/>
            <a:cxnLst/>
            <a:rect r="r" b="b" t="t" l="l"/>
            <a:pathLst>
              <a:path h="6158847" w="8925744">
                <a:moveTo>
                  <a:pt x="0" y="0"/>
                </a:moveTo>
                <a:lnTo>
                  <a:pt x="8925744" y="0"/>
                </a:lnTo>
                <a:lnTo>
                  <a:pt x="8925744" y="6158846"/>
                </a:lnTo>
                <a:lnTo>
                  <a:pt x="0" y="6158846"/>
                </a:lnTo>
                <a:lnTo>
                  <a:pt x="0" y="0"/>
                </a:lnTo>
                <a:close/>
              </a:path>
            </a:pathLst>
          </a:custGeom>
          <a:blipFill>
            <a:blip r:embed="rId2">
              <a:alphaModFix amt="6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1249044"/>
            <a:ext cx="16894493" cy="7817487"/>
          </a:xfrm>
          <a:prstGeom prst="rect">
            <a:avLst/>
          </a:prstGeom>
        </p:spPr>
        <p:txBody>
          <a:bodyPr anchor="t" rtlCol="false" tIns="0" lIns="0" bIns="0" rIns="0">
            <a:spAutoFit/>
          </a:bodyPr>
          <a:lstStyle/>
          <a:p>
            <a:pPr algn="l">
              <a:lnSpc>
                <a:spcPts val="4400"/>
              </a:lnSpc>
            </a:pPr>
            <a:r>
              <a:rPr lang="en-US" sz="4400">
                <a:solidFill>
                  <a:srgbClr val="F4F4F4"/>
                </a:solidFill>
                <a:latin typeface="Telegraf"/>
                <a:ea typeface="Telegraf"/>
                <a:cs typeface="Telegraf"/>
                <a:sym typeface="Telegraf"/>
              </a:rPr>
              <a:t>◦ The dataset was imported into Power BI in an Excel format and loaded. </a:t>
            </a:r>
          </a:p>
          <a:p>
            <a:pPr algn="l">
              <a:lnSpc>
                <a:spcPts val="4400"/>
              </a:lnSpc>
            </a:pPr>
            <a:r>
              <a:rPr lang="en-US" sz="4400">
                <a:solidFill>
                  <a:srgbClr val="F4F4F4"/>
                </a:solidFill>
                <a:latin typeface="Telegraf"/>
                <a:ea typeface="Telegraf"/>
                <a:cs typeface="Telegraf"/>
                <a:sym typeface="Telegraf"/>
              </a:rPr>
              <a:t>◦ The dataset does not have any duplicates. </a:t>
            </a:r>
          </a:p>
          <a:p>
            <a:pPr algn="l">
              <a:lnSpc>
                <a:spcPts val="4400"/>
              </a:lnSpc>
            </a:pPr>
            <a:r>
              <a:rPr lang="en-US" sz="4400">
                <a:solidFill>
                  <a:srgbClr val="F4F4F4"/>
                </a:solidFill>
                <a:latin typeface="Telegraf"/>
                <a:ea typeface="Telegraf"/>
                <a:cs typeface="Telegraf"/>
                <a:sym typeface="Telegraf"/>
              </a:rPr>
              <a:t>◦ The data was cleaned using Power Query, first column was deleted as it was not necessary for the analysis.</a:t>
            </a:r>
          </a:p>
          <a:p>
            <a:pPr algn="l">
              <a:lnSpc>
                <a:spcPts val="4400"/>
              </a:lnSpc>
            </a:pPr>
            <a:r>
              <a:rPr lang="en-US" sz="4400">
                <a:solidFill>
                  <a:srgbClr val="F4F4F4"/>
                </a:solidFill>
                <a:latin typeface="Telegraf"/>
                <a:ea typeface="Telegraf"/>
                <a:cs typeface="Telegraf"/>
                <a:sym typeface="Telegraf"/>
              </a:rPr>
              <a:t>◦ The Likecount, Commentcount, and Viewcount were formatted with a comma.</a:t>
            </a:r>
          </a:p>
          <a:p>
            <a:pPr algn="l">
              <a:lnSpc>
                <a:spcPts val="4400"/>
              </a:lnSpc>
            </a:pPr>
          </a:p>
          <a:p>
            <a:pPr algn="l">
              <a:lnSpc>
                <a:spcPts val="4400"/>
              </a:lnSpc>
            </a:pPr>
            <a:r>
              <a:rPr lang="en-US" sz="4400">
                <a:solidFill>
                  <a:srgbClr val="F4F4F4"/>
                </a:solidFill>
                <a:latin typeface="Telegraf"/>
                <a:ea typeface="Telegraf"/>
                <a:cs typeface="Telegraf"/>
                <a:sym typeface="Telegraf"/>
              </a:rPr>
              <a:t>◦ The datasets are all in their right formats (texts and numbers).</a:t>
            </a:r>
          </a:p>
          <a:p>
            <a:pPr algn="l">
              <a:lnSpc>
                <a:spcPts val="4400"/>
              </a:lnSpc>
            </a:pPr>
          </a:p>
          <a:p>
            <a:pPr algn="l">
              <a:lnSpc>
                <a:spcPts val="4400"/>
              </a:lnSpc>
            </a:pPr>
            <a:r>
              <a:rPr lang="en-US" sz="4400">
                <a:solidFill>
                  <a:srgbClr val="F4F4F4"/>
                </a:solidFill>
                <a:latin typeface="Telegraf"/>
                <a:ea typeface="Telegraf"/>
                <a:cs typeface="Telegraf"/>
                <a:sym typeface="Telegraf"/>
              </a:rPr>
              <a:t>◦ The duration column was changed to 4 decimal points using the  and the Publishat was changed to short date format.</a:t>
            </a:r>
          </a:p>
          <a:p>
            <a:pPr algn="l">
              <a:lnSpc>
                <a:spcPts val="4400"/>
              </a:lnSpc>
            </a:pPr>
          </a:p>
          <a:p>
            <a:pPr algn="l" marL="0" indent="0" lvl="0">
              <a:lnSpc>
                <a:spcPts val="4400"/>
              </a:lnSpc>
            </a:pPr>
            <a:r>
              <a:rPr lang="en-US" sz="4400">
                <a:solidFill>
                  <a:srgbClr val="F4F4F4"/>
                </a:solidFill>
                <a:latin typeface="Telegraf"/>
                <a:ea typeface="Telegraf"/>
                <a:cs typeface="Telegraf"/>
                <a:sym typeface="Telegraf"/>
              </a:rPr>
              <a:t>◦ Missing values was deleted.</a:t>
            </a:r>
          </a:p>
        </p:txBody>
      </p:sp>
      <p:sp>
        <p:nvSpPr>
          <p:cNvPr name="TextBox 4" id="4"/>
          <p:cNvSpPr txBox="true"/>
          <p:nvPr/>
        </p:nvSpPr>
        <p:spPr>
          <a:xfrm rot="0">
            <a:off x="366974" y="428625"/>
            <a:ext cx="8642604" cy="600075"/>
          </a:xfrm>
          <a:prstGeom prst="rect">
            <a:avLst/>
          </a:prstGeom>
        </p:spPr>
        <p:txBody>
          <a:bodyPr anchor="t" rtlCol="false" tIns="0" lIns="0" bIns="0" rIns="0">
            <a:spAutoFit/>
          </a:bodyPr>
          <a:lstStyle/>
          <a:p>
            <a:pPr algn="l">
              <a:lnSpc>
                <a:spcPts val="4439"/>
              </a:lnSpc>
            </a:pPr>
            <a:r>
              <a:rPr lang="en-US" sz="3699">
                <a:solidFill>
                  <a:srgbClr val="F4F4F4"/>
                </a:solidFill>
                <a:latin typeface="Telegraf"/>
                <a:ea typeface="Telegraf"/>
                <a:cs typeface="Telegraf"/>
                <a:sym typeface="Telegraf"/>
              </a:rPr>
              <a:t>DATA CLEANING AND PREPARATION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1277" y="4010521"/>
            <a:ext cx="18085445" cy="1920619"/>
            <a:chOff x="0" y="0"/>
            <a:chExt cx="3738366" cy="397003"/>
          </a:xfrm>
        </p:grpSpPr>
        <p:sp>
          <p:nvSpPr>
            <p:cNvPr name="Freeform 3" id="3"/>
            <p:cNvSpPr/>
            <p:nvPr/>
          </p:nvSpPr>
          <p:spPr>
            <a:xfrm flipH="false" flipV="false" rot="0">
              <a:off x="0" y="0"/>
              <a:ext cx="3738366" cy="397003"/>
            </a:xfrm>
            <a:custGeom>
              <a:avLst/>
              <a:gdLst/>
              <a:ahLst/>
              <a:cxnLst/>
              <a:rect r="r" b="b" t="t" l="l"/>
              <a:pathLst>
                <a:path h="397003" w="3738366">
                  <a:moveTo>
                    <a:pt x="3578346" y="0"/>
                  </a:moveTo>
                  <a:lnTo>
                    <a:pt x="160020" y="0"/>
                  </a:lnTo>
                  <a:lnTo>
                    <a:pt x="0" y="160020"/>
                  </a:lnTo>
                  <a:lnTo>
                    <a:pt x="0" y="236983"/>
                  </a:lnTo>
                  <a:lnTo>
                    <a:pt x="160020" y="397003"/>
                  </a:lnTo>
                  <a:lnTo>
                    <a:pt x="3578346" y="397003"/>
                  </a:lnTo>
                  <a:lnTo>
                    <a:pt x="3738366" y="236983"/>
                  </a:lnTo>
                  <a:lnTo>
                    <a:pt x="3738366" y="160020"/>
                  </a:lnTo>
                  <a:lnTo>
                    <a:pt x="3578346" y="0"/>
                  </a:lnTo>
                  <a:close/>
                </a:path>
              </a:pathLst>
            </a:custGeom>
            <a:solidFill>
              <a:srgbClr val="F8E0E4"/>
            </a:solidFill>
          </p:spPr>
        </p:sp>
        <p:sp>
          <p:nvSpPr>
            <p:cNvPr name="TextBox 4" id="4"/>
            <p:cNvSpPr txBox="true"/>
            <p:nvPr/>
          </p:nvSpPr>
          <p:spPr>
            <a:xfrm>
              <a:off x="63500" y="-3175"/>
              <a:ext cx="3611366" cy="336678"/>
            </a:xfrm>
            <a:prstGeom prst="rect">
              <a:avLst/>
            </a:prstGeom>
          </p:spPr>
          <p:txBody>
            <a:bodyPr anchor="ctr" rtlCol="false" tIns="50800" lIns="50800" bIns="50800" rIns="50800"/>
            <a:lstStyle/>
            <a:p>
              <a:pPr algn="l">
                <a:lnSpc>
                  <a:spcPts val="4289"/>
                </a:lnSpc>
              </a:pPr>
              <a:r>
                <a:rPr lang="en-US" sz="3299">
                  <a:solidFill>
                    <a:srgbClr val="1B1B19"/>
                  </a:solidFill>
                  <a:latin typeface="Telegraf"/>
                  <a:ea typeface="Telegraf"/>
                  <a:cs typeface="Telegraf"/>
                  <a:sym typeface="Telegraf"/>
                </a:rPr>
                <a:t>To identify trends in the Popularity and Engagement of Youtube songs a Line Chart was used to compare the values of Likecount, Viewcount and Commentcount</a:t>
              </a:r>
            </a:p>
          </p:txBody>
        </p:sp>
      </p:grpSp>
      <p:sp>
        <p:nvSpPr>
          <p:cNvPr name="Freeform 5" id="5"/>
          <p:cNvSpPr/>
          <p:nvPr/>
        </p:nvSpPr>
        <p:spPr>
          <a:xfrm flipH="false" flipV="false" rot="0">
            <a:off x="0" y="2226310"/>
            <a:ext cx="14337961" cy="1593711"/>
          </a:xfrm>
          <a:custGeom>
            <a:avLst/>
            <a:gdLst/>
            <a:ahLst/>
            <a:cxnLst/>
            <a:rect r="r" b="b" t="t" l="l"/>
            <a:pathLst>
              <a:path h="1593711" w="14337961">
                <a:moveTo>
                  <a:pt x="0" y="0"/>
                </a:moveTo>
                <a:lnTo>
                  <a:pt x="14337961" y="0"/>
                </a:lnTo>
                <a:lnTo>
                  <a:pt x="14337961" y="1593711"/>
                </a:lnTo>
                <a:lnTo>
                  <a:pt x="0" y="1593711"/>
                </a:lnTo>
                <a:lnTo>
                  <a:pt x="0" y="0"/>
                </a:lnTo>
                <a:close/>
              </a:path>
            </a:pathLst>
          </a:custGeom>
          <a:blipFill>
            <a:blip r:embed="rId2"/>
            <a:stretch>
              <a:fillRect l="0" t="-38025" r="0" b="0"/>
            </a:stretch>
          </a:blipFill>
        </p:spPr>
      </p:sp>
      <p:sp>
        <p:nvSpPr>
          <p:cNvPr name="Freeform 6" id="6"/>
          <p:cNvSpPr/>
          <p:nvPr/>
        </p:nvSpPr>
        <p:spPr>
          <a:xfrm flipH="false" flipV="false" rot="0">
            <a:off x="618708" y="6529901"/>
            <a:ext cx="11226004" cy="2353867"/>
          </a:xfrm>
          <a:custGeom>
            <a:avLst/>
            <a:gdLst/>
            <a:ahLst/>
            <a:cxnLst/>
            <a:rect r="r" b="b" t="t" l="l"/>
            <a:pathLst>
              <a:path h="2353867" w="11226004">
                <a:moveTo>
                  <a:pt x="0" y="0"/>
                </a:moveTo>
                <a:lnTo>
                  <a:pt x="11226005" y="0"/>
                </a:lnTo>
                <a:lnTo>
                  <a:pt x="11226005" y="2353867"/>
                </a:lnTo>
                <a:lnTo>
                  <a:pt x="0" y="2353867"/>
                </a:lnTo>
                <a:lnTo>
                  <a:pt x="0" y="0"/>
                </a:lnTo>
                <a:close/>
              </a:path>
            </a:pathLst>
          </a:custGeom>
          <a:blipFill>
            <a:blip r:embed="rId3"/>
            <a:stretch>
              <a:fillRect l="0" t="-1074" r="0" b="-1074"/>
            </a:stretch>
          </a:blipFill>
        </p:spPr>
      </p:sp>
      <p:sp>
        <p:nvSpPr>
          <p:cNvPr name="TextBox 7" id="7"/>
          <p:cNvSpPr txBox="true"/>
          <p:nvPr/>
        </p:nvSpPr>
        <p:spPr>
          <a:xfrm rot="0">
            <a:off x="202555" y="962025"/>
            <a:ext cx="18085445" cy="1073785"/>
          </a:xfrm>
          <a:prstGeom prst="rect">
            <a:avLst/>
          </a:prstGeom>
        </p:spPr>
        <p:txBody>
          <a:bodyPr anchor="t" rtlCol="false" tIns="0" lIns="0" bIns="0" rIns="0">
            <a:spAutoFit/>
          </a:bodyPr>
          <a:lstStyle/>
          <a:p>
            <a:pPr algn="l">
              <a:lnSpc>
                <a:spcPts val="4159"/>
              </a:lnSpc>
            </a:pPr>
            <a:r>
              <a:rPr lang="en-US" sz="3199">
                <a:solidFill>
                  <a:srgbClr val="1B1B19"/>
                </a:solidFill>
                <a:latin typeface="Telegraf"/>
                <a:ea typeface="Telegraf"/>
                <a:cs typeface="Telegraf"/>
                <a:sym typeface="Telegraf"/>
              </a:rPr>
              <a:t>• Patterns and distributions in the dataset was explored. New measures  were created for Popularity, Total Songs, Average Like Counts, and Average Comment Counts</a:t>
            </a:r>
          </a:p>
        </p:txBody>
      </p:sp>
      <p:sp>
        <p:nvSpPr>
          <p:cNvPr name="TextBox 8" id="8"/>
          <p:cNvSpPr txBox="true"/>
          <p:nvPr/>
        </p:nvSpPr>
        <p:spPr>
          <a:xfrm rot="0">
            <a:off x="618708" y="135462"/>
            <a:ext cx="12293590" cy="702956"/>
          </a:xfrm>
          <a:prstGeom prst="rect">
            <a:avLst/>
          </a:prstGeom>
        </p:spPr>
        <p:txBody>
          <a:bodyPr anchor="t" rtlCol="false" tIns="0" lIns="0" bIns="0" rIns="0">
            <a:spAutoFit/>
          </a:bodyPr>
          <a:lstStyle/>
          <a:p>
            <a:pPr algn="l" marL="0" indent="0" lvl="0">
              <a:lnSpc>
                <a:spcPts val="4800"/>
              </a:lnSpc>
            </a:pPr>
            <a:r>
              <a:rPr lang="en-US" sz="4800">
                <a:solidFill>
                  <a:srgbClr val="66121F"/>
                </a:solidFill>
                <a:latin typeface="Telegraf"/>
                <a:ea typeface="Telegraf"/>
                <a:cs typeface="Telegraf"/>
                <a:sym typeface="Telegraf"/>
              </a:rPr>
              <a:t>Exploratory Data Analysis (EDA)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6121F"/>
        </a:solidFill>
      </p:bgPr>
    </p:bg>
    <p:spTree>
      <p:nvGrpSpPr>
        <p:cNvPr id="1" name=""/>
        <p:cNvGrpSpPr/>
        <p:nvPr/>
      </p:nvGrpSpPr>
      <p:grpSpPr>
        <a:xfrm>
          <a:off x="0" y="0"/>
          <a:ext cx="0" cy="0"/>
          <a:chOff x="0" y="0"/>
          <a:chExt cx="0" cy="0"/>
        </a:xfrm>
      </p:grpSpPr>
      <p:sp>
        <p:nvSpPr>
          <p:cNvPr name="Freeform 2" id="2"/>
          <p:cNvSpPr/>
          <p:nvPr/>
        </p:nvSpPr>
        <p:spPr>
          <a:xfrm flipH="false" flipV="false" rot="0">
            <a:off x="2185804" y="2866390"/>
            <a:ext cx="9936478" cy="4554219"/>
          </a:xfrm>
          <a:custGeom>
            <a:avLst/>
            <a:gdLst/>
            <a:ahLst/>
            <a:cxnLst/>
            <a:rect r="r" b="b" t="t" l="l"/>
            <a:pathLst>
              <a:path h="4554219" w="9936478">
                <a:moveTo>
                  <a:pt x="0" y="0"/>
                </a:moveTo>
                <a:lnTo>
                  <a:pt x="9936478" y="0"/>
                </a:lnTo>
                <a:lnTo>
                  <a:pt x="9936478" y="4554220"/>
                </a:lnTo>
                <a:lnTo>
                  <a:pt x="0" y="4554220"/>
                </a:lnTo>
                <a:lnTo>
                  <a:pt x="0" y="0"/>
                </a:lnTo>
                <a:close/>
              </a:path>
            </a:pathLst>
          </a:custGeom>
          <a:blipFill>
            <a:blip r:embed="rId2"/>
            <a:stretch>
              <a:fillRect l="0" t="0" r="0" b="0"/>
            </a:stretch>
          </a:blipFill>
        </p:spPr>
      </p:sp>
      <p:sp>
        <p:nvSpPr>
          <p:cNvPr name="TextBox 3" id="3"/>
          <p:cNvSpPr txBox="true"/>
          <p:nvPr/>
        </p:nvSpPr>
        <p:spPr>
          <a:xfrm rot="0">
            <a:off x="0" y="1057275"/>
            <a:ext cx="15690390" cy="1166497"/>
          </a:xfrm>
          <a:prstGeom prst="rect">
            <a:avLst/>
          </a:prstGeom>
        </p:spPr>
        <p:txBody>
          <a:bodyPr anchor="t" rtlCol="false" tIns="0" lIns="0" bIns="0" rIns="0">
            <a:spAutoFit/>
          </a:bodyPr>
          <a:lstStyle/>
          <a:p>
            <a:pPr algn="ctr" marL="0" indent="0" lvl="0">
              <a:lnSpc>
                <a:spcPts val="4300"/>
              </a:lnSpc>
            </a:pPr>
            <a:r>
              <a:rPr lang="en-US" sz="4300">
                <a:solidFill>
                  <a:srgbClr val="F4F4F4"/>
                </a:solidFill>
                <a:latin typeface="Telegraf"/>
                <a:ea typeface="Telegraf"/>
                <a:cs typeface="Telegraf"/>
                <a:sym typeface="Telegraf"/>
              </a:rPr>
              <a:t>To analyze the distribution of videos across different channels, a Stacked bar chart was used</a:t>
            </a:r>
          </a:p>
        </p:txBody>
      </p:sp>
      <p:sp>
        <p:nvSpPr>
          <p:cNvPr name="TextBox 4" id="4"/>
          <p:cNvSpPr txBox="true"/>
          <p:nvPr/>
        </p:nvSpPr>
        <p:spPr>
          <a:xfrm rot="0">
            <a:off x="354419" y="102353"/>
            <a:ext cx="10122293" cy="638175"/>
          </a:xfrm>
          <a:prstGeom prst="rect">
            <a:avLst/>
          </a:prstGeom>
        </p:spPr>
        <p:txBody>
          <a:bodyPr anchor="t" rtlCol="false" tIns="0" lIns="0" bIns="0" rIns="0">
            <a:spAutoFit/>
          </a:bodyPr>
          <a:lstStyle/>
          <a:p>
            <a:pPr algn="ctr">
              <a:lnSpc>
                <a:spcPts val="4679"/>
              </a:lnSpc>
            </a:pPr>
            <a:r>
              <a:rPr lang="en-US" sz="3899">
                <a:solidFill>
                  <a:srgbClr val="F4F4F4"/>
                </a:solidFill>
                <a:latin typeface="Telegraf"/>
                <a:ea typeface="Telegraf"/>
                <a:cs typeface="Telegraf"/>
                <a:sym typeface="Telegraf"/>
              </a:rPr>
              <a:t>CONTENT AND CHANNEL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3633628">
            <a:off x="12496883" y="-4909186"/>
            <a:ext cx="11913209" cy="15991731"/>
          </a:xfrm>
          <a:custGeom>
            <a:avLst/>
            <a:gdLst/>
            <a:ahLst/>
            <a:cxnLst/>
            <a:rect r="r" b="b" t="t" l="l"/>
            <a:pathLst>
              <a:path h="15991731" w="11913209">
                <a:moveTo>
                  <a:pt x="0" y="0"/>
                </a:moveTo>
                <a:lnTo>
                  <a:pt x="11913209" y="0"/>
                </a:lnTo>
                <a:lnTo>
                  <a:pt x="11913209" y="15991731"/>
                </a:lnTo>
                <a:lnTo>
                  <a:pt x="0" y="1599173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3086679"/>
            <a:ext cx="9690991" cy="5141109"/>
          </a:xfrm>
          <a:custGeom>
            <a:avLst/>
            <a:gdLst/>
            <a:ahLst/>
            <a:cxnLst/>
            <a:rect r="r" b="b" t="t" l="l"/>
            <a:pathLst>
              <a:path h="5141109" w="9690991">
                <a:moveTo>
                  <a:pt x="0" y="0"/>
                </a:moveTo>
                <a:lnTo>
                  <a:pt x="9690991" y="0"/>
                </a:lnTo>
                <a:lnTo>
                  <a:pt x="9690991" y="5141110"/>
                </a:lnTo>
                <a:lnTo>
                  <a:pt x="0" y="5141110"/>
                </a:lnTo>
                <a:lnTo>
                  <a:pt x="0" y="0"/>
                </a:lnTo>
                <a:close/>
              </a:path>
            </a:pathLst>
          </a:custGeom>
          <a:blipFill>
            <a:blip r:embed="rId4"/>
            <a:stretch>
              <a:fillRect l="0" t="0" r="0" b="0"/>
            </a:stretch>
          </a:blipFill>
        </p:spPr>
      </p:sp>
      <p:sp>
        <p:nvSpPr>
          <p:cNvPr name="TextBox 4" id="4"/>
          <p:cNvSpPr txBox="true"/>
          <p:nvPr/>
        </p:nvSpPr>
        <p:spPr>
          <a:xfrm rot="0">
            <a:off x="0" y="332739"/>
            <a:ext cx="18078790" cy="2096771"/>
          </a:xfrm>
          <a:prstGeom prst="rect">
            <a:avLst/>
          </a:prstGeom>
        </p:spPr>
        <p:txBody>
          <a:bodyPr anchor="t" rtlCol="false" tIns="0" lIns="0" bIns="0" rIns="0">
            <a:spAutoFit/>
          </a:bodyPr>
          <a:lstStyle/>
          <a:p>
            <a:pPr algn="l" marL="0" indent="0" lvl="0">
              <a:lnSpc>
                <a:spcPts val="5300"/>
              </a:lnSpc>
            </a:pPr>
            <a:r>
              <a:rPr lang="en-US" sz="5300">
                <a:solidFill>
                  <a:srgbClr val="1B1B19"/>
                </a:solidFill>
                <a:latin typeface="Telegraf"/>
                <a:ea typeface="Telegraf"/>
                <a:cs typeface="Telegraf"/>
                <a:sym typeface="Telegraf"/>
              </a:rPr>
              <a:t> To Identify popular tags I used a clustered bar chart to visualize top 10 tags and their correlation with view counts.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6121F"/>
        </a:solidFill>
      </p:bgPr>
    </p:bg>
    <p:spTree>
      <p:nvGrpSpPr>
        <p:cNvPr id="1" name=""/>
        <p:cNvGrpSpPr/>
        <p:nvPr/>
      </p:nvGrpSpPr>
      <p:grpSpPr>
        <a:xfrm>
          <a:off x="0" y="0"/>
          <a:ext cx="0" cy="0"/>
          <a:chOff x="0" y="0"/>
          <a:chExt cx="0" cy="0"/>
        </a:xfrm>
      </p:grpSpPr>
      <p:sp>
        <p:nvSpPr>
          <p:cNvPr name="Freeform 2" id="2"/>
          <p:cNvSpPr/>
          <p:nvPr/>
        </p:nvSpPr>
        <p:spPr>
          <a:xfrm flipH="false" flipV="false" rot="0">
            <a:off x="387868" y="3784521"/>
            <a:ext cx="10407587" cy="4021980"/>
          </a:xfrm>
          <a:custGeom>
            <a:avLst/>
            <a:gdLst/>
            <a:ahLst/>
            <a:cxnLst/>
            <a:rect r="r" b="b" t="t" l="l"/>
            <a:pathLst>
              <a:path h="4021980" w="10407587">
                <a:moveTo>
                  <a:pt x="0" y="0"/>
                </a:moveTo>
                <a:lnTo>
                  <a:pt x="10407587" y="0"/>
                </a:lnTo>
                <a:lnTo>
                  <a:pt x="10407587" y="4021980"/>
                </a:lnTo>
                <a:lnTo>
                  <a:pt x="0" y="4021980"/>
                </a:lnTo>
                <a:lnTo>
                  <a:pt x="0" y="0"/>
                </a:lnTo>
                <a:close/>
              </a:path>
            </a:pathLst>
          </a:custGeom>
          <a:blipFill>
            <a:blip r:embed="rId2"/>
            <a:stretch>
              <a:fillRect l="0" t="0" r="0" b="0"/>
            </a:stretch>
          </a:blipFill>
        </p:spPr>
      </p:sp>
      <p:sp>
        <p:nvSpPr>
          <p:cNvPr name="TextBox 3" id="3"/>
          <p:cNvSpPr txBox="true"/>
          <p:nvPr/>
        </p:nvSpPr>
        <p:spPr>
          <a:xfrm rot="0">
            <a:off x="387868" y="655070"/>
            <a:ext cx="17900132" cy="2524125"/>
          </a:xfrm>
          <a:prstGeom prst="rect">
            <a:avLst/>
          </a:prstGeom>
        </p:spPr>
        <p:txBody>
          <a:bodyPr anchor="t" rtlCol="false" tIns="0" lIns="0" bIns="0" rIns="0">
            <a:spAutoFit/>
          </a:bodyPr>
          <a:lstStyle/>
          <a:p>
            <a:pPr algn="l">
              <a:lnSpc>
                <a:spcPts val="5279"/>
              </a:lnSpc>
            </a:pPr>
            <a:r>
              <a:rPr lang="en-US" sz="4399">
                <a:solidFill>
                  <a:srgbClr val="F4F4F4"/>
                </a:solidFill>
                <a:latin typeface="Telegraf"/>
                <a:ea typeface="Telegraf"/>
                <a:cs typeface="Telegraf"/>
                <a:sym typeface="Telegraf"/>
              </a:rPr>
              <a:t>TEMPORAL TRENDS</a:t>
            </a:r>
          </a:p>
          <a:p>
            <a:pPr algn="l">
              <a:lnSpc>
                <a:spcPts val="5279"/>
              </a:lnSpc>
            </a:pPr>
          </a:p>
          <a:p>
            <a:pPr algn="l">
              <a:lnSpc>
                <a:spcPts val="4559"/>
              </a:lnSpc>
            </a:pPr>
            <a:r>
              <a:rPr lang="en-US" sz="3799">
                <a:solidFill>
                  <a:srgbClr val="F4F4F4"/>
                </a:solidFill>
                <a:latin typeface="Telegraf"/>
                <a:ea typeface="Telegraf"/>
                <a:cs typeface="Telegraf"/>
                <a:sym typeface="Telegraf"/>
              </a:rPr>
              <a:t>To explore how YouTube song video metrics vary over time, I used a line chart to compare the years in the 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DAGKBcuFiH4</dc:identifier>
  <dcterms:modified xsi:type="dcterms:W3CDTF">2011-08-01T06:04:30Z</dcterms:modified>
  <cp:revision>1</cp:revision>
  <dc:title>YOUTUBE SONGS ANALYSIS ON POWERBI</dc:title>
</cp:coreProperties>
</file>