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2A785C-33C5-4897-900E-812BCBD4EA91}">
  <a:tblStyle styleId="{B72A785C-33C5-4897-900E-812BCBD4EA9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34627c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34627c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61b9f623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e61b9f623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e61b9f623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{B72A785C-33C5-4897-900E-812BCBD4EA91}</a:tableStyleId>
              </a:tblPr>
              <a:tblGrid>
                <a:gridCol w="1125900"/>
                <a:gridCol w="1189450"/>
                <a:gridCol w="1770000"/>
                <a:gridCol w="1887550"/>
                <a:gridCol w="705325"/>
                <a:gridCol w="728075"/>
                <a:gridCol w="1737675"/>
              </a:tblGrid>
              <a:tr h="82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cap="none" strike="noStrike"/>
                        <a:t>Stakeholder</a:t>
                      </a:r>
                      <a:endParaRPr sz="8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b="1" sz="2000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</a:rPr>
              <a:t>Power</a:t>
            </a:r>
            <a:endParaRPr b="1" i="0" sz="1600" u="none" cap="none" strike="noStrik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8200" y="1201563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110100" y="11528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05775" y="347811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409700" y="356162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6178275" y="2865375"/>
            <a:ext cx="1007100" cy="43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Landscape Designer/Web Designer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Keep satisfied (high priority)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Manage closely (high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666666"/>
                </a:solidFill>
              </a:rPr>
              <a:t>Monitor (minimum effort)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b="0" i="0" sz="1600" u="none" cap="none" strike="noStrik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b="0" i="0" sz="14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</a:rPr>
              <a:t>med</a:t>
            </a:r>
            <a:endParaRPr b="1" i="0" sz="1500" u="none" cap="none" strike="noStrik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high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</a:rPr>
              <a:t>low</a:t>
            </a:r>
            <a:endParaRPr b="1" i="0" sz="1400" u="none" cap="none" strike="noStrik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Investors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Clients &amp; Employees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OG Receptionist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b="0" i="0" sz="15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285F4"/>
                </a:solidFill>
              </a:rPr>
              <a:t>Prioritizing </a:t>
            </a:r>
            <a:r>
              <a:rPr b="1" lang="en" sz="2000">
                <a:solidFill>
                  <a:srgbClr val="4285F4"/>
                </a:solidFill>
              </a:rPr>
              <a:t>s</a:t>
            </a:r>
            <a:r>
              <a:rPr b="1" i="0" lang="en" sz="2000" u="none" cap="none" strike="noStrike">
                <a:solidFill>
                  <a:srgbClr val="4285F4"/>
                </a:solidFill>
              </a:rPr>
              <a:t>takeholders (power grid)</a:t>
            </a:r>
            <a:endParaRPr b="1" i="0" sz="1400" u="none" cap="none" strike="noStrik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Director of Product</a:t>
            </a:r>
            <a:endParaRPr b="1"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