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E23728-6FA3-4D4B-BF01-2B8C55196A06}">
  <a:tblStyle styleId="{D6E23728-6FA3-4D4B-BF01-2B8C55196A0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455395c98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455395c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d6139be6a_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d6139be6a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300"/>
              </a:spcAft>
              <a:buNone/>
            </a:pPr>
            <a:r>
              <a:t/>
            </a: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f74c792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f74c792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3"/>
          <p:cNvGraphicFramePr/>
          <p:nvPr/>
        </p:nvGraphicFramePr>
        <p:xfrm>
          <a:off x="157113" y="550375"/>
          <a:ext cx="3000000" cy="3000000"/>
        </p:xfrm>
        <a:graphic>
          <a:graphicData uri="http://schemas.openxmlformats.org/drawingml/2006/table">
            <a:tbl>
              <a:tblPr>
                <a:noFill/>
                <a:tableStyleId>{D6E23728-6FA3-4D4B-BF01-2B8C55196A06}</a:tableStyleId>
              </a:tblPr>
              <a:tblGrid>
                <a:gridCol w="2045925"/>
                <a:gridCol w="1969425"/>
                <a:gridCol w="713200"/>
                <a:gridCol w="721500"/>
                <a:gridCol w="3354500"/>
              </a:tblGrid>
              <a:tr h="260275">
                <a:tc>
                  <a:txBody>
                    <a:bodyPr/>
                    <a:lstStyle/>
                    <a:p>
                      <a:pPr indent="0" lvl="0" marL="0" rtl="0" algn="ctr">
                        <a:spcBef>
                          <a:spcPts val="0"/>
                        </a:spcBef>
                        <a:spcAft>
                          <a:spcPts val="0"/>
                        </a:spcAft>
                        <a:buNone/>
                      </a:pPr>
                      <a:r>
                        <a:rPr b="1" lang="en" sz="1200">
                          <a:solidFill>
                            <a:srgbClr val="666666"/>
                          </a:solidFill>
                        </a:rPr>
                        <a:t>Stakeholder</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6666"/>
                          </a:solidFill>
                        </a:rPr>
                        <a:t>Role </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6666"/>
                          </a:solidFill>
                        </a:rPr>
                        <a:t>Power</a:t>
                      </a:r>
                      <a:r>
                        <a:rPr b="1" lang="en" sz="1200">
                          <a:solidFill>
                            <a:srgbClr val="666666"/>
                          </a:solidFill>
                        </a:rPr>
                        <a:t> (H/M/L)</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6666"/>
                          </a:solidFill>
                        </a:rPr>
                        <a:t>Interest (</a:t>
                      </a:r>
                      <a:r>
                        <a:rPr b="1" lang="en" sz="1200">
                          <a:solidFill>
                            <a:srgbClr val="666666"/>
                          </a:solidFill>
                        </a:rPr>
                        <a:t>H/M/L</a:t>
                      </a:r>
                      <a:r>
                        <a:rPr b="1" lang="en" sz="1200">
                          <a:solidFill>
                            <a:srgbClr val="666666"/>
                          </a:solidFill>
                        </a:rPr>
                        <a:t>)</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6666"/>
                          </a:solidFill>
                        </a:rPr>
                        <a:t>Notes</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Omar</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CEO</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Deanna</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Director of Operations</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Carter</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Executive Chef</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Gilly</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General Manager (North)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Alex</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General Manager (Downtown)</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Nia</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General Manager (Waterfront)</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Larissa</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Kitchen Manager</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Zane</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900">
                          <a:solidFill>
                            <a:srgbClr val="666666"/>
                          </a:solidFill>
                        </a:rPr>
                        <a:t>Kitchen Manager</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Seydou</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Restaurant</a:t>
                      </a:r>
                      <a:r>
                        <a:rPr lang="en" sz="900">
                          <a:solidFill>
                            <a:srgbClr val="666666"/>
                          </a:solidFill>
                        </a:rPr>
                        <a:t> Consultant</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55" name="Google Shape;55;p13"/>
          <p:cNvSpPr txBox="1"/>
          <p:nvPr/>
        </p:nvSpPr>
        <p:spPr>
          <a:xfrm>
            <a:off x="760350" y="34341"/>
            <a:ext cx="7623300" cy="457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1800">
                <a:solidFill>
                  <a:srgbClr val="45818E"/>
                </a:solidFill>
                <a:highlight>
                  <a:srgbClr val="FFFFFF"/>
                </a:highlight>
              </a:rPr>
              <a:t>Stakeholder</a:t>
            </a:r>
            <a:r>
              <a:rPr b="1" lang="en" sz="1800">
                <a:solidFill>
                  <a:srgbClr val="45818E"/>
                </a:solidFill>
                <a:highlight>
                  <a:srgbClr val="FFFFFF"/>
                </a:highlight>
              </a:rPr>
              <a:t> Analysis</a:t>
            </a:r>
            <a:endParaRPr b="1" sz="1800">
              <a:solidFill>
                <a:srgbClr val="45818E"/>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824888" y="581998"/>
            <a:ext cx="2817600" cy="1868100"/>
          </a:xfrm>
          <a:prstGeom prst="rect">
            <a:avLst/>
          </a:prstGeom>
          <a:solidFill>
            <a:srgbClr val="F1C232"/>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rPr>
              <a:t>Keep satisfied (high priority)</a:t>
            </a:r>
            <a:endParaRPr b="1">
              <a:solidFill>
                <a:schemeClr val="lt1"/>
              </a:solidFill>
            </a:endParaRPr>
          </a:p>
          <a:p>
            <a:pPr indent="0" lvl="0" marL="0" rtl="0" algn="l">
              <a:spcBef>
                <a:spcPts val="0"/>
              </a:spcBef>
              <a:spcAft>
                <a:spcPts val="0"/>
              </a:spcAft>
              <a:buNone/>
            </a:pPr>
            <a:r>
              <a:t/>
            </a:r>
            <a:endParaRPr b="1">
              <a:solidFill>
                <a:srgbClr val="FFFFFF"/>
              </a:solidFill>
            </a:endParaRPr>
          </a:p>
        </p:txBody>
      </p:sp>
      <p:sp>
        <p:nvSpPr>
          <p:cNvPr id="61" name="Google Shape;61;p14"/>
          <p:cNvSpPr txBox="1"/>
          <p:nvPr/>
        </p:nvSpPr>
        <p:spPr>
          <a:xfrm>
            <a:off x="5642483" y="581998"/>
            <a:ext cx="2817600" cy="18681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Manage closely (high effort)</a:t>
            </a:r>
            <a:endParaRPr b="1">
              <a:solidFill>
                <a:schemeClr val="lt1"/>
              </a:solidFill>
            </a:endParaRPr>
          </a:p>
        </p:txBody>
      </p:sp>
      <p:sp>
        <p:nvSpPr>
          <p:cNvPr id="62" name="Google Shape;62;p14"/>
          <p:cNvSpPr txBox="1"/>
          <p:nvPr/>
        </p:nvSpPr>
        <p:spPr>
          <a:xfrm>
            <a:off x="2824888" y="2450233"/>
            <a:ext cx="2817600" cy="18681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Monitor (minimum effort)</a:t>
            </a:r>
            <a:endParaRPr b="1">
              <a:solidFill>
                <a:srgbClr val="FFFFFF"/>
              </a:solidFill>
            </a:endParaRPr>
          </a:p>
        </p:txBody>
      </p:sp>
      <p:sp>
        <p:nvSpPr>
          <p:cNvPr id="63" name="Google Shape;63;p14"/>
          <p:cNvSpPr txBox="1"/>
          <p:nvPr/>
        </p:nvSpPr>
        <p:spPr>
          <a:xfrm>
            <a:off x="5642483" y="2450233"/>
            <a:ext cx="2817600" cy="1868100"/>
          </a:xfrm>
          <a:prstGeom prst="rect">
            <a:avLst/>
          </a:prstGeom>
          <a:solidFill>
            <a:srgbClr val="FFE5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666666"/>
                </a:solidFill>
              </a:rPr>
              <a:t>Show consideration</a:t>
            </a:r>
            <a:endParaRPr b="1">
              <a:solidFill>
                <a:srgbClr val="666666"/>
              </a:solidFill>
            </a:endParaRPr>
          </a:p>
        </p:txBody>
      </p:sp>
      <p:sp>
        <p:nvSpPr>
          <p:cNvPr id="64" name="Google Shape;64;p14"/>
          <p:cNvSpPr txBox="1"/>
          <p:nvPr/>
        </p:nvSpPr>
        <p:spPr>
          <a:xfrm rot="-5400000">
            <a:off x="1267475" y="2314375"/>
            <a:ext cx="1677000" cy="32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434343"/>
                </a:solidFill>
              </a:rPr>
              <a:t>Power</a:t>
            </a:r>
            <a:endParaRPr sz="1600">
              <a:solidFill>
                <a:srgbClr val="434343"/>
              </a:solidFill>
            </a:endParaRPr>
          </a:p>
        </p:txBody>
      </p:sp>
      <p:sp>
        <p:nvSpPr>
          <p:cNvPr id="65" name="Google Shape;65;p14"/>
          <p:cNvSpPr txBox="1"/>
          <p:nvPr/>
        </p:nvSpPr>
        <p:spPr>
          <a:xfrm>
            <a:off x="1553788" y="478648"/>
            <a:ext cx="1220400" cy="23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CCCCCC"/>
                </a:solidFill>
              </a:rPr>
              <a:t>high</a:t>
            </a:r>
            <a:endParaRPr>
              <a:solidFill>
                <a:srgbClr val="CCCCCC"/>
              </a:solidFill>
            </a:endParaRPr>
          </a:p>
        </p:txBody>
      </p:sp>
      <p:sp>
        <p:nvSpPr>
          <p:cNvPr id="66" name="Google Shape;66;p14"/>
          <p:cNvSpPr txBox="1"/>
          <p:nvPr/>
        </p:nvSpPr>
        <p:spPr>
          <a:xfrm>
            <a:off x="1553788" y="4084038"/>
            <a:ext cx="1220400" cy="23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CCCCCC"/>
                </a:solidFill>
              </a:rPr>
              <a:t>low</a:t>
            </a:r>
            <a:endParaRPr>
              <a:solidFill>
                <a:srgbClr val="CCCCCC"/>
              </a:solidFill>
            </a:endParaRPr>
          </a:p>
        </p:txBody>
      </p:sp>
      <p:cxnSp>
        <p:nvCxnSpPr>
          <p:cNvPr id="67" name="Google Shape;67;p14"/>
          <p:cNvCxnSpPr/>
          <p:nvPr/>
        </p:nvCxnSpPr>
        <p:spPr>
          <a:xfrm rot="10800000">
            <a:off x="2526443" y="869463"/>
            <a:ext cx="0" cy="1476600"/>
          </a:xfrm>
          <a:prstGeom prst="straightConnector1">
            <a:avLst/>
          </a:prstGeom>
          <a:noFill/>
          <a:ln cap="flat" cmpd="sng" w="19050">
            <a:solidFill>
              <a:srgbClr val="434343"/>
            </a:solidFill>
            <a:prstDash val="solid"/>
            <a:round/>
            <a:headEnd len="med" w="med" type="none"/>
            <a:tailEnd len="med" w="med" type="triangle"/>
          </a:ln>
        </p:spPr>
      </p:cxnSp>
      <p:cxnSp>
        <p:nvCxnSpPr>
          <p:cNvPr id="68" name="Google Shape;68;p14"/>
          <p:cNvCxnSpPr/>
          <p:nvPr/>
        </p:nvCxnSpPr>
        <p:spPr>
          <a:xfrm>
            <a:off x="2526443" y="2571306"/>
            <a:ext cx="0" cy="1542900"/>
          </a:xfrm>
          <a:prstGeom prst="straightConnector1">
            <a:avLst/>
          </a:prstGeom>
          <a:noFill/>
          <a:ln cap="flat" cmpd="sng" w="19050">
            <a:solidFill>
              <a:srgbClr val="434343"/>
            </a:solidFill>
            <a:prstDash val="solid"/>
            <a:round/>
            <a:headEnd len="med" w="med" type="none"/>
            <a:tailEnd len="med" w="med" type="triangle"/>
          </a:ln>
        </p:spPr>
      </p:cxnSp>
      <p:sp>
        <p:nvSpPr>
          <p:cNvPr id="69" name="Google Shape;69;p14"/>
          <p:cNvSpPr txBox="1"/>
          <p:nvPr/>
        </p:nvSpPr>
        <p:spPr>
          <a:xfrm>
            <a:off x="5164688" y="4250781"/>
            <a:ext cx="10071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med</a:t>
            </a:r>
            <a:endParaRPr>
              <a:solidFill>
                <a:srgbClr val="CCCCCC"/>
              </a:solidFill>
            </a:endParaRPr>
          </a:p>
        </p:txBody>
      </p:sp>
      <p:sp>
        <p:nvSpPr>
          <p:cNvPr id="70" name="Google Shape;70;p14"/>
          <p:cNvSpPr txBox="1"/>
          <p:nvPr/>
        </p:nvSpPr>
        <p:spPr>
          <a:xfrm>
            <a:off x="7806913" y="4254272"/>
            <a:ext cx="9243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high</a:t>
            </a:r>
            <a:endParaRPr>
              <a:solidFill>
                <a:srgbClr val="CCCCCC"/>
              </a:solidFill>
            </a:endParaRPr>
          </a:p>
        </p:txBody>
      </p:sp>
      <p:sp>
        <p:nvSpPr>
          <p:cNvPr id="71" name="Google Shape;71;p14"/>
          <p:cNvSpPr txBox="1"/>
          <p:nvPr/>
        </p:nvSpPr>
        <p:spPr>
          <a:xfrm>
            <a:off x="2526438" y="4254272"/>
            <a:ext cx="9243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low</a:t>
            </a:r>
            <a:endParaRPr>
              <a:solidFill>
                <a:srgbClr val="CCCCCC"/>
              </a:solidFill>
            </a:endParaRPr>
          </a:p>
        </p:txBody>
      </p:sp>
      <p:cxnSp>
        <p:nvCxnSpPr>
          <p:cNvPr id="72" name="Google Shape;72;p14"/>
          <p:cNvCxnSpPr>
            <a:stCxn id="69" idx="3"/>
          </p:cNvCxnSpPr>
          <p:nvPr/>
        </p:nvCxnSpPr>
        <p:spPr>
          <a:xfrm>
            <a:off x="6171788" y="4422231"/>
            <a:ext cx="1840200" cy="0"/>
          </a:xfrm>
          <a:prstGeom prst="straightConnector1">
            <a:avLst/>
          </a:prstGeom>
          <a:noFill/>
          <a:ln cap="flat" cmpd="sng" w="19050">
            <a:solidFill>
              <a:srgbClr val="434343"/>
            </a:solidFill>
            <a:prstDash val="solid"/>
            <a:round/>
            <a:headEnd len="med" w="med" type="none"/>
            <a:tailEnd len="med" w="med" type="triangle"/>
          </a:ln>
        </p:spPr>
      </p:cxnSp>
      <p:cxnSp>
        <p:nvCxnSpPr>
          <p:cNvPr id="73" name="Google Shape;73;p14"/>
          <p:cNvCxnSpPr>
            <a:stCxn id="69" idx="1"/>
            <a:endCxn id="71" idx="3"/>
          </p:cNvCxnSpPr>
          <p:nvPr/>
        </p:nvCxnSpPr>
        <p:spPr>
          <a:xfrm flipH="1">
            <a:off x="3450788" y="4422231"/>
            <a:ext cx="1713900" cy="3600"/>
          </a:xfrm>
          <a:prstGeom prst="straightConnector1">
            <a:avLst/>
          </a:prstGeom>
          <a:noFill/>
          <a:ln cap="flat" cmpd="sng" w="19050">
            <a:solidFill>
              <a:srgbClr val="434343"/>
            </a:solidFill>
            <a:prstDash val="solid"/>
            <a:round/>
            <a:headEnd len="med" w="med" type="none"/>
            <a:tailEnd len="med" w="med" type="triangle"/>
          </a:ln>
        </p:spPr>
      </p:cxnSp>
      <p:sp>
        <p:nvSpPr>
          <p:cNvPr id="74" name="Google Shape;74;p14"/>
          <p:cNvSpPr/>
          <p:nvPr/>
        </p:nvSpPr>
        <p:spPr>
          <a:xfrm>
            <a:off x="3804200" y="1293175"/>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Omar</a:t>
            </a:r>
            <a:endParaRPr b="1" sz="900">
              <a:solidFill>
                <a:srgbClr val="FFFFFF"/>
              </a:solidFill>
            </a:endParaRPr>
          </a:p>
          <a:p>
            <a:pPr indent="0" lvl="0" marL="0" rtl="0" algn="ctr">
              <a:spcBef>
                <a:spcPts val="0"/>
              </a:spcBef>
              <a:spcAft>
                <a:spcPts val="0"/>
              </a:spcAft>
              <a:buNone/>
            </a:pPr>
            <a:r>
              <a:rPr b="1" lang="en" sz="600">
                <a:solidFill>
                  <a:srgbClr val="FFFFFF"/>
                </a:solidFill>
              </a:rPr>
              <a:t>Owner</a:t>
            </a:r>
            <a:endParaRPr b="1" sz="600">
              <a:solidFill>
                <a:srgbClr val="FFFFFF"/>
              </a:solidFill>
            </a:endParaRPr>
          </a:p>
        </p:txBody>
      </p:sp>
      <p:sp>
        <p:nvSpPr>
          <p:cNvPr id="75" name="Google Shape;75;p14"/>
          <p:cNvSpPr/>
          <p:nvPr/>
        </p:nvSpPr>
        <p:spPr>
          <a:xfrm>
            <a:off x="164875" y="80400"/>
            <a:ext cx="1360200" cy="783000"/>
          </a:xfrm>
          <a:prstGeom prst="roundRect">
            <a:avLst>
              <a:gd fmla="val 16667" name="adj"/>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rPr>
              <a:t>Drag each stakeholder’s box to the appropriate place on the power-interest grid</a:t>
            </a:r>
            <a:endParaRPr sz="1300"/>
          </a:p>
        </p:txBody>
      </p:sp>
      <p:sp>
        <p:nvSpPr>
          <p:cNvPr id="76" name="Google Shape;76;p14"/>
          <p:cNvSpPr/>
          <p:nvPr/>
        </p:nvSpPr>
        <p:spPr>
          <a:xfrm>
            <a:off x="6547725" y="1293176"/>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Deanna</a:t>
            </a:r>
            <a:endParaRPr b="1" sz="900">
              <a:solidFill>
                <a:srgbClr val="FFFFFF"/>
              </a:solidFill>
            </a:endParaRPr>
          </a:p>
          <a:p>
            <a:pPr indent="0" lvl="0" marL="0" rtl="0" algn="ctr">
              <a:spcBef>
                <a:spcPts val="0"/>
              </a:spcBef>
              <a:spcAft>
                <a:spcPts val="0"/>
              </a:spcAft>
              <a:buNone/>
            </a:pPr>
            <a:r>
              <a:rPr b="1" lang="en" sz="600">
                <a:solidFill>
                  <a:srgbClr val="FFFFFF"/>
                </a:solidFill>
              </a:rPr>
              <a:t>Director of Operations</a:t>
            </a:r>
            <a:endParaRPr b="1" sz="600">
              <a:solidFill>
                <a:srgbClr val="FFFFFF"/>
              </a:solidFill>
            </a:endParaRPr>
          </a:p>
        </p:txBody>
      </p:sp>
      <p:sp>
        <p:nvSpPr>
          <p:cNvPr id="77" name="Google Shape;77;p14"/>
          <p:cNvSpPr/>
          <p:nvPr/>
        </p:nvSpPr>
        <p:spPr>
          <a:xfrm>
            <a:off x="3804200" y="1728251"/>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Carter</a:t>
            </a:r>
            <a:endParaRPr b="1" sz="900">
              <a:solidFill>
                <a:srgbClr val="FFFFFF"/>
              </a:solidFill>
            </a:endParaRPr>
          </a:p>
          <a:p>
            <a:pPr indent="0" lvl="0" marL="0" rtl="0" algn="ctr">
              <a:spcBef>
                <a:spcPts val="0"/>
              </a:spcBef>
              <a:spcAft>
                <a:spcPts val="0"/>
              </a:spcAft>
              <a:buNone/>
            </a:pPr>
            <a:r>
              <a:rPr b="1" lang="en" sz="600">
                <a:solidFill>
                  <a:srgbClr val="FFFFFF"/>
                </a:solidFill>
              </a:rPr>
              <a:t>Exec. Chef</a:t>
            </a:r>
            <a:endParaRPr b="1" sz="600">
              <a:solidFill>
                <a:srgbClr val="FFFFFF"/>
              </a:solidFill>
            </a:endParaRPr>
          </a:p>
        </p:txBody>
      </p:sp>
      <p:sp>
        <p:nvSpPr>
          <p:cNvPr id="78" name="Google Shape;78;p14"/>
          <p:cNvSpPr/>
          <p:nvPr/>
        </p:nvSpPr>
        <p:spPr>
          <a:xfrm>
            <a:off x="6647125" y="1728252"/>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Gilly</a:t>
            </a:r>
            <a:endParaRPr b="1" sz="900">
              <a:solidFill>
                <a:srgbClr val="FFFFFF"/>
              </a:solidFill>
            </a:endParaRPr>
          </a:p>
          <a:p>
            <a:pPr indent="0" lvl="0" marL="0" rtl="0" algn="ctr">
              <a:spcBef>
                <a:spcPts val="0"/>
              </a:spcBef>
              <a:spcAft>
                <a:spcPts val="0"/>
              </a:spcAft>
              <a:buNone/>
            </a:pPr>
            <a:r>
              <a:rPr b="1" lang="en" sz="600">
                <a:solidFill>
                  <a:srgbClr val="FFFFFF"/>
                </a:solidFill>
              </a:rPr>
              <a:t>GM - North</a:t>
            </a:r>
            <a:endParaRPr b="1" sz="600">
              <a:solidFill>
                <a:srgbClr val="FFFFFF"/>
              </a:solidFill>
            </a:endParaRPr>
          </a:p>
        </p:txBody>
      </p:sp>
      <p:sp>
        <p:nvSpPr>
          <p:cNvPr id="79" name="Google Shape;79;p14"/>
          <p:cNvSpPr/>
          <p:nvPr/>
        </p:nvSpPr>
        <p:spPr>
          <a:xfrm>
            <a:off x="5727750" y="1575527"/>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Alex</a:t>
            </a:r>
            <a:endParaRPr b="1" sz="900">
              <a:solidFill>
                <a:srgbClr val="FFFFFF"/>
              </a:solidFill>
            </a:endParaRPr>
          </a:p>
          <a:p>
            <a:pPr indent="0" lvl="0" marL="0" rtl="0" algn="ctr">
              <a:spcBef>
                <a:spcPts val="0"/>
              </a:spcBef>
              <a:spcAft>
                <a:spcPts val="0"/>
              </a:spcAft>
              <a:buNone/>
            </a:pPr>
            <a:r>
              <a:rPr b="1" lang="en" sz="600">
                <a:solidFill>
                  <a:srgbClr val="FFFFFF"/>
                </a:solidFill>
              </a:rPr>
              <a:t>GM - Downtown</a:t>
            </a:r>
            <a:endParaRPr b="1" sz="600">
              <a:solidFill>
                <a:srgbClr val="FFFFFF"/>
              </a:solidFill>
            </a:endParaRPr>
          </a:p>
        </p:txBody>
      </p:sp>
      <p:sp>
        <p:nvSpPr>
          <p:cNvPr id="80" name="Google Shape;80;p14"/>
          <p:cNvSpPr/>
          <p:nvPr/>
        </p:nvSpPr>
        <p:spPr>
          <a:xfrm>
            <a:off x="6488250" y="3314878"/>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Zane</a:t>
            </a:r>
            <a:endParaRPr b="1" sz="900">
              <a:solidFill>
                <a:srgbClr val="FFFFFF"/>
              </a:solidFill>
            </a:endParaRPr>
          </a:p>
          <a:p>
            <a:pPr indent="0" lvl="0" marL="0" rtl="0" algn="ctr">
              <a:spcBef>
                <a:spcPts val="0"/>
              </a:spcBef>
              <a:spcAft>
                <a:spcPts val="0"/>
              </a:spcAft>
              <a:buNone/>
            </a:pPr>
            <a:r>
              <a:rPr b="1" lang="en" sz="600">
                <a:solidFill>
                  <a:srgbClr val="FFFFFF"/>
                </a:solidFill>
              </a:rPr>
              <a:t>Kitchen Manager - North</a:t>
            </a:r>
            <a:endParaRPr b="1" sz="600">
              <a:solidFill>
                <a:srgbClr val="FFFFFF"/>
              </a:solidFill>
            </a:endParaRPr>
          </a:p>
        </p:txBody>
      </p:sp>
      <p:sp>
        <p:nvSpPr>
          <p:cNvPr id="81" name="Google Shape;81;p14"/>
          <p:cNvSpPr/>
          <p:nvPr/>
        </p:nvSpPr>
        <p:spPr>
          <a:xfrm>
            <a:off x="6488250" y="2938728"/>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Larissa</a:t>
            </a:r>
            <a:endParaRPr b="1" sz="900">
              <a:solidFill>
                <a:srgbClr val="FFFFFF"/>
              </a:solidFill>
            </a:endParaRPr>
          </a:p>
          <a:p>
            <a:pPr indent="0" lvl="0" marL="0" rtl="0" algn="ctr">
              <a:spcBef>
                <a:spcPts val="0"/>
              </a:spcBef>
              <a:spcAft>
                <a:spcPts val="0"/>
              </a:spcAft>
              <a:buNone/>
            </a:pPr>
            <a:r>
              <a:rPr b="1" lang="en" sz="600">
                <a:solidFill>
                  <a:srgbClr val="FFFFFF"/>
                </a:solidFill>
              </a:rPr>
              <a:t>Kitchen Manager - Downtown</a:t>
            </a:r>
            <a:endParaRPr b="1" sz="600">
              <a:solidFill>
                <a:srgbClr val="FFFFFF"/>
              </a:solidFill>
            </a:endParaRPr>
          </a:p>
        </p:txBody>
      </p:sp>
      <p:sp>
        <p:nvSpPr>
          <p:cNvPr id="82" name="Google Shape;82;p14"/>
          <p:cNvSpPr/>
          <p:nvPr/>
        </p:nvSpPr>
        <p:spPr>
          <a:xfrm>
            <a:off x="6547725" y="3772054"/>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Seydou</a:t>
            </a:r>
            <a:endParaRPr b="1" sz="900">
              <a:solidFill>
                <a:srgbClr val="FFFFFF"/>
              </a:solidFill>
            </a:endParaRPr>
          </a:p>
          <a:p>
            <a:pPr indent="0" lvl="0" marL="0" rtl="0" algn="ctr">
              <a:spcBef>
                <a:spcPts val="0"/>
              </a:spcBef>
              <a:spcAft>
                <a:spcPts val="0"/>
              </a:spcAft>
              <a:buNone/>
            </a:pPr>
            <a:r>
              <a:rPr b="1" lang="en" sz="600">
                <a:solidFill>
                  <a:srgbClr val="FFFFFF"/>
                </a:solidFill>
              </a:rPr>
              <a:t>Restaurant Consultant</a:t>
            </a:r>
            <a:endParaRPr b="1" sz="600">
              <a:solidFill>
                <a:srgbClr val="FFFFFF"/>
              </a:solidFill>
            </a:endParaRPr>
          </a:p>
        </p:txBody>
      </p:sp>
      <p:sp>
        <p:nvSpPr>
          <p:cNvPr id="83" name="Google Shape;83;p14"/>
          <p:cNvSpPr txBox="1"/>
          <p:nvPr/>
        </p:nvSpPr>
        <p:spPr>
          <a:xfrm>
            <a:off x="4948738" y="4529725"/>
            <a:ext cx="1360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434343"/>
                </a:solidFill>
              </a:rPr>
              <a:t>Interest</a:t>
            </a:r>
            <a:endParaRPr sz="1600">
              <a:solidFill>
                <a:srgbClr val="434343"/>
              </a:solidFill>
            </a:endParaRPr>
          </a:p>
        </p:txBody>
      </p:sp>
      <p:sp>
        <p:nvSpPr>
          <p:cNvPr id="84" name="Google Shape;84;p14"/>
          <p:cNvSpPr txBox="1"/>
          <p:nvPr/>
        </p:nvSpPr>
        <p:spPr>
          <a:xfrm>
            <a:off x="2215500" y="2247775"/>
            <a:ext cx="62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CCCCCC"/>
                </a:solidFill>
              </a:rPr>
              <a:t>med</a:t>
            </a:r>
            <a:endParaRPr sz="1600">
              <a:solidFill>
                <a:srgbClr val="CCCCCC"/>
              </a:solidFill>
            </a:endParaRPr>
          </a:p>
        </p:txBody>
      </p:sp>
      <p:sp>
        <p:nvSpPr>
          <p:cNvPr id="85" name="Google Shape;85;p14"/>
          <p:cNvSpPr/>
          <p:nvPr/>
        </p:nvSpPr>
        <p:spPr>
          <a:xfrm>
            <a:off x="3704788" y="3769506"/>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Nia</a:t>
            </a:r>
            <a:endParaRPr b="1" sz="900">
              <a:solidFill>
                <a:srgbClr val="FFFFFF"/>
              </a:solidFill>
            </a:endParaRPr>
          </a:p>
          <a:p>
            <a:pPr indent="0" lvl="0" marL="0" rtl="0" algn="ctr">
              <a:spcBef>
                <a:spcPts val="0"/>
              </a:spcBef>
              <a:spcAft>
                <a:spcPts val="0"/>
              </a:spcAft>
              <a:buNone/>
            </a:pPr>
            <a:r>
              <a:rPr b="1" lang="en" sz="600">
                <a:solidFill>
                  <a:srgbClr val="FFFFFF"/>
                </a:solidFill>
              </a:rPr>
              <a:t>General Manager - Waterfront</a:t>
            </a:r>
            <a:endParaRPr b="1" sz="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nvSpPr>
        <p:spPr>
          <a:xfrm>
            <a:off x="5205625" y="515050"/>
            <a:ext cx="3627900" cy="4388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1F1F1F"/>
              </a:buClr>
              <a:buSzPts val="1200"/>
              <a:buChar char="●"/>
            </a:pPr>
            <a:r>
              <a:rPr b="1" lang="en" sz="1200">
                <a:solidFill>
                  <a:srgbClr val="1F1F1F"/>
                </a:solidFill>
                <a:highlight>
                  <a:srgbClr val="FFFFFF"/>
                </a:highlight>
              </a:rPr>
              <a:t>Higher power</a:t>
            </a:r>
            <a:r>
              <a:rPr lang="en" sz="1200">
                <a:solidFill>
                  <a:srgbClr val="1F1F1F"/>
                </a:solidFill>
                <a:highlight>
                  <a:srgbClr val="FFFFFF"/>
                </a:highlight>
              </a:rPr>
              <a:t>, </a:t>
            </a:r>
            <a:r>
              <a:rPr b="1" lang="en" sz="1200">
                <a:solidFill>
                  <a:srgbClr val="1F1F1F"/>
                </a:solidFill>
                <a:highlight>
                  <a:srgbClr val="FFFFFF"/>
                </a:highlight>
              </a:rPr>
              <a:t>higher interest</a:t>
            </a:r>
            <a:r>
              <a:rPr lang="en" sz="1200">
                <a:solidFill>
                  <a:srgbClr val="1F1F1F"/>
                </a:solidFill>
                <a:highlight>
                  <a:srgbClr val="FFFFFF"/>
                </a:highlight>
              </a:rPr>
              <a:t>: These people are your highest priority. </a:t>
            </a:r>
            <a:r>
              <a:rPr b="1" lang="en" sz="1200">
                <a:solidFill>
                  <a:srgbClr val="1F1F1F"/>
                </a:solidFill>
                <a:highlight>
                  <a:srgbClr val="FFFFFF"/>
                </a:highlight>
              </a:rPr>
              <a:t>You must manage them closely </a:t>
            </a:r>
            <a:r>
              <a:rPr lang="en" sz="1200">
                <a:solidFill>
                  <a:srgbClr val="1F1F1F"/>
                </a:solidFill>
                <a:highlight>
                  <a:srgbClr val="FFFFFF"/>
                </a:highlight>
              </a:rPr>
              <a:t>and make every effort to fully engage with them.</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b="1" lang="en" sz="1200">
                <a:solidFill>
                  <a:srgbClr val="1F1F1F"/>
                </a:solidFill>
                <a:highlight>
                  <a:srgbClr val="FFFFFF"/>
                </a:highlight>
              </a:rPr>
              <a:t>Higher power</a:t>
            </a:r>
            <a:r>
              <a:rPr lang="en" sz="1200">
                <a:solidFill>
                  <a:srgbClr val="1F1F1F"/>
                </a:solidFill>
                <a:highlight>
                  <a:srgbClr val="FFFFFF"/>
                </a:highlight>
              </a:rPr>
              <a:t>, </a:t>
            </a:r>
            <a:r>
              <a:rPr b="1" lang="en" sz="1200">
                <a:solidFill>
                  <a:srgbClr val="1F1F1F"/>
                </a:solidFill>
                <a:highlight>
                  <a:srgbClr val="FFFFFF"/>
                </a:highlight>
              </a:rPr>
              <a:t>lower interest</a:t>
            </a:r>
            <a:r>
              <a:rPr lang="en" sz="1200">
                <a:solidFill>
                  <a:srgbClr val="1F1F1F"/>
                </a:solidFill>
                <a:highlight>
                  <a:srgbClr val="FFFFFF"/>
                </a:highlight>
              </a:rPr>
              <a:t>: These people require a high level of effort to </a:t>
            </a:r>
            <a:r>
              <a:rPr b="1" lang="en" sz="1200">
                <a:solidFill>
                  <a:srgbClr val="1F1F1F"/>
                </a:solidFill>
                <a:highlight>
                  <a:srgbClr val="FFFFFF"/>
                </a:highlight>
              </a:rPr>
              <a:t>keep satisfied</a:t>
            </a:r>
            <a:r>
              <a:rPr lang="en" sz="1200">
                <a:solidFill>
                  <a:srgbClr val="1F1F1F"/>
                </a:solidFill>
                <a:highlight>
                  <a:srgbClr val="FFFFFF"/>
                </a:highlight>
              </a:rPr>
              <a:t>, as far as the success of the project is concerned, but do not want to be overburdened with project communications.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b="1" lang="en" sz="1200">
                <a:solidFill>
                  <a:srgbClr val="1F1F1F"/>
                </a:solidFill>
                <a:highlight>
                  <a:srgbClr val="FFFFFF"/>
                </a:highlight>
              </a:rPr>
              <a:t>Lower power</a:t>
            </a:r>
            <a:r>
              <a:rPr lang="en" sz="1200">
                <a:solidFill>
                  <a:srgbClr val="1F1F1F"/>
                </a:solidFill>
                <a:highlight>
                  <a:srgbClr val="FFFFFF"/>
                </a:highlight>
              </a:rPr>
              <a:t>, </a:t>
            </a:r>
            <a:r>
              <a:rPr b="1" lang="en" sz="1200">
                <a:solidFill>
                  <a:srgbClr val="1F1F1F"/>
                </a:solidFill>
                <a:highlight>
                  <a:srgbClr val="FFFFFF"/>
                </a:highlight>
              </a:rPr>
              <a:t>higher interest</a:t>
            </a:r>
            <a:r>
              <a:rPr lang="en" sz="1200">
                <a:solidFill>
                  <a:srgbClr val="1F1F1F"/>
                </a:solidFill>
                <a:highlight>
                  <a:srgbClr val="FFFFFF"/>
                </a:highlight>
              </a:rPr>
              <a:t>: </a:t>
            </a:r>
            <a:r>
              <a:rPr b="1" lang="en" sz="1200">
                <a:solidFill>
                  <a:srgbClr val="1F1F1F"/>
                </a:solidFill>
                <a:highlight>
                  <a:srgbClr val="FFFFFF"/>
                </a:highlight>
              </a:rPr>
              <a:t>Show consideration </a:t>
            </a:r>
            <a:r>
              <a:rPr lang="en" sz="1200">
                <a:solidFill>
                  <a:srgbClr val="1F1F1F"/>
                </a:solidFill>
                <a:highlight>
                  <a:srgbClr val="FFFFFF"/>
                </a:highlight>
              </a:rPr>
              <a:t>to these people by </a:t>
            </a:r>
            <a:r>
              <a:rPr b="1" lang="en" sz="1200">
                <a:solidFill>
                  <a:srgbClr val="1F1F1F"/>
                </a:solidFill>
                <a:highlight>
                  <a:srgbClr val="FFFFFF"/>
                </a:highlight>
              </a:rPr>
              <a:t>keeping them adequately informed</a:t>
            </a:r>
            <a:r>
              <a:rPr lang="en" sz="1200">
                <a:solidFill>
                  <a:srgbClr val="1F1F1F"/>
                </a:solidFill>
                <a:highlight>
                  <a:srgbClr val="FFFFFF"/>
                </a:highlight>
              </a:rPr>
              <a:t>. Talk to them to ensure that no major issues are arising. These people can often be very helpful with the details of your project.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b="1" lang="en" sz="1200">
                <a:solidFill>
                  <a:srgbClr val="1F1F1F"/>
                </a:solidFill>
                <a:highlight>
                  <a:srgbClr val="FFFFFF"/>
                </a:highlight>
              </a:rPr>
              <a:t>Lower power</a:t>
            </a:r>
            <a:r>
              <a:rPr lang="en" sz="1200">
                <a:solidFill>
                  <a:srgbClr val="1F1F1F"/>
                </a:solidFill>
                <a:highlight>
                  <a:srgbClr val="FFFFFF"/>
                </a:highlight>
              </a:rPr>
              <a:t>, </a:t>
            </a:r>
            <a:r>
              <a:rPr b="1" lang="en" sz="1200">
                <a:solidFill>
                  <a:srgbClr val="1F1F1F"/>
                </a:solidFill>
                <a:highlight>
                  <a:srgbClr val="FFFFFF"/>
                </a:highlight>
              </a:rPr>
              <a:t>lower interest</a:t>
            </a:r>
            <a:r>
              <a:rPr lang="en" sz="1200">
                <a:solidFill>
                  <a:srgbClr val="1F1F1F"/>
                </a:solidFill>
                <a:highlight>
                  <a:srgbClr val="FFFFFF"/>
                </a:highlight>
              </a:rPr>
              <a:t>: </a:t>
            </a:r>
            <a:r>
              <a:rPr b="1" lang="en" sz="1200">
                <a:solidFill>
                  <a:srgbClr val="1F1F1F"/>
                </a:solidFill>
                <a:highlight>
                  <a:srgbClr val="FFFFFF"/>
                </a:highlight>
              </a:rPr>
              <a:t>Monitor these people,</a:t>
            </a:r>
            <a:r>
              <a:rPr lang="en" sz="1200">
                <a:solidFill>
                  <a:srgbClr val="1F1F1F"/>
                </a:solidFill>
                <a:highlight>
                  <a:srgbClr val="FFFFFF"/>
                </a:highlight>
              </a:rPr>
              <a:t> but do not overload them with excessive communication. These people require minimal effort.</a:t>
            </a:r>
            <a:endParaRPr sz="1200">
              <a:solidFill>
                <a:srgbClr val="1F1F1F"/>
              </a:solidFill>
              <a:highlight>
                <a:srgbClr val="FFFFFF"/>
              </a:highlight>
            </a:endParaRPr>
          </a:p>
        </p:txBody>
      </p:sp>
      <p:sp>
        <p:nvSpPr>
          <p:cNvPr id="91" name="Google Shape;91;p15"/>
          <p:cNvSpPr txBox="1"/>
          <p:nvPr/>
        </p:nvSpPr>
        <p:spPr>
          <a:xfrm>
            <a:off x="496950" y="308200"/>
            <a:ext cx="3466200" cy="480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1F1F1F"/>
                </a:solidFill>
                <a:highlight>
                  <a:srgbClr val="FFFFFF"/>
                </a:highlight>
              </a:rPr>
              <a:t>For example, a stakeholder who has a lot of power over the project could have a number of other responsibilities as well. In that case, they may not have as much direct interest, since their attention is split among many different projects. They would be considered high power and low interest.</a:t>
            </a:r>
            <a:endParaRPr>
              <a:solidFill>
                <a:srgbClr val="1F1F1F"/>
              </a:solidFill>
              <a:highlight>
                <a:srgbClr val="FFFFFF"/>
              </a:highlight>
            </a:endParaRPr>
          </a:p>
          <a:p>
            <a:pPr indent="0" lvl="0" marL="0" rtl="0" algn="l">
              <a:lnSpc>
                <a:spcPct val="115000"/>
              </a:lnSpc>
              <a:spcBef>
                <a:spcPts val="1200"/>
              </a:spcBef>
              <a:spcAft>
                <a:spcPts val="0"/>
              </a:spcAft>
              <a:buNone/>
            </a:pPr>
            <a:r>
              <a:rPr lang="en" sz="1300">
                <a:solidFill>
                  <a:srgbClr val="1F1F1F"/>
                </a:solidFill>
                <a:highlight>
                  <a:srgbClr val="FFFFFF"/>
                </a:highlight>
              </a:rPr>
              <a:t>On the other hand, a stakeholder who will be directly impacted by the decisions of the project (for example, their budget or staffing allocations could change), but who doesn’t have any authority to influence the decisions would be considered low power and high interest.</a:t>
            </a:r>
            <a:endParaRPr sz="1300">
              <a:solidFill>
                <a:srgbClr val="1F1F1F"/>
              </a:solidFill>
              <a:highlight>
                <a:srgbClr val="FFFFFF"/>
              </a:highlight>
            </a:endParaRPr>
          </a:p>
          <a:p>
            <a:pPr indent="0" lvl="0" marL="0" rtl="0" algn="l">
              <a:lnSpc>
                <a:spcPct val="115000"/>
              </a:lnSpc>
              <a:spcBef>
                <a:spcPts val="1200"/>
              </a:spcBef>
              <a:spcAft>
                <a:spcPts val="1200"/>
              </a:spcAft>
              <a:buNone/>
            </a:pPr>
            <a:r>
              <a:rPr lang="en" sz="1300">
                <a:solidFill>
                  <a:srgbClr val="1F1F1F"/>
                </a:solidFill>
                <a:highlight>
                  <a:srgbClr val="FFFFFF"/>
                </a:highlight>
              </a:rPr>
              <a:t>If you’re not sure about a stakeholder’s level, or if their power or interest falls somewhere in the middle, you can assign them a medium rating.</a:t>
            </a:r>
            <a:endParaRPr sz="1300">
              <a:solidFill>
                <a:srgbClr val="1F1F1F"/>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