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5"/>
    <p:restoredTop sz="96018"/>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2/2/22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1CF3-5CFB-0249-82F6-5B1DD1E314BA}"/>
              </a:ext>
            </a:extLst>
          </p:cNvPr>
          <p:cNvSpPr>
            <a:spLocks noGrp="1"/>
          </p:cNvSpPr>
          <p:nvPr>
            <p:ph type="ctrTitle"/>
          </p:nvPr>
        </p:nvSpPr>
        <p:spPr/>
        <p:txBody>
          <a:bodyPr/>
          <a:lstStyle/>
          <a:p>
            <a:r>
              <a:rPr lang="en-US" dirty="0"/>
              <a:t>Life Expectancy exploration</a:t>
            </a:r>
          </a:p>
        </p:txBody>
      </p:sp>
      <p:sp>
        <p:nvSpPr>
          <p:cNvPr id="3" name="Subtitle 2">
            <a:extLst>
              <a:ext uri="{FF2B5EF4-FFF2-40B4-BE49-F238E27FC236}">
                <a16:creationId xmlns:a16="http://schemas.microsoft.com/office/drawing/2014/main" id="{E99FF7CD-9C63-E04A-A376-190213064221}"/>
              </a:ext>
            </a:extLst>
          </p:cNvPr>
          <p:cNvSpPr>
            <a:spLocks noGrp="1"/>
          </p:cNvSpPr>
          <p:nvPr>
            <p:ph type="subTitle" idx="1"/>
          </p:nvPr>
        </p:nvSpPr>
        <p:spPr/>
        <p:txBody>
          <a:bodyPr>
            <a:normAutofit fontScale="92500" lnSpcReduction="10000"/>
          </a:bodyPr>
          <a:lstStyle/>
          <a:p>
            <a:r>
              <a:rPr lang="en-US" dirty="0"/>
              <a:t>Comparing five countries</a:t>
            </a:r>
          </a:p>
          <a:p>
            <a:r>
              <a:rPr lang="en-US" dirty="0"/>
              <a:t>—France, Norway, Spain, Sweden, Denmark—</a:t>
            </a:r>
          </a:p>
          <a:p>
            <a:r>
              <a:rPr lang="en-US" dirty="0"/>
              <a:t>with the </a:t>
            </a:r>
            <a:r>
              <a:rPr lang="en-US" dirty="0" err="1"/>
              <a:t>gapminder</a:t>
            </a:r>
            <a:r>
              <a:rPr lang="en-US" dirty="0"/>
              <a:t> data frame</a:t>
            </a:r>
          </a:p>
        </p:txBody>
      </p:sp>
    </p:spTree>
    <p:extLst>
      <p:ext uri="{BB962C8B-B14F-4D97-AF65-F5344CB8AC3E}">
        <p14:creationId xmlns:p14="http://schemas.microsoft.com/office/powerpoint/2010/main" val="193388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9178-A2F0-A544-AF67-5DE8457B4B54}"/>
              </a:ext>
            </a:extLst>
          </p:cNvPr>
          <p:cNvSpPr>
            <a:spLocks noGrp="1"/>
          </p:cNvSpPr>
          <p:nvPr>
            <p:ph type="title"/>
          </p:nvPr>
        </p:nvSpPr>
        <p:spPr/>
        <p:txBody>
          <a:bodyPr/>
          <a:lstStyle/>
          <a:p>
            <a:r>
              <a:rPr lang="en-US" dirty="0"/>
              <a:t>Out of the five countries chosen, which five has the lowest/highest per capita </a:t>
            </a:r>
            <a:r>
              <a:rPr lang="en-US" dirty="0" err="1"/>
              <a:t>gdp</a:t>
            </a:r>
            <a:r>
              <a:rPr lang="en-US" dirty="0"/>
              <a:t> in 1952?</a:t>
            </a:r>
          </a:p>
        </p:txBody>
      </p:sp>
      <p:sp>
        <p:nvSpPr>
          <p:cNvPr id="3" name="Content Placeholder 2">
            <a:extLst>
              <a:ext uri="{FF2B5EF4-FFF2-40B4-BE49-F238E27FC236}">
                <a16:creationId xmlns:a16="http://schemas.microsoft.com/office/drawing/2014/main" id="{FB860096-EC0C-F64E-B712-01209A2B81ED}"/>
              </a:ext>
            </a:extLst>
          </p:cNvPr>
          <p:cNvSpPr>
            <a:spLocks noGrp="1"/>
          </p:cNvSpPr>
          <p:nvPr>
            <p:ph sz="quarter" idx="13"/>
          </p:nvPr>
        </p:nvSpPr>
        <p:spPr>
          <a:xfrm>
            <a:off x="4441371" y="4631513"/>
            <a:ext cx="7371184" cy="407018"/>
          </a:xfrm>
        </p:spPr>
        <p:txBody>
          <a:bodyPr>
            <a:normAutofit fontScale="77500" lnSpcReduction="20000"/>
          </a:bodyPr>
          <a:lstStyle/>
          <a:p>
            <a:r>
              <a:rPr lang="en-US" cap="none" dirty="0"/>
              <a:t>Gm_lowest1952 &lt;- </a:t>
            </a:r>
            <a:r>
              <a:rPr lang="en-US" cap="none" dirty="0" err="1"/>
              <a:t>gm_five</a:t>
            </a:r>
            <a:r>
              <a:rPr lang="en-US" cap="none" dirty="0"/>
              <a:t> %&gt;% filter(year==1952) %&gt;% arrange(</a:t>
            </a:r>
            <a:r>
              <a:rPr lang="en-US" cap="none" dirty="0" err="1"/>
              <a:t>gdppercap</a:t>
            </a:r>
            <a:r>
              <a:rPr lang="en-US" cap="none" dirty="0"/>
              <a:t>)</a:t>
            </a:r>
          </a:p>
        </p:txBody>
      </p:sp>
      <p:pic>
        <p:nvPicPr>
          <p:cNvPr id="5" name="Picture 4" descr="Table&#10;&#10;Description automatically generated">
            <a:extLst>
              <a:ext uri="{FF2B5EF4-FFF2-40B4-BE49-F238E27FC236}">
                <a16:creationId xmlns:a16="http://schemas.microsoft.com/office/drawing/2014/main" id="{8EE5CA4B-3F63-154A-9784-A88ABB4F6110}"/>
              </a:ext>
            </a:extLst>
          </p:cNvPr>
          <p:cNvPicPr>
            <a:picLocks noChangeAspect="1"/>
          </p:cNvPicPr>
          <p:nvPr/>
        </p:nvPicPr>
        <p:blipFill>
          <a:blip r:embed="rId2"/>
          <a:stretch>
            <a:fillRect/>
          </a:stretch>
        </p:blipFill>
        <p:spPr>
          <a:xfrm>
            <a:off x="5806017" y="2470150"/>
            <a:ext cx="4508500" cy="1917700"/>
          </a:xfrm>
          <a:prstGeom prst="rect">
            <a:avLst/>
          </a:prstGeom>
        </p:spPr>
      </p:pic>
      <p:sp>
        <p:nvSpPr>
          <p:cNvPr id="8" name="TextBox 7">
            <a:extLst>
              <a:ext uri="{FF2B5EF4-FFF2-40B4-BE49-F238E27FC236}">
                <a16:creationId xmlns:a16="http://schemas.microsoft.com/office/drawing/2014/main" id="{2E290551-AE57-D443-A5FE-5C77862A1698}"/>
              </a:ext>
            </a:extLst>
          </p:cNvPr>
          <p:cNvSpPr txBox="1"/>
          <p:nvPr/>
        </p:nvSpPr>
        <p:spPr>
          <a:xfrm>
            <a:off x="913775" y="2458357"/>
            <a:ext cx="43486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country with the lowest per capita GDP is Spain. </a:t>
            </a:r>
          </a:p>
          <a:p>
            <a:pPr marL="285750" indent="-285750">
              <a:buFont typeface="Arial" panose="020B0604020202020204" pitchFamily="34" charset="0"/>
              <a:buChar char="•"/>
            </a:pPr>
            <a:r>
              <a:rPr lang="en-US" dirty="0"/>
              <a:t>The country with the highest per capita GDP is Norway.</a:t>
            </a:r>
          </a:p>
        </p:txBody>
      </p:sp>
    </p:spTree>
    <p:extLst>
      <p:ext uri="{BB962C8B-B14F-4D97-AF65-F5344CB8AC3E}">
        <p14:creationId xmlns:p14="http://schemas.microsoft.com/office/powerpoint/2010/main" val="184967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9178-A2F0-A544-AF67-5DE8457B4B54}"/>
              </a:ext>
            </a:extLst>
          </p:cNvPr>
          <p:cNvSpPr>
            <a:spLocks noGrp="1"/>
          </p:cNvSpPr>
          <p:nvPr>
            <p:ph type="title"/>
          </p:nvPr>
        </p:nvSpPr>
        <p:spPr/>
        <p:txBody>
          <a:bodyPr/>
          <a:lstStyle/>
          <a:p>
            <a:r>
              <a:rPr lang="en-US" dirty="0"/>
              <a:t>Out of the five countries chosen, which five has the lowest/highest per capita </a:t>
            </a:r>
            <a:r>
              <a:rPr lang="en-US" dirty="0" err="1"/>
              <a:t>gdp</a:t>
            </a:r>
            <a:r>
              <a:rPr lang="en-US" dirty="0"/>
              <a:t> in 2007?</a:t>
            </a:r>
          </a:p>
        </p:txBody>
      </p:sp>
      <p:sp>
        <p:nvSpPr>
          <p:cNvPr id="3" name="Content Placeholder 2">
            <a:extLst>
              <a:ext uri="{FF2B5EF4-FFF2-40B4-BE49-F238E27FC236}">
                <a16:creationId xmlns:a16="http://schemas.microsoft.com/office/drawing/2014/main" id="{FB860096-EC0C-F64E-B712-01209A2B81ED}"/>
              </a:ext>
            </a:extLst>
          </p:cNvPr>
          <p:cNvSpPr>
            <a:spLocks noGrp="1"/>
          </p:cNvSpPr>
          <p:nvPr>
            <p:ph sz="quarter" idx="13"/>
          </p:nvPr>
        </p:nvSpPr>
        <p:spPr>
          <a:xfrm>
            <a:off x="4441371" y="4631513"/>
            <a:ext cx="7371184" cy="407018"/>
          </a:xfrm>
        </p:spPr>
        <p:txBody>
          <a:bodyPr>
            <a:normAutofit fontScale="77500" lnSpcReduction="20000"/>
          </a:bodyPr>
          <a:lstStyle/>
          <a:p>
            <a:r>
              <a:rPr lang="en-US" cap="none" dirty="0"/>
              <a:t>Gm_lowest2007&lt;- </a:t>
            </a:r>
            <a:r>
              <a:rPr lang="en-US" cap="none" dirty="0" err="1"/>
              <a:t>gm_five</a:t>
            </a:r>
            <a:r>
              <a:rPr lang="en-US" cap="none" dirty="0"/>
              <a:t> %&gt;% filter(year==2007) %&gt;% arrange(</a:t>
            </a:r>
            <a:r>
              <a:rPr lang="en-US" cap="none" dirty="0" err="1"/>
              <a:t>gdppercap</a:t>
            </a:r>
            <a:r>
              <a:rPr lang="en-US" cap="none" dirty="0"/>
              <a:t>)</a:t>
            </a:r>
          </a:p>
        </p:txBody>
      </p:sp>
      <p:sp>
        <p:nvSpPr>
          <p:cNvPr id="8" name="TextBox 7">
            <a:extLst>
              <a:ext uri="{FF2B5EF4-FFF2-40B4-BE49-F238E27FC236}">
                <a16:creationId xmlns:a16="http://schemas.microsoft.com/office/drawing/2014/main" id="{2E290551-AE57-D443-A5FE-5C77862A1698}"/>
              </a:ext>
            </a:extLst>
          </p:cNvPr>
          <p:cNvSpPr txBox="1"/>
          <p:nvPr/>
        </p:nvSpPr>
        <p:spPr>
          <a:xfrm>
            <a:off x="913775" y="2458357"/>
            <a:ext cx="43486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country with the lowest per capita GDP is Spain. </a:t>
            </a:r>
          </a:p>
          <a:p>
            <a:pPr marL="285750" indent="-285750">
              <a:buFont typeface="Arial" panose="020B0604020202020204" pitchFamily="34" charset="0"/>
              <a:buChar char="•"/>
            </a:pPr>
            <a:r>
              <a:rPr lang="en-US" dirty="0"/>
              <a:t>The country with the highest per capita GDP is Norway.</a:t>
            </a:r>
          </a:p>
        </p:txBody>
      </p:sp>
      <p:pic>
        <p:nvPicPr>
          <p:cNvPr id="6" name="Picture 5" descr="Table&#10;&#10;Description automatically generated">
            <a:extLst>
              <a:ext uri="{FF2B5EF4-FFF2-40B4-BE49-F238E27FC236}">
                <a16:creationId xmlns:a16="http://schemas.microsoft.com/office/drawing/2014/main" id="{39934EA9-75F8-C04B-9B60-131BAA7FF737}"/>
              </a:ext>
            </a:extLst>
          </p:cNvPr>
          <p:cNvPicPr>
            <a:picLocks noChangeAspect="1"/>
          </p:cNvPicPr>
          <p:nvPr/>
        </p:nvPicPr>
        <p:blipFill>
          <a:blip r:embed="rId2"/>
          <a:stretch>
            <a:fillRect/>
          </a:stretch>
        </p:blipFill>
        <p:spPr>
          <a:xfrm>
            <a:off x="5866363" y="2470150"/>
            <a:ext cx="4521200" cy="1917700"/>
          </a:xfrm>
          <a:prstGeom prst="rect">
            <a:avLst/>
          </a:prstGeom>
        </p:spPr>
      </p:pic>
    </p:spTree>
    <p:extLst>
      <p:ext uri="{BB962C8B-B14F-4D97-AF65-F5344CB8AC3E}">
        <p14:creationId xmlns:p14="http://schemas.microsoft.com/office/powerpoint/2010/main" val="263792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128B-4F41-1649-80B3-3A7382A1526F}"/>
              </a:ext>
            </a:extLst>
          </p:cNvPr>
          <p:cNvSpPr>
            <a:spLocks noGrp="1"/>
          </p:cNvSpPr>
          <p:nvPr>
            <p:ph type="title"/>
          </p:nvPr>
        </p:nvSpPr>
        <p:spPr/>
        <p:txBody>
          <a:bodyPr/>
          <a:lstStyle/>
          <a:p>
            <a:r>
              <a:rPr lang="en-US" dirty="0"/>
              <a:t>Line graph of </a:t>
            </a:r>
            <a:r>
              <a:rPr lang="en-US" dirty="0" err="1"/>
              <a:t>gdp</a:t>
            </a:r>
            <a:r>
              <a:rPr lang="en-US" dirty="0"/>
              <a:t> in the five countries</a:t>
            </a:r>
          </a:p>
        </p:txBody>
      </p:sp>
      <p:pic>
        <p:nvPicPr>
          <p:cNvPr id="5" name="Content Placeholder 4" descr="Chart, line chart&#10;&#10;Description automatically generated">
            <a:extLst>
              <a:ext uri="{FF2B5EF4-FFF2-40B4-BE49-F238E27FC236}">
                <a16:creationId xmlns:a16="http://schemas.microsoft.com/office/drawing/2014/main" id="{20A4432E-FCC4-D141-B090-B1CC5BABA5F4}"/>
              </a:ext>
            </a:extLst>
          </p:cNvPr>
          <p:cNvPicPr>
            <a:picLocks noGrp="1" noChangeAspect="1"/>
          </p:cNvPicPr>
          <p:nvPr>
            <p:ph sz="quarter" idx="13"/>
          </p:nvPr>
        </p:nvPicPr>
        <p:blipFill>
          <a:blip r:embed="rId2"/>
          <a:stretch>
            <a:fillRect/>
          </a:stretch>
        </p:blipFill>
        <p:spPr>
          <a:xfrm>
            <a:off x="1869513" y="1917020"/>
            <a:ext cx="8452973" cy="3424237"/>
          </a:xfrm>
        </p:spPr>
      </p:pic>
      <p:sp>
        <p:nvSpPr>
          <p:cNvPr id="6" name="Rectangle 5">
            <a:extLst>
              <a:ext uri="{FF2B5EF4-FFF2-40B4-BE49-F238E27FC236}">
                <a16:creationId xmlns:a16="http://schemas.microsoft.com/office/drawing/2014/main" id="{35DBA977-2EE8-6B42-A0C3-DFCA23D81A8C}"/>
              </a:ext>
            </a:extLst>
          </p:cNvPr>
          <p:cNvSpPr/>
          <p:nvPr/>
        </p:nvSpPr>
        <p:spPr>
          <a:xfrm>
            <a:off x="2705498" y="5449278"/>
            <a:ext cx="6781001" cy="584775"/>
          </a:xfrm>
          <a:prstGeom prst="rect">
            <a:avLst/>
          </a:prstGeom>
        </p:spPr>
        <p:txBody>
          <a:bodyPr wrap="square">
            <a:spAutoFit/>
          </a:bodyPr>
          <a:lstStyle/>
          <a:p>
            <a:r>
              <a:rPr lang="en-US" sz="1600" dirty="0" err="1"/>
              <a:t>ggplot</a:t>
            </a:r>
            <a:r>
              <a:rPr lang="en-US" sz="1600" dirty="0"/>
              <a:t>(</a:t>
            </a:r>
            <a:r>
              <a:rPr lang="en-US" sz="1600" dirty="0" err="1"/>
              <a:t>gm_five</a:t>
            </a:r>
            <a:r>
              <a:rPr lang="en-US" sz="1600" dirty="0"/>
              <a:t>) + </a:t>
            </a:r>
            <a:r>
              <a:rPr lang="en-US" sz="1600" dirty="0" err="1"/>
              <a:t>geom_line</a:t>
            </a:r>
            <a:r>
              <a:rPr lang="en-US" sz="1600" dirty="0"/>
              <a:t>(</a:t>
            </a:r>
            <a:r>
              <a:rPr lang="en-US" sz="1600" dirty="0" err="1"/>
              <a:t>aes</a:t>
            </a:r>
            <a:r>
              <a:rPr lang="en-US" sz="1600" dirty="0"/>
              <a:t>(x = year, y = </a:t>
            </a:r>
            <a:r>
              <a:rPr lang="en-US" sz="1600" dirty="0" err="1"/>
              <a:t>gdpPercap</a:t>
            </a:r>
            <a:r>
              <a:rPr lang="en-US" sz="1600" dirty="0"/>
              <a:t>, color = country)) +</a:t>
            </a:r>
          </a:p>
          <a:p>
            <a:r>
              <a:rPr lang="en-US" sz="1600" dirty="0"/>
              <a:t>  </a:t>
            </a:r>
            <a:r>
              <a:rPr lang="en-US" sz="1600" dirty="0" err="1"/>
              <a:t>ylab</a:t>
            </a:r>
            <a:r>
              <a:rPr lang="en-US" sz="1600" dirty="0"/>
              <a:t>("per capita GDP") + </a:t>
            </a:r>
            <a:r>
              <a:rPr lang="en-US" sz="1600" dirty="0" err="1"/>
              <a:t>ggtitle</a:t>
            </a:r>
            <a:r>
              <a:rPr lang="en-US" sz="1600" dirty="0"/>
              <a:t>("GDP in Five Countries")</a:t>
            </a:r>
          </a:p>
        </p:txBody>
      </p:sp>
    </p:spTree>
    <p:extLst>
      <p:ext uri="{BB962C8B-B14F-4D97-AF65-F5344CB8AC3E}">
        <p14:creationId xmlns:p14="http://schemas.microsoft.com/office/powerpoint/2010/main" val="397038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737D-403D-0541-9682-ABDF157183A4}"/>
              </a:ext>
            </a:extLst>
          </p:cNvPr>
          <p:cNvSpPr>
            <a:spLocks noGrp="1"/>
          </p:cNvSpPr>
          <p:nvPr>
            <p:ph type="title"/>
          </p:nvPr>
        </p:nvSpPr>
        <p:spPr/>
        <p:txBody>
          <a:bodyPr/>
          <a:lstStyle/>
          <a:p>
            <a:r>
              <a:rPr lang="en-US" dirty="0"/>
              <a:t>Life expectancy in five countries</a:t>
            </a:r>
          </a:p>
        </p:txBody>
      </p:sp>
      <p:pic>
        <p:nvPicPr>
          <p:cNvPr id="5" name="Content Placeholder 4" descr="Chart, line chart&#10;&#10;Description automatically generated">
            <a:extLst>
              <a:ext uri="{FF2B5EF4-FFF2-40B4-BE49-F238E27FC236}">
                <a16:creationId xmlns:a16="http://schemas.microsoft.com/office/drawing/2014/main" id="{0343E786-945F-E945-A530-B2AC5DB1A72A}"/>
              </a:ext>
            </a:extLst>
          </p:cNvPr>
          <p:cNvPicPr>
            <a:picLocks noGrp="1" noChangeAspect="1"/>
          </p:cNvPicPr>
          <p:nvPr>
            <p:ph sz="quarter" idx="13"/>
          </p:nvPr>
        </p:nvPicPr>
        <p:blipFill>
          <a:blip r:embed="rId2"/>
          <a:stretch>
            <a:fillRect/>
          </a:stretch>
        </p:blipFill>
        <p:spPr>
          <a:xfrm>
            <a:off x="5030050" y="1898877"/>
            <a:ext cx="6248175" cy="3424237"/>
          </a:xfrm>
        </p:spPr>
      </p:pic>
      <p:sp>
        <p:nvSpPr>
          <p:cNvPr id="6" name="Rectangle 5">
            <a:extLst>
              <a:ext uri="{FF2B5EF4-FFF2-40B4-BE49-F238E27FC236}">
                <a16:creationId xmlns:a16="http://schemas.microsoft.com/office/drawing/2014/main" id="{4A51B9BC-C73F-7942-ABD4-36B8603195F2}"/>
              </a:ext>
            </a:extLst>
          </p:cNvPr>
          <p:cNvSpPr/>
          <p:nvPr/>
        </p:nvSpPr>
        <p:spPr>
          <a:xfrm>
            <a:off x="5411050" y="5464628"/>
            <a:ext cx="6248175" cy="523220"/>
          </a:xfrm>
          <a:prstGeom prst="rect">
            <a:avLst/>
          </a:prstGeom>
        </p:spPr>
        <p:txBody>
          <a:bodyPr wrap="square">
            <a:spAutoFit/>
          </a:bodyPr>
          <a:lstStyle/>
          <a:p>
            <a:r>
              <a:rPr lang="en-US" sz="1400" dirty="0" err="1"/>
              <a:t>ggplot</a:t>
            </a:r>
            <a:r>
              <a:rPr lang="en-US" sz="1400" dirty="0"/>
              <a:t>(</a:t>
            </a:r>
            <a:r>
              <a:rPr lang="en-US" sz="1400" dirty="0" err="1"/>
              <a:t>gm_five</a:t>
            </a:r>
            <a:r>
              <a:rPr lang="en-US" sz="1400" dirty="0"/>
              <a:t>) + </a:t>
            </a:r>
            <a:r>
              <a:rPr lang="en-US" sz="1400" dirty="0" err="1"/>
              <a:t>geom_line</a:t>
            </a:r>
            <a:r>
              <a:rPr lang="en-US" sz="1400" dirty="0"/>
              <a:t>(</a:t>
            </a:r>
            <a:r>
              <a:rPr lang="en-US" sz="1400" dirty="0" err="1"/>
              <a:t>aes</a:t>
            </a:r>
            <a:r>
              <a:rPr lang="en-US" sz="1400" dirty="0"/>
              <a:t>(x = year, y = </a:t>
            </a:r>
            <a:r>
              <a:rPr lang="en-US" sz="1400" dirty="0" err="1"/>
              <a:t>lifeExp</a:t>
            </a:r>
            <a:r>
              <a:rPr lang="en-US" sz="1400" dirty="0"/>
              <a:t>, color = country)) +</a:t>
            </a:r>
          </a:p>
          <a:p>
            <a:r>
              <a:rPr lang="en-US" sz="1400" dirty="0"/>
              <a:t>  </a:t>
            </a:r>
            <a:r>
              <a:rPr lang="en-US" sz="1400" dirty="0" err="1"/>
              <a:t>ylab</a:t>
            </a:r>
            <a:r>
              <a:rPr lang="en-US" sz="1400" dirty="0"/>
              <a:t>("Life Expectancy") + </a:t>
            </a:r>
            <a:r>
              <a:rPr lang="en-US" sz="1400" dirty="0" err="1"/>
              <a:t>ggtitle</a:t>
            </a:r>
            <a:r>
              <a:rPr lang="en-US" sz="1400" dirty="0"/>
              <a:t>("Life Expectancy in Five Countries")</a:t>
            </a:r>
          </a:p>
        </p:txBody>
      </p:sp>
      <p:sp>
        <p:nvSpPr>
          <p:cNvPr id="7" name="TextBox 6">
            <a:extLst>
              <a:ext uri="{FF2B5EF4-FFF2-40B4-BE49-F238E27FC236}">
                <a16:creationId xmlns:a16="http://schemas.microsoft.com/office/drawing/2014/main" id="{93060334-0EBF-DA4E-9AF3-61AC8052688E}"/>
              </a:ext>
            </a:extLst>
          </p:cNvPr>
          <p:cNvSpPr txBox="1"/>
          <p:nvPr/>
        </p:nvSpPr>
        <p:spPr>
          <a:xfrm>
            <a:off x="620486" y="1898877"/>
            <a:ext cx="42127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Starting in 1952, Spain shows the lowest life expectancy out of the five countries that were chosen, probably as a consequence of the civil war that some believe didn't, in fact, end in 1939 but in 1952. Norway shows the highest life expectancy in 1952 out of the five countries chosen. Ending in 2007, Spain's life expectancy has dramatically increased and has nearly taken over as the highest along with Sweden. Denmark's life expectancy has not had as much of a dramatic increase from 1952-2007, thus is the lowest out of the five countries in 2007.</a:t>
            </a:r>
          </a:p>
        </p:txBody>
      </p:sp>
    </p:spTree>
    <p:extLst>
      <p:ext uri="{BB962C8B-B14F-4D97-AF65-F5344CB8AC3E}">
        <p14:creationId xmlns:p14="http://schemas.microsoft.com/office/powerpoint/2010/main" val="302918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2128-6D29-144B-9576-26CC90E550FC}"/>
              </a:ext>
            </a:extLst>
          </p:cNvPr>
          <p:cNvSpPr>
            <a:spLocks noGrp="1"/>
          </p:cNvSpPr>
          <p:nvPr>
            <p:ph type="title"/>
          </p:nvPr>
        </p:nvSpPr>
        <p:spPr/>
        <p:txBody>
          <a:bodyPr/>
          <a:lstStyle/>
          <a:p>
            <a:r>
              <a:rPr lang="en-US" dirty="0"/>
              <a:t>Comparing: entire </a:t>
            </a:r>
            <a:r>
              <a:rPr lang="en-US" dirty="0" err="1"/>
              <a:t>gapminder</a:t>
            </a:r>
            <a:r>
              <a:rPr lang="en-US" dirty="0"/>
              <a:t> data frame vs. five countries chosen</a:t>
            </a:r>
          </a:p>
        </p:txBody>
      </p:sp>
      <p:pic>
        <p:nvPicPr>
          <p:cNvPr id="5" name="Content Placeholder 4" descr="Chart&#10;&#10;Description automatically generated">
            <a:extLst>
              <a:ext uri="{FF2B5EF4-FFF2-40B4-BE49-F238E27FC236}">
                <a16:creationId xmlns:a16="http://schemas.microsoft.com/office/drawing/2014/main" id="{699FB6EE-AA19-964B-B104-E4396F65EA18}"/>
              </a:ext>
            </a:extLst>
          </p:cNvPr>
          <p:cNvPicPr>
            <a:picLocks noGrp="1" noChangeAspect="1"/>
          </p:cNvPicPr>
          <p:nvPr>
            <p:ph sz="quarter" idx="13"/>
          </p:nvPr>
        </p:nvPicPr>
        <p:blipFill>
          <a:blip r:embed="rId2"/>
          <a:stretch>
            <a:fillRect/>
          </a:stretch>
        </p:blipFill>
        <p:spPr>
          <a:xfrm>
            <a:off x="6430505" y="1873477"/>
            <a:ext cx="5485047" cy="3424237"/>
          </a:xfrm>
        </p:spPr>
      </p:pic>
      <p:sp>
        <p:nvSpPr>
          <p:cNvPr id="6" name="Rectangle 5">
            <a:extLst>
              <a:ext uri="{FF2B5EF4-FFF2-40B4-BE49-F238E27FC236}">
                <a16:creationId xmlns:a16="http://schemas.microsoft.com/office/drawing/2014/main" id="{16EBE72E-F347-0647-BA93-13C3980A6C5C}"/>
              </a:ext>
            </a:extLst>
          </p:cNvPr>
          <p:cNvSpPr/>
          <p:nvPr/>
        </p:nvSpPr>
        <p:spPr>
          <a:xfrm>
            <a:off x="4963886" y="5237294"/>
            <a:ext cx="7228114" cy="1200329"/>
          </a:xfrm>
          <a:prstGeom prst="rect">
            <a:avLst/>
          </a:prstGeom>
        </p:spPr>
        <p:txBody>
          <a:bodyPr wrap="square">
            <a:spAutoFit/>
          </a:bodyPr>
          <a:lstStyle/>
          <a:p>
            <a:r>
              <a:rPr lang="en-US" sz="1200" dirty="0" err="1"/>
              <a:t>life.boxplot</a:t>
            </a:r>
            <a:r>
              <a:rPr lang="en-US" sz="1200" dirty="0"/>
              <a:t> &lt;- </a:t>
            </a:r>
            <a:r>
              <a:rPr lang="en-US" sz="1200" dirty="0" err="1"/>
              <a:t>ggplot</a:t>
            </a:r>
            <a:r>
              <a:rPr lang="en-US" sz="1200" dirty="0"/>
              <a:t>(life, </a:t>
            </a:r>
            <a:r>
              <a:rPr lang="en-US" sz="1200" dirty="0" err="1"/>
              <a:t>aes</a:t>
            </a:r>
            <a:r>
              <a:rPr lang="en-US" sz="1200" dirty="0"/>
              <a:t>(x = factor(year), y = </a:t>
            </a:r>
            <a:r>
              <a:rPr lang="en-US" sz="1200" dirty="0" err="1"/>
              <a:t>life.med</a:t>
            </a:r>
            <a:r>
              <a:rPr lang="en-US" sz="1200" dirty="0"/>
              <a:t>)) + </a:t>
            </a:r>
            <a:r>
              <a:rPr lang="en-US" sz="1200" dirty="0" err="1"/>
              <a:t>geom_boxplot</a:t>
            </a:r>
            <a:r>
              <a:rPr lang="en-US" sz="1200" dirty="0"/>
              <a:t>() + </a:t>
            </a:r>
            <a:r>
              <a:rPr lang="en-US" sz="1200" dirty="0" err="1"/>
              <a:t>ylab</a:t>
            </a:r>
            <a:r>
              <a:rPr lang="en-US" sz="1200" dirty="0"/>
              <a:t>("Median Life Expectancy") +</a:t>
            </a:r>
          </a:p>
          <a:p>
            <a:r>
              <a:rPr lang="en-US" sz="1200" dirty="0"/>
              <a:t>  </a:t>
            </a:r>
            <a:r>
              <a:rPr lang="en-US" sz="1200" dirty="0" err="1"/>
              <a:t>ggtitle</a:t>
            </a:r>
            <a:r>
              <a:rPr lang="en-US" sz="1200" dirty="0"/>
              <a:t>("All Countries Median Life Expectancy")</a:t>
            </a:r>
          </a:p>
          <a:p>
            <a:r>
              <a:rPr lang="en-US" sz="1200" dirty="0" err="1"/>
              <a:t>gm_fivemedians.boxplot</a:t>
            </a:r>
            <a:r>
              <a:rPr lang="en-US" sz="1200" dirty="0"/>
              <a:t> &lt;- </a:t>
            </a:r>
            <a:r>
              <a:rPr lang="en-US" sz="1200" dirty="0" err="1"/>
              <a:t>ggplot</a:t>
            </a:r>
            <a:r>
              <a:rPr lang="en-US" sz="1200" dirty="0"/>
              <a:t>(</a:t>
            </a:r>
            <a:r>
              <a:rPr lang="en-US" sz="1200" dirty="0" err="1"/>
              <a:t>gm_fivemedians</a:t>
            </a:r>
            <a:r>
              <a:rPr lang="en-US" sz="1200" dirty="0"/>
              <a:t>, </a:t>
            </a:r>
            <a:r>
              <a:rPr lang="en-US" sz="1200" dirty="0" err="1"/>
              <a:t>aes</a:t>
            </a:r>
            <a:r>
              <a:rPr lang="en-US" sz="1200" dirty="0"/>
              <a:t>(x = factor(year), y = </a:t>
            </a:r>
            <a:r>
              <a:rPr lang="en-US" sz="1200" dirty="0" err="1"/>
              <a:t>life_med</a:t>
            </a:r>
            <a:r>
              <a:rPr lang="en-US" sz="1200" dirty="0"/>
              <a:t>)) + </a:t>
            </a:r>
            <a:r>
              <a:rPr lang="en-US" sz="1200" dirty="0" err="1"/>
              <a:t>geom_boxplot</a:t>
            </a:r>
            <a:r>
              <a:rPr lang="en-US" sz="1200" dirty="0"/>
              <a:t>() +</a:t>
            </a:r>
          </a:p>
          <a:p>
            <a:r>
              <a:rPr lang="en-US" sz="1200" dirty="0"/>
              <a:t>  </a:t>
            </a:r>
            <a:r>
              <a:rPr lang="en-US" sz="1200" dirty="0" err="1"/>
              <a:t>ylab</a:t>
            </a:r>
            <a:r>
              <a:rPr lang="en-US" sz="1200" dirty="0"/>
              <a:t>("Median Life Expectancy") + </a:t>
            </a:r>
            <a:r>
              <a:rPr lang="en-US" sz="1200" dirty="0" err="1"/>
              <a:t>ggtitle</a:t>
            </a:r>
            <a:r>
              <a:rPr lang="en-US" sz="1200" dirty="0"/>
              <a:t>("Five Countries Median Life Expectancy")</a:t>
            </a:r>
          </a:p>
          <a:p>
            <a:r>
              <a:rPr lang="en-US" sz="1200" dirty="0" err="1"/>
              <a:t>grid.arrange</a:t>
            </a:r>
            <a:r>
              <a:rPr lang="en-US" sz="1200" dirty="0"/>
              <a:t>(</a:t>
            </a:r>
            <a:r>
              <a:rPr lang="en-US" sz="1200" dirty="0" err="1"/>
              <a:t>life.boxplot</a:t>
            </a:r>
            <a:r>
              <a:rPr lang="en-US" sz="1200" dirty="0"/>
              <a:t>, </a:t>
            </a:r>
            <a:r>
              <a:rPr lang="en-US" sz="1200" dirty="0" err="1"/>
              <a:t>gm_fivemedians.boxplot</a:t>
            </a:r>
            <a:r>
              <a:rPr lang="en-US" sz="1200" dirty="0"/>
              <a:t>, </a:t>
            </a:r>
            <a:r>
              <a:rPr lang="en-US" sz="1200" dirty="0" err="1"/>
              <a:t>ncol</a:t>
            </a:r>
            <a:r>
              <a:rPr lang="en-US" sz="1200" dirty="0"/>
              <a:t> = 1)</a:t>
            </a:r>
          </a:p>
        </p:txBody>
      </p:sp>
      <p:sp>
        <p:nvSpPr>
          <p:cNvPr id="7" name="Rectangle 6">
            <a:extLst>
              <a:ext uri="{FF2B5EF4-FFF2-40B4-BE49-F238E27FC236}">
                <a16:creationId xmlns:a16="http://schemas.microsoft.com/office/drawing/2014/main" id="{A76A7AF2-9413-0E4B-B59F-D697B5B6CD54}"/>
              </a:ext>
            </a:extLst>
          </p:cNvPr>
          <p:cNvSpPr/>
          <p:nvPr/>
        </p:nvSpPr>
        <p:spPr>
          <a:xfrm>
            <a:off x="276448" y="2459504"/>
            <a:ext cx="6096000" cy="1938992"/>
          </a:xfrm>
          <a:prstGeom prst="rect">
            <a:avLst/>
          </a:prstGeom>
        </p:spPr>
        <p:txBody>
          <a:bodyPr>
            <a:spAutoFit/>
          </a:bodyPr>
          <a:lstStyle/>
          <a:p>
            <a:pPr marL="285750" indent="-285750">
              <a:buFont typeface="Arial" panose="020B0604020202020204" pitchFamily="34" charset="0"/>
              <a:buChar char="•"/>
            </a:pPr>
            <a:r>
              <a:rPr lang="en-US" sz="2000" dirty="0"/>
              <a:t>Without even looking at each of the years from 1952-2007 and just looking at the ages that the y-axis is organized with, one can see that the overall median ages for the five countries selected have a dramatic higher average than the overall medians of the countries when calculated all together.</a:t>
            </a:r>
          </a:p>
        </p:txBody>
      </p:sp>
    </p:spTree>
    <p:extLst>
      <p:ext uri="{BB962C8B-B14F-4D97-AF65-F5344CB8AC3E}">
        <p14:creationId xmlns:p14="http://schemas.microsoft.com/office/powerpoint/2010/main" val="39279190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TotalTime>
  <Words>519</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Life Expectancy exploration</vt:lpstr>
      <vt:lpstr>Out of the five countries chosen, which five has the lowest/highest per capita gdp in 1952?</vt:lpstr>
      <vt:lpstr>Out of the five countries chosen, which five has the lowest/highest per capita gdp in 2007?</vt:lpstr>
      <vt:lpstr>Line graph of gdp in the five countries</vt:lpstr>
      <vt:lpstr>Life expectancy in five countries</vt:lpstr>
      <vt:lpstr>Comparing: entire gapminder data frame vs. five countries chosen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exploration</dc:title>
  <dc:creator>Juliane Tess</dc:creator>
  <cp:lastModifiedBy>Juliane Tess</cp:lastModifiedBy>
  <cp:revision>4</cp:revision>
  <dcterms:created xsi:type="dcterms:W3CDTF">2022-02-03T01:02:26Z</dcterms:created>
  <dcterms:modified xsi:type="dcterms:W3CDTF">2022-02-03T01:34:35Z</dcterms:modified>
</cp:coreProperties>
</file>