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8" r:id="rId1"/>
    <p:sldMasterId id="2147483686" r:id="rId2"/>
    <p:sldMasterId id="2147483706" r:id="rId3"/>
    <p:sldMasterId id="2147483712" r:id="rId4"/>
    <p:sldMasterId id="2147483724" r:id="rId5"/>
  </p:sldMasterIdLst>
  <p:notesMasterIdLst>
    <p:notesMasterId r:id="rId11"/>
  </p:notesMasterIdLst>
  <p:handoutMasterIdLst>
    <p:handoutMasterId r:id="rId12"/>
  </p:handoutMasterIdLst>
  <p:sldIdLst>
    <p:sldId id="446" r:id="rId6"/>
    <p:sldId id="447" r:id="rId7"/>
    <p:sldId id="448" r:id="rId8"/>
    <p:sldId id="449" r:id="rId9"/>
    <p:sldId id="45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03"/>
    <p:restoredTop sz="94690"/>
  </p:normalViewPr>
  <p:slideViewPr>
    <p:cSldViewPr snapToGrid="0">
      <p:cViewPr varScale="1">
        <p:scale>
          <a:sx n="81" d="100"/>
          <a:sy n="81" d="100"/>
        </p:scale>
        <p:origin x="216" y="736"/>
      </p:cViewPr>
      <p:guideLst>
        <p:guide orient="horz" pos="3696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6/11/22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6/11/22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4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8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4620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16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3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4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9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5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1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55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33" r:id="rId4"/>
    <p:sldLayoutId id="2147483732" r:id="rId5"/>
    <p:sldLayoutId id="2147483725" r:id="rId6"/>
    <p:sldLayoutId id="2147483726" r:id="rId7"/>
    <p:sldLayoutId id="2147483727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4000"/>
            <a:ext cx="4572000" cy="22860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machine learning: hands-on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6958E70-80C5-4642-B5AC-ACDBCB13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DC8DFAE-D351-4C9E-B50E-9D415540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17358">
            <a:off x="-804994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DC82E9-67AE-D0C8-A90B-A1A953D1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22403"/>
            <a:ext cx="10668000" cy="10853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 process: </a:t>
            </a: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(DATA WRANGLING)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36EDF-7DE2-2003-0549-6E5EDE391F0D}"/>
              </a:ext>
            </a:extLst>
          </p:cNvPr>
          <p:cNvSpPr txBox="1"/>
          <p:nvPr/>
        </p:nvSpPr>
        <p:spPr>
          <a:xfrm>
            <a:off x="882869" y="2648607"/>
            <a:ext cx="103737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To begin the process of analyzing the diamonds dataset, I first imported all the packages required for each step of the project, namely packages through ‘</a:t>
            </a:r>
            <a:r>
              <a:rPr lang="en-US" dirty="0" err="1"/>
              <a:t>sklearn</a:t>
            </a:r>
            <a:r>
              <a:rPr lang="en-US" dirty="0"/>
              <a:t>’, ‘</a:t>
            </a:r>
            <a:r>
              <a:rPr lang="en-US" dirty="0" err="1"/>
              <a:t>numpy</a:t>
            </a:r>
            <a:r>
              <a:rPr lang="en-US" dirty="0"/>
              <a:t>’, ‘matplotlib’, and ‘pandas’.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Then, I imported the dataset, and reviewed it. Three out of the four independent variables needed to be converted into numeric variables: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First, created a dictionary for each of the categorical variables (</a:t>
            </a:r>
            <a:r>
              <a:rPr lang="en-US" dirty="0" err="1"/>
              <a:t>ie</a:t>
            </a:r>
            <a:r>
              <a:rPr lang="en-US" dirty="0"/>
              <a:t>, cut, color, clarity)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Second, mapped into the ‘diamonds’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Lastly, I defined my ‘x’ and ‘y’ variables in order to begin the process of supervised machine learning.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‘x’ = carat, cut, color, clarity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‘y’ = price</a:t>
            </a:r>
          </a:p>
        </p:txBody>
      </p:sp>
    </p:spTree>
    <p:extLst>
      <p:ext uri="{BB962C8B-B14F-4D97-AF65-F5344CB8AC3E}">
        <p14:creationId xmlns:p14="http://schemas.microsoft.com/office/powerpoint/2010/main" val="26489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40EE2-CC0A-B6F4-C5AE-24F48D9DDA23}"/>
              </a:ext>
            </a:extLst>
          </p:cNvPr>
          <p:cNvSpPr txBox="1"/>
          <p:nvPr/>
        </p:nvSpPr>
        <p:spPr>
          <a:xfrm>
            <a:off x="762000" y="2286000"/>
            <a:ext cx="5334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I decided to do the Train-Test Split with a 60/40 split: using 60% of the data for training and 40% of the data for testing.</a:t>
            </a:r>
          </a:p>
          <a:p>
            <a:pPr marL="34290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Next, I needed a linear regression model in order to interpret the supervised machine learning model accuracy</a:t>
            </a:r>
          </a:p>
          <a:p>
            <a:pPr marL="34290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This is the plot I received using my predictions:</a:t>
            </a:r>
          </a:p>
          <a:p>
            <a:pPr marL="34290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The accuracy looks good on the plot and printing the “Score” of the testing, we get back that the model is accurate approximately 90.4% of the time. </a:t>
            </a:r>
          </a:p>
          <a:p>
            <a:pPr marL="34290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450D9-335D-6CC9-E3AF-E8BE9F7A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7194468" cy="1524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dirty="0">
                <a:solidFill>
                  <a:schemeClr val="tx1"/>
                </a:solidFill>
              </a:rPr>
              <a:t>Data analysis process: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(Supervised machine learning)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0BFDC89-53C8-8292-9838-5D718992B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678305"/>
            <a:ext cx="5334000" cy="35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6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9E5C2-EC9A-0122-FC1D-332FDA20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53984"/>
            <a:ext cx="10668000" cy="9935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dirty="0">
                <a:solidFill>
                  <a:schemeClr val="tx1"/>
                </a:solidFill>
              </a:rPr>
              <a:t>Data analysis process: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(Examining errors)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A2A60-53E3-0F59-A7BC-74520E6DF5B3}"/>
              </a:ext>
            </a:extLst>
          </p:cNvPr>
          <p:cNvSpPr txBox="1"/>
          <p:nvPr/>
        </p:nvSpPr>
        <p:spPr>
          <a:xfrm>
            <a:off x="898634" y="2322378"/>
            <a:ext cx="10531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 decided to conduct another way to quantify the residuals of the data by examining the errors using the </a:t>
            </a:r>
            <a:r>
              <a:rPr lang="en-US" i="1" dirty="0"/>
              <a:t>Mean Absolute Error (MAE)</a:t>
            </a:r>
            <a:r>
              <a:rPr lang="en-US" dirty="0"/>
              <a:t>, </a:t>
            </a:r>
            <a:r>
              <a:rPr lang="en-US" i="1" dirty="0"/>
              <a:t>Mean Squared Error (MSE)</a:t>
            </a:r>
            <a:r>
              <a:rPr lang="en-US" dirty="0"/>
              <a:t>, and </a:t>
            </a:r>
            <a:r>
              <a:rPr lang="en-US" i="1" dirty="0"/>
              <a:t>Root Mean Squared Error (RMSE)</a:t>
            </a:r>
          </a:p>
          <a:p>
            <a:pPr marL="342900" indent="-342900">
              <a:buAutoNum type="arabicPeriod"/>
            </a:pPr>
            <a:r>
              <a:rPr lang="en-US" dirty="0"/>
              <a:t>Each mathematical way to examine error returned acceptable numbers, considering they are judged between zero and infinity.</a:t>
            </a:r>
          </a:p>
          <a:p>
            <a:pPr marL="342900" indent="-342900">
              <a:buAutoNum type="arabicPeriod"/>
            </a:pPr>
            <a:r>
              <a:rPr lang="en-US" dirty="0"/>
              <a:t>To ensure that bias hasn’t been introduced to my model through the split method, I concluded my project by conducting k-fold cross validation. I split the data into 6 different datasets (3 sets for training, 3 sets for tests), then my model applied 3 training-test data sets which it then accuracy checked for 3 test-training data sets. </a:t>
            </a:r>
          </a:p>
          <a:p>
            <a:pPr marL="342900" indent="-342900">
              <a:buAutoNum type="arabicPeriod"/>
            </a:pPr>
            <a:r>
              <a:rPr lang="en-US" dirty="0"/>
              <a:t>**All trained models are accurate around 90% of the time—all models were nearly the same as the previous testing—meaning the model fits very well with the data.</a:t>
            </a:r>
          </a:p>
        </p:txBody>
      </p:sp>
    </p:spTree>
    <p:extLst>
      <p:ext uri="{BB962C8B-B14F-4D97-AF65-F5344CB8AC3E}">
        <p14:creationId xmlns:p14="http://schemas.microsoft.com/office/powerpoint/2010/main" val="42843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161566-AEF8-7AB0-781D-10AFE344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40" y="1524000"/>
            <a:ext cx="6330460" cy="22860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Conclusion: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This model fits well with the data and will be able to predict the price of diamonds </a:t>
            </a:r>
            <a:r>
              <a:rPr lang="en-US" sz="2000">
                <a:solidFill>
                  <a:schemeClr val="tx1"/>
                </a:solidFill>
              </a:rPr>
              <a:t>accurately about </a:t>
            </a:r>
            <a:r>
              <a:rPr lang="en-US" sz="2000" dirty="0">
                <a:solidFill>
                  <a:schemeClr val="tx1"/>
                </a:solidFill>
              </a:rPr>
              <a:t>90% of the </a:t>
            </a:r>
            <a:r>
              <a:rPr lang="en-US" sz="2000">
                <a:solidFill>
                  <a:schemeClr val="tx1"/>
                </a:solidFill>
              </a:rPr>
              <a:t>time.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E6958E70-80C5-4642-B5AC-ACDBCB13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3DC8DFAE-D351-4C9E-B50E-9D415540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17358">
            <a:off x="-804994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859962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441</Words>
  <Application>Microsoft Macintosh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Segoe UI</vt:lpstr>
      <vt:lpstr>Segoe UI Light</vt:lpstr>
      <vt:lpstr>Sitka Subheading</vt:lpstr>
      <vt:lpstr>PebbleVTI</vt:lpstr>
      <vt:lpstr>Balancing Act</vt:lpstr>
      <vt:lpstr>Wellspring</vt:lpstr>
      <vt:lpstr>Star of the show</vt:lpstr>
      <vt:lpstr>Amusements</vt:lpstr>
      <vt:lpstr>Supervised machine learning: hands-on</vt:lpstr>
      <vt:lpstr>Data analysis process:  (DATA WRANGLING)</vt:lpstr>
      <vt:lpstr>Data analysis process:  (Supervised machine learning)</vt:lpstr>
      <vt:lpstr>Data analysis process:  (Examining errors)</vt:lpstr>
      <vt:lpstr>Conclusion: This model fits well with the data and will be able to predict the price of diamonds accurately about 90% of the time.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2022-06-11T23:20:23Z</dcterms:modified>
</cp:coreProperties>
</file>