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0"/>
    <p:restoredTop sz="96327"/>
  </p:normalViewPr>
  <p:slideViewPr>
    <p:cSldViewPr snapToGrid="0" snapToObjects="1">
      <p:cViewPr varScale="1">
        <p:scale>
          <a:sx n="157" d="100"/>
          <a:sy n="157"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6T23:45:51.6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1 491 16383,'1'49'0,"5"-7"0,4-20 0,2-6 0,1-4 0,1-4 0,5-4 0,-2-3 0,5-1 0,-6 0 0,3 0 0,5 0 0,5 0 0,8 0 0,5 0 0,3 0 0,-2 0 0,-6 0 0,-8 0 0,-7 0 0,-3 0 0,-2 0 0,-1-3 0,0-3 0,3-7 0,4-5 0,3-2 0,2 0 0,1 2 0,-3 2 0,0 3 0,-2 0 0,-3 4 0,-3 0 0,-6 2 0,-2-4 0,-4-6 0,-2-2 0,-2 3 0,0-5 0,-2 13 0,0-14 0,0 4 0,0 5 0,0-7 0,0 7 0,0-4 0,-1-2 0,-1 5 0,-2 0 0,-2-1 0,-1 0 0,-2-2 0,-1 2 0,-1 1 0,-2 3 0,-3 1 0,-3 1 0,-5-3 0,-4-3 0,1-2 0,3 2 0,4 3 0,3 3 0,2 2 0,1-1 0,1-1 0,1 0 0,-5 0 0,6 4 0,-7 0 0,4 5 0,-4 0 0,-3 0 0,-4 0 0,-6 0 0,-1 0 0,0 0 0,5 0 0,6 0 0,2 0 0,3 1 0,0 2 0,-2 3 0,-1 3 0,1 2 0,3-1 0,4 1 0,2-1 0,-6 6 0,4-3 0,-3 4 0,7-3 0,2 2 0,2 0 0,1 0 0,2 1 0,0-1 0,0 0 0,0 1 0,0-1 0,0 0 0,0 1 0,1-3 0,7 6 0,-2-6 0,7 4 0,-5-5 0,0-1 0,3 5 0,-5-5 0,5 3 0,4-1 0,-7-8 0,19 8 0,-11-9 0,11 3 0,-3-5 0,-3-2 0,-1 1 0,-1 0 0,-3 1 0,0-2 0,0-1 0,3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6T23:45:55.04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0 132 16383,'0'50'0,"0"-2"0,0-14 0,2 0 0,3-4 0,3-5 0,4-6 0,1-2 0,6 0 0,8-2 0,5 0 0,5-2 0,2 1 0,1 1 0,-1-3 0,-2-2 0,-3-4 0,-3-4 0,-4-2 0,-4 0 0,-4 0 0,-3 0 0,0-1 0,0-12 0,-4 0 0,-1-10 0,2 2 0,-5 9 0,6-1 0,-5 5 0,1-4 0,2-9 0,-3 1 0,2-2 0,-2 6 0,0 5 0,-1-5 0,-3 4 0,-2-6 0,-3-1 0,0 3 0,0-5 0,-4 5 0,-7-3 0,3 7 0,-13-6 0,1 1 0,-10-9 0,-5-4 0,6 4 0,5 8 0,5 7 0,4 6 0,-1 4 0,-1 1 0,0 0 0,-1 0 0,2 0 0,0 0 0,0 1 0,0 6 0,4 0 0,-2 7 0,2-1 0,-1 4 0,-1 2 0,-3 2 0,-1 1 0,-2-2 0,2 0 0,1-1 0,2-2 0,2-3 0,2-5 0,3 4 0,4 1 0,1 7 0,3-6 0,0 4 0,0-7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6T23:45:58.0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18 16383,'49'0'0,"-8"0"0,-29 0 0,-1 0 0,10 0 0,-8 0 0,6 0 0,-4-8 0,-4 6 0,8-6 0,-5 8 0,0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6T23:46:04.25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17 16383,'41'-2'0,"-5"0"0,-19-2 0,2 0 0,1 2 0,1 0 0,0 2 0,-4 0 0,-1 0 0,4 0 0,-9 0 0,8 0 0,-6 3 0,0-2 0,2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6T23:46:16.35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1283 11 16383,'-56'0'0,"2"0"0,15 0 0,2 0 0,2 0 0,1 2 0,2 0 0,-1 0 0,-1 0 0,-2-2 0,-1 0 0,2 0 0,1 0 0,1 0 0,1 2 0,-1 0 0,2 1 0,2-1 0,0-2 0,-1 0 0,-6 0 0,-4 0 0,-2 0 0,1 0 0,7 0 0,5 0 0,4 0 0,6 0 0,0 0 0,0 0 0,0 0 0,0 0 0,1 0 0,2 0 0,-3 0 0,0 0 0,2-2 0,1 0 0,1 0 0,1 0 0,-3 2 0,2 0 0,-3 0 0,5-3 0,-4-4 0,4-3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6T23:46:21.34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1254 112 16383,'-65'0'0,"5"0"0,19-2 0,2-1 0,4-1 0,1-1 0,-3 1 0,-3-2 0,-6 2 0,-3-2 0,-2 2 0,-2 0 0,1-1 0,3 2 0,6 0 0,4 2 0,4 1 0,4 0 0,0 0 0,-1 0 0,0 0 0,-2 0 0,2 0 0,0 0 0,0 0 0,5 0 0,3 0 0,4 0 0,6-2 0,-5 0 0,5-1 0,-4-2 0,2 4 0,1-2 0,-2 2 0,1 1 0,1-18 0,7 14 0,2-15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2/6/22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2/6/22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2/6/22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2/6/22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2/6/22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2/6/22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CF55-B628-3747-BAE5-7A7C8EE08D04}"/>
              </a:ext>
            </a:extLst>
          </p:cNvPr>
          <p:cNvSpPr>
            <a:spLocks noGrp="1"/>
          </p:cNvSpPr>
          <p:nvPr>
            <p:ph type="ctrTitle"/>
          </p:nvPr>
        </p:nvSpPr>
        <p:spPr/>
        <p:txBody>
          <a:bodyPr/>
          <a:lstStyle/>
          <a:p>
            <a:pPr algn="r"/>
            <a:r>
              <a:rPr lang="en-US" dirty="0"/>
              <a:t>An exploration of the cigarette data set</a:t>
            </a:r>
          </a:p>
        </p:txBody>
      </p:sp>
      <p:sp>
        <p:nvSpPr>
          <p:cNvPr id="3" name="Subtitle 2">
            <a:extLst>
              <a:ext uri="{FF2B5EF4-FFF2-40B4-BE49-F238E27FC236}">
                <a16:creationId xmlns:a16="http://schemas.microsoft.com/office/drawing/2014/main" id="{91935873-1D10-BF4D-8D58-5C89B3B7F2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2186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7E08-C0CD-8847-BA71-71CF58D31247}"/>
              </a:ext>
            </a:extLst>
          </p:cNvPr>
          <p:cNvSpPr>
            <a:spLocks noGrp="1"/>
          </p:cNvSpPr>
          <p:nvPr>
            <p:ph type="title"/>
          </p:nvPr>
        </p:nvSpPr>
        <p:spPr>
          <a:xfrm>
            <a:off x="2940570" y="308042"/>
            <a:ext cx="8610600" cy="1293028"/>
          </a:xfrm>
        </p:spPr>
        <p:txBody>
          <a:bodyPr/>
          <a:lstStyle/>
          <a:p>
            <a:r>
              <a:rPr lang="en-US" dirty="0"/>
              <a:t>Linear regression: price adjusted for inflation</a:t>
            </a:r>
          </a:p>
        </p:txBody>
      </p:sp>
      <p:pic>
        <p:nvPicPr>
          <p:cNvPr id="5" name="Content Placeholder 4" descr="Text&#10;&#10;Description automatically generated">
            <a:extLst>
              <a:ext uri="{FF2B5EF4-FFF2-40B4-BE49-F238E27FC236}">
                <a16:creationId xmlns:a16="http://schemas.microsoft.com/office/drawing/2014/main" id="{39EDDE62-D62E-644F-AD8D-0F6BE85E4DCB}"/>
              </a:ext>
            </a:extLst>
          </p:cNvPr>
          <p:cNvPicPr>
            <a:picLocks noGrp="1" noChangeAspect="1"/>
          </p:cNvPicPr>
          <p:nvPr>
            <p:ph idx="1"/>
          </p:nvPr>
        </p:nvPicPr>
        <p:blipFill>
          <a:blip r:embed="rId2"/>
          <a:stretch>
            <a:fillRect/>
          </a:stretch>
        </p:blipFill>
        <p:spPr>
          <a:xfrm>
            <a:off x="1156389" y="1954083"/>
            <a:ext cx="5123630" cy="3727190"/>
          </a:xfrm>
        </p:spPr>
      </p:pic>
      <p:sp>
        <p:nvSpPr>
          <p:cNvPr id="6" name="Rectangle 5">
            <a:extLst>
              <a:ext uri="{FF2B5EF4-FFF2-40B4-BE49-F238E27FC236}">
                <a16:creationId xmlns:a16="http://schemas.microsoft.com/office/drawing/2014/main" id="{F53F7CBC-A9D4-2F4B-A867-82698402995E}"/>
              </a:ext>
            </a:extLst>
          </p:cNvPr>
          <p:cNvSpPr/>
          <p:nvPr/>
        </p:nvSpPr>
        <p:spPr>
          <a:xfrm>
            <a:off x="1535618" y="5906478"/>
            <a:ext cx="4365171" cy="461665"/>
          </a:xfrm>
          <a:prstGeom prst="rect">
            <a:avLst/>
          </a:prstGeom>
        </p:spPr>
        <p:txBody>
          <a:bodyPr wrap="square">
            <a:spAutoFit/>
          </a:bodyPr>
          <a:lstStyle/>
          <a:p>
            <a:r>
              <a:rPr lang="en-US" sz="1200" dirty="0" err="1"/>
              <a:t>CigInflRegression</a:t>
            </a:r>
            <a:r>
              <a:rPr lang="en-US" sz="1200" dirty="0"/>
              <a:t> &lt;- </a:t>
            </a:r>
            <a:r>
              <a:rPr lang="en-US" sz="1200" dirty="0" err="1"/>
              <a:t>lm</a:t>
            </a:r>
            <a:r>
              <a:rPr lang="en-US" sz="1200" dirty="0"/>
              <a:t>(</a:t>
            </a:r>
            <a:r>
              <a:rPr lang="en-US" sz="1200" dirty="0" err="1"/>
              <a:t>packpc</a:t>
            </a:r>
            <a:r>
              <a:rPr lang="en-US" sz="1200" dirty="0"/>
              <a:t> ~ </a:t>
            </a:r>
            <a:r>
              <a:rPr lang="en-US" sz="1200" dirty="0" err="1"/>
              <a:t>PriceInfl</a:t>
            </a:r>
            <a:r>
              <a:rPr lang="en-US" sz="1200" dirty="0"/>
              <a:t>, </a:t>
            </a:r>
            <a:r>
              <a:rPr lang="en-US" sz="1200" dirty="0" err="1"/>
              <a:t>NewCigInfl</a:t>
            </a:r>
            <a:r>
              <a:rPr lang="en-US" sz="1200" dirty="0"/>
              <a:t>)</a:t>
            </a:r>
          </a:p>
          <a:p>
            <a:r>
              <a:rPr lang="en-US" sz="1200" dirty="0"/>
              <a:t>summary(</a:t>
            </a:r>
            <a:r>
              <a:rPr lang="en-US" sz="1200" dirty="0" err="1"/>
              <a:t>CigInflRegression</a:t>
            </a:r>
            <a:r>
              <a:rPr lang="en-US" sz="1200" dirty="0"/>
              <a:t>)</a:t>
            </a:r>
          </a:p>
        </p:txBody>
      </p:sp>
      <p:sp>
        <p:nvSpPr>
          <p:cNvPr id="8" name="TextBox 7">
            <a:extLst>
              <a:ext uri="{FF2B5EF4-FFF2-40B4-BE49-F238E27FC236}">
                <a16:creationId xmlns:a16="http://schemas.microsoft.com/office/drawing/2014/main" id="{FD4CBB8D-C67D-B541-A9B0-01C2536998D1}"/>
              </a:ext>
            </a:extLst>
          </p:cNvPr>
          <p:cNvSpPr txBox="1"/>
          <p:nvPr/>
        </p:nvSpPr>
        <p:spPr>
          <a:xfrm>
            <a:off x="7652657" y="1663242"/>
            <a:ext cx="2830286" cy="4308872"/>
          </a:xfrm>
          <a:prstGeom prst="rect">
            <a:avLst/>
          </a:prstGeom>
          <a:noFill/>
        </p:spPr>
        <p:txBody>
          <a:bodyPr wrap="square" rtlCol="0">
            <a:spAutoFit/>
          </a:bodyPr>
          <a:lstStyle/>
          <a:p>
            <a:pPr marL="285750" indent="-285750">
              <a:buFont typeface="Arial" panose="020B0604020202020204" pitchFamily="34" charset="0"/>
              <a:buChar char="•"/>
            </a:pPr>
            <a:r>
              <a:rPr lang="en-US" dirty="0"/>
              <a:t>38% of the variability</a:t>
            </a:r>
          </a:p>
          <a:p>
            <a:pPr marL="285750" indent="-285750">
              <a:buFont typeface="Arial" panose="020B0604020202020204" pitchFamily="34" charset="0"/>
              <a:buChar char="•"/>
            </a:pPr>
            <a:r>
              <a:rPr lang="en-US" sz="1600" dirty="0"/>
              <a:t>The p-value &lt;0.05, thus the price still shows a significant impact on the packs per capita. When comparing the two graphs, both have a negative correlation and both can be said that the higher the price is, the lesser packs per capita.</a:t>
            </a:r>
          </a:p>
          <a:p>
            <a:pPr marL="285750" indent="-285750">
              <a:buFont typeface="Arial" panose="020B0604020202020204" pitchFamily="34" charset="0"/>
              <a:buChar char="•"/>
            </a:pPr>
            <a:r>
              <a:rPr lang="en-US" sz="1600" dirty="0"/>
              <a:t>Note: inflation seems to have an effect on where the years lie on the graph of the Cigarette data set</a:t>
            </a:r>
          </a:p>
        </p:txBody>
      </p:sp>
    </p:spTree>
    <p:extLst>
      <p:ext uri="{BB962C8B-B14F-4D97-AF65-F5344CB8AC3E}">
        <p14:creationId xmlns:p14="http://schemas.microsoft.com/office/powerpoint/2010/main" val="397507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5E64-E319-2142-8FDA-A51148D47E3C}"/>
              </a:ext>
            </a:extLst>
          </p:cNvPr>
          <p:cNvSpPr>
            <a:spLocks noGrp="1"/>
          </p:cNvSpPr>
          <p:nvPr>
            <p:ph type="title"/>
          </p:nvPr>
        </p:nvSpPr>
        <p:spPr/>
        <p:txBody>
          <a:bodyPr/>
          <a:lstStyle/>
          <a:p>
            <a:r>
              <a:rPr lang="en-US" dirty="0"/>
              <a:t>Paired </a:t>
            </a:r>
            <a:r>
              <a:rPr lang="en-US" i="1" dirty="0"/>
              <a:t>t</a:t>
            </a:r>
            <a:r>
              <a:rPr lang="en-US" dirty="0"/>
              <a:t>-test: difference between 1985 &amp; 1995</a:t>
            </a:r>
          </a:p>
        </p:txBody>
      </p:sp>
      <p:pic>
        <p:nvPicPr>
          <p:cNvPr id="5" name="Content Placeholder 4" descr="Text&#10;&#10;Description automatically generated">
            <a:extLst>
              <a:ext uri="{FF2B5EF4-FFF2-40B4-BE49-F238E27FC236}">
                <a16:creationId xmlns:a16="http://schemas.microsoft.com/office/drawing/2014/main" id="{5406089B-FA4D-7441-8ACE-ECBC6E37FE48}"/>
              </a:ext>
            </a:extLst>
          </p:cNvPr>
          <p:cNvPicPr>
            <a:picLocks noGrp="1" noChangeAspect="1"/>
          </p:cNvPicPr>
          <p:nvPr>
            <p:ph idx="1"/>
          </p:nvPr>
        </p:nvPicPr>
        <p:blipFill>
          <a:blip r:embed="rId2"/>
          <a:stretch>
            <a:fillRect/>
          </a:stretch>
        </p:blipFill>
        <p:spPr>
          <a:xfrm>
            <a:off x="685800" y="2068900"/>
            <a:ext cx="6794500" cy="2997200"/>
          </a:xfrm>
        </p:spPr>
      </p:pic>
      <p:sp>
        <p:nvSpPr>
          <p:cNvPr id="6" name="Rectangle 5">
            <a:extLst>
              <a:ext uri="{FF2B5EF4-FFF2-40B4-BE49-F238E27FC236}">
                <a16:creationId xmlns:a16="http://schemas.microsoft.com/office/drawing/2014/main" id="{F2E1930D-9422-B24A-8400-FBD093FEBCFA}"/>
              </a:ext>
            </a:extLst>
          </p:cNvPr>
          <p:cNvSpPr/>
          <p:nvPr/>
        </p:nvSpPr>
        <p:spPr>
          <a:xfrm>
            <a:off x="1878693" y="5331966"/>
            <a:ext cx="4408714" cy="1015663"/>
          </a:xfrm>
          <a:prstGeom prst="rect">
            <a:avLst/>
          </a:prstGeom>
        </p:spPr>
        <p:txBody>
          <a:bodyPr wrap="square">
            <a:spAutoFit/>
          </a:bodyPr>
          <a:lstStyle/>
          <a:p>
            <a:r>
              <a:rPr lang="en-US" sz="1200" dirty="0"/>
              <a:t>Cig1985 &lt;- Cigarette %&gt;% filter(year == "1985")</a:t>
            </a:r>
          </a:p>
          <a:p>
            <a:endParaRPr lang="en-US" sz="1200" dirty="0"/>
          </a:p>
          <a:p>
            <a:r>
              <a:rPr lang="en-US" sz="1200" dirty="0"/>
              <a:t>Cig1995 &lt;- Cigarette %&gt;% filter(year == "1995")</a:t>
            </a:r>
          </a:p>
          <a:p>
            <a:endParaRPr lang="en-US" sz="1200" dirty="0"/>
          </a:p>
          <a:p>
            <a:r>
              <a:rPr lang="en-US" sz="1200" dirty="0" err="1"/>
              <a:t>t.test</a:t>
            </a:r>
            <a:r>
              <a:rPr lang="en-US" sz="1200" dirty="0"/>
              <a:t>(Cig1985$packpc, Cig1995$packpc, paired = TRUE)</a:t>
            </a:r>
          </a:p>
        </p:txBody>
      </p:sp>
      <p:sp>
        <p:nvSpPr>
          <p:cNvPr id="7" name="Rectangle 6">
            <a:extLst>
              <a:ext uri="{FF2B5EF4-FFF2-40B4-BE49-F238E27FC236}">
                <a16:creationId xmlns:a16="http://schemas.microsoft.com/office/drawing/2014/main" id="{FC443456-51CF-B741-9DC9-4C23D7E00FEE}"/>
              </a:ext>
            </a:extLst>
          </p:cNvPr>
          <p:cNvSpPr/>
          <p:nvPr/>
        </p:nvSpPr>
        <p:spPr>
          <a:xfrm>
            <a:off x="8011886" y="3105835"/>
            <a:ext cx="3624943" cy="1200329"/>
          </a:xfrm>
          <a:prstGeom prst="rect">
            <a:avLst/>
          </a:prstGeom>
        </p:spPr>
        <p:txBody>
          <a:bodyPr wrap="square">
            <a:spAutoFit/>
          </a:bodyPr>
          <a:lstStyle/>
          <a:p>
            <a:pPr marL="285750" indent="-285750">
              <a:buFont typeface="Arial" panose="020B0604020202020204" pitchFamily="34" charset="0"/>
              <a:buChar char="•"/>
            </a:pPr>
            <a:r>
              <a:rPr lang="en-US" dirty="0"/>
              <a:t>p &lt; .05; there is a significant difference between packs per capita in 1985 and packs per capita in 1995</a:t>
            </a:r>
          </a:p>
        </p:txBody>
      </p:sp>
    </p:spTree>
    <p:extLst>
      <p:ext uri="{BB962C8B-B14F-4D97-AF65-F5344CB8AC3E}">
        <p14:creationId xmlns:p14="http://schemas.microsoft.com/office/powerpoint/2010/main" val="145010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6DB7-43F0-724F-B0D2-4EFA73505E62}"/>
              </a:ext>
            </a:extLst>
          </p:cNvPr>
          <p:cNvSpPr>
            <a:spLocks noGrp="1"/>
          </p:cNvSpPr>
          <p:nvPr>
            <p:ph type="title"/>
          </p:nvPr>
        </p:nvSpPr>
        <p:spPr/>
        <p:txBody>
          <a:bodyPr/>
          <a:lstStyle/>
          <a:p>
            <a:r>
              <a:rPr lang="en-US" dirty="0"/>
              <a:t>Curiosities from the cigarettes data set</a:t>
            </a:r>
          </a:p>
        </p:txBody>
      </p:sp>
      <p:sp>
        <p:nvSpPr>
          <p:cNvPr id="3" name="Content Placeholder 2">
            <a:extLst>
              <a:ext uri="{FF2B5EF4-FFF2-40B4-BE49-F238E27FC236}">
                <a16:creationId xmlns:a16="http://schemas.microsoft.com/office/drawing/2014/main" id="{22E0990D-AD3E-B748-871A-9BB86375D4E7}"/>
              </a:ext>
            </a:extLst>
          </p:cNvPr>
          <p:cNvSpPr>
            <a:spLocks noGrp="1"/>
          </p:cNvSpPr>
          <p:nvPr>
            <p:ph idx="1"/>
          </p:nvPr>
        </p:nvSpPr>
        <p:spPr/>
        <p:txBody>
          <a:bodyPr/>
          <a:lstStyle/>
          <a:p>
            <a:r>
              <a:rPr lang="en-US" dirty="0"/>
              <a:t>When looking at the median packs per capita, what event happened to cause such a rapid decline from 1989 and onward?</a:t>
            </a:r>
          </a:p>
          <a:p>
            <a:pPr lvl="1"/>
            <a:r>
              <a:rPr lang="en-US" dirty="0"/>
              <a:t>Public health programs became a priority</a:t>
            </a:r>
          </a:p>
          <a:p>
            <a:pPr lvl="1"/>
            <a:r>
              <a:rPr lang="en-US" dirty="0"/>
              <a:t>A focus on protecting non-users from second-hand smoke was another factor that helped to usher in the decline of cigarette use in 1993</a:t>
            </a:r>
          </a:p>
          <a:p>
            <a:pPr lvl="1"/>
            <a:r>
              <a:rPr lang="en-US" dirty="0"/>
              <a:t>Smoking restrictions in public places, such as in restaurants and at work, became more prevalent </a:t>
            </a:r>
          </a:p>
        </p:txBody>
      </p:sp>
    </p:spTree>
    <p:extLst>
      <p:ext uri="{BB962C8B-B14F-4D97-AF65-F5344CB8AC3E}">
        <p14:creationId xmlns:p14="http://schemas.microsoft.com/office/powerpoint/2010/main" val="2357776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4568-1F26-514C-A777-70CDECF72A5E}"/>
              </a:ext>
            </a:extLst>
          </p:cNvPr>
          <p:cNvSpPr>
            <a:spLocks noGrp="1"/>
          </p:cNvSpPr>
          <p:nvPr>
            <p:ph type="title"/>
          </p:nvPr>
        </p:nvSpPr>
        <p:spPr>
          <a:xfrm>
            <a:off x="3145972" y="639762"/>
            <a:ext cx="8610600" cy="899535"/>
          </a:xfrm>
        </p:spPr>
        <p:txBody>
          <a:bodyPr>
            <a:noAutofit/>
          </a:bodyPr>
          <a:lstStyle/>
          <a:p>
            <a:r>
              <a:rPr lang="en-US" sz="3200" dirty="0"/>
              <a:t>Box plot of the average number of packs per capita by state:</a:t>
            </a:r>
          </a:p>
        </p:txBody>
      </p:sp>
      <p:pic>
        <p:nvPicPr>
          <p:cNvPr id="5" name="Content Placeholder 4" descr="Chart, box and whisker chart&#10;&#10;Description automatically generated">
            <a:extLst>
              <a:ext uri="{FF2B5EF4-FFF2-40B4-BE49-F238E27FC236}">
                <a16:creationId xmlns:a16="http://schemas.microsoft.com/office/drawing/2014/main" id="{33F22CC5-CF5B-F346-A174-BF9A3CACDBF2}"/>
              </a:ext>
            </a:extLst>
          </p:cNvPr>
          <p:cNvPicPr>
            <a:picLocks noGrp="1" noChangeAspect="1"/>
          </p:cNvPicPr>
          <p:nvPr>
            <p:ph idx="1"/>
          </p:nvPr>
        </p:nvPicPr>
        <p:blipFill>
          <a:blip r:embed="rId2"/>
          <a:stretch>
            <a:fillRect/>
          </a:stretch>
        </p:blipFill>
        <p:spPr>
          <a:xfrm>
            <a:off x="1759263" y="1696637"/>
            <a:ext cx="8673473" cy="4024313"/>
          </a:xfrm>
        </p:spPr>
      </p:pic>
      <p:sp>
        <p:nvSpPr>
          <p:cNvPr id="6" name="Rectangle 5">
            <a:extLst>
              <a:ext uri="{FF2B5EF4-FFF2-40B4-BE49-F238E27FC236}">
                <a16:creationId xmlns:a16="http://schemas.microsoft.com/office/drawing/2014/main" id="{7B33BF16-B75D-9647-AF1A-0361E92F3103}"/>
              </a:ext>
            </a:extLst>
          </p:cNvPr>
          <p:cNvSpPr/>
          <p:nvPr/>
        </p:nvSpPr>
        <p:spPr>
          <a:xfrm>
            <a:off x="2645229" y="5895072"/>
            <a:ext cx="6705600" cy="646331"/>
          </a:xfrm>
          <a:prstGeom prst="rect">
            <a:avLst/>
          </a:prstGeom>
        </p:spPr>
        <p:txBody>
          <a:bodyPr wrap="square">
            <a:spAutoFit/>
          </a:bodyPr>
          <a:lstStyle/>
          <a:p>
            <a:r>
              <a:rPr lang="en-US" sz="1200" dirty="0" err="1"/>
              <a:t>Cig.boxplot</a:t>
            </a:r>
            <a:r>
              <a:rPr lang="en-US" sz="1200" dirty="0"/>
              <a:t> &lt;- </a:t>
            </a:r>
            <a:r>
              <a:rPr lang="en-US" sz="1200" dirty="0" err="1"/>
              <a:t>ggplot</a:t>
            </a:r>
            <a:r>
              <a:rPr lang="en-US" sz="1200" dirty="0"/>
              <a:t>(</a:t>
            </a:r>
            <a:r>
              <a:rPr lang="en-US" sz="1200" dirty="0" err="1"/>
              <a:t>Cigarette,aes</a:t>
            </a:r>
            <a:r>
              <a:rPr lang="en-US" sz="1200" dirty="0"/>
              <a:t>(x = state, y = </a:t>
            </a:r>
            <a:r>
              <a:rPr lang="en-US" sz="1200" dirty="0" err="1"/>
              <a:t>packpc</a:t>
            </a:r>
            <a:r>
              <a:rPr lang="en-US" sz="1200" dirty="0"/>
              <a:t>)) + </a:t>
            </a:r>
            <a:r>
              <a:rPr lang="en-US" sz="1200" dirty="0" err="1"/>
              <a:t>geom_boxplot</a:t>
            </a:r>
            <a:r>
              <a:rPr lang="en-US" sz="1200" dirty="0"/>
              <a:t>() +</a:t>
            </a:r>
          </a:p>
          <a:p>
            <a:r>
              <a:rPr lang="en-US" sz="1200" dirty="0"/>
              <a:t>  </a:t>
            </a:r>
            <a:r>
              <a:rPr lang="en-US" sz="1200" dirty="0" err="1"/>
              <a:t>xlab</a:t>
            </a:r>
            <a:r>
              <a:rPr lang="en-US" sz="1200" dirty="0"/>
              <a:t>("State") + </a:t>
            </a:r>
            <a:r>
              <a:rPr lang="en-US" sz="1200" dirty="0" err="1"/>
              <a:t>ylab</a:t>
            </a:r>
            <a:r>
              <a:rPr lang="en-US" sz="1200" dirty="0"/>
              <a:t>("Packs Per Capita") + </a:t>
            </a:r>
          </a:p>
          <a:p>
            <a:r>
              <a:rPr lang="en-US" sz="1200" dirty="0"/>
              <a:t>  </a:t>
            </a:r>
            <a:r>
              <a:rPr lang="en-US" sz="1200" dirty="0" err="1"/>
              <a:t>ggtitle</a:t>
            </a:r>
            <a:r>
              <a:rPr lang="en-US" sz="1200" dirty="0"/>
              <a:t>("Average Number of Packs Per Capita by State")</a:t>
            </a:r>
          </a:p>
        </p:txBody>
      </p:sp>
    </p:spTree>
    <p:extLst>
      <p:ext uri="{BB962C8B-B14F-4D97-AF65-F5344CB8AC3E}">
        <p14:creationId xmlns:p14="http://schemas.microsoft.com/office/powerpoint/2010/main" val="111370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ED4B-8880-5A42-84D1-CEB1E369A961}"/>
              </a:ext>
            </a:extLst>
          </p:cNvPr>
          <p:cNvSpPr>
            <a:spLocks noGrp="1"/>
          </p:cNvSpPr>
          <p:nvPr>
            <p:ph type="title"/>
          </p:nvPr>
        </p:nvSpPr>
        <p:spPr/>
        <p:txBody>
          <a:bodyPr>
            <a:normAutofit/>
          </a:bodyPr>
          <a:lstStyle/>
          <a:p>
            <a:r>
              <a:rPr lang="en-US" sz="3600" dirty="0"/>
              <a:t>Review of the average number of packs per capita by state</a:t>
            </a:r>
            <a:endParaRPr lang="en-US" dirty="0"/>
          </a:p>
        </p:txBody>
      </p:sp>
      <p:sp>
        <p:nvSpPr>
          <p:cNvPr id="3" name="Content Placeholder 2">
            <a:extLst>
              <a:ext uri="{FF2B5EF4-FFF2-40B4-BE49-F238E27FC236}">
                <a16:creationId xmlns:a16="http://schemas.microsoft.com/office/drawing/2014/main" id="{EC4ADCDD-B3DD-6A47-9946-FC6ACA8E3234}"/>
              </a:ext>
            </a:extLst>
          </p:cNvPr>
          <p:cNvSpPr>
            <a:spLocks noGrp="1"/>
          </p:cNvSpPr>
          <p:nvPr>
            <p:ph idx="1"/>
          </p:nvPr>
        </p:nvSpPr>
        <p:spPr/>
        <p:txBody>
          <a:bodyPr>
            <a:normAutofit/>
          </a:bodyPr>
          <a:lstStyle/>
          <a:p>
            <a:r>
              <a:rPr lang="en-US" sz="1600" dirty="0"/>
              <a:t>The previous box plot had too many variables to sort through, so the information is organized to show the mean average number of packs per capita by state:</a:t>
            </a:r>
          </a:p>
        </p:txBody>
      </p:sp>
      <p:pic>
        <p:nvPicPr>
          <p:cNvPr id="5" name="Picture 4" descr="Table&#10;&#10;Description automatically generated">
            <a:extLst>
              <a:ext uri="{FF2B5EF4-FFF2-40B4-BE49-F238E27FC236}">
                <a16:creationId xmlns:a16="http://schemas.microsoft.com/office/drawing/2014/main" id="{7409D7D5-1F6D-8C49-A20C-F9C8169B02BD}"/>
              </a:ext>
            </a:extLst>
          </p:cNvPr>
          <p:cNvPicPr>
            <a:picLocks noChangeAspect="1"/>
          </p:cNvPicPr>
          <p:nvPr/>
        </p:nvPicPr>
        <p:blipFill rotWithShape="1">
          <a:blip r:embed="rId2"/>
          <a:srcRect r="22041" b="10080"/>
          <a:stretch/>
        </p:blipFill>
        <p:spPr>
          <a:xfrm>
            <a:off x="685800" y="2759023"/>
            <a:ext cx="2425700" cy="3334604"/>
          </a:xfrm>
          <a:prstGeom prst="rect">
            <a:avLst/>
          </a:prstGeom>
        </p:spPr>
      </p:pic>
      <p:pic>
        <p:nvPicPr>
          <p:cNvPr id="7" name="Picture 6" descr="Table&#10;&#10;Description automatically generated">
            <a:extLst>
              <a:ext uri="{FF2B5EF4-FFF2-40B4-BE49-F238E27FC236}">
                <a16:creationId xmlns:a16="http://schemas.microsoft.com/office/drawing/2014/main" id="{BF4B17FD-EDA1-D241-B9CC-BA0E3CADD43F}"/>
              </a:ext>
            </a:extLst>
          </p:cNvPr>
          <p:cNvPicPr>
            <a:picLocks noChangeAspect="1"/>
          </p:cNvPicPr>
          <p:nvPr/>
        </p:nvPicPr>
        <p:blipFill rotWithShape="1">
          <a:blip r:embed="rId3"/>
          <a:srcRect b="8754"/>
          <a:stretch/>
        </p:blipFill>
        <p:spPr>
          <a:xfrm>
            <a:off x="9080500" y="2675078"/>
            <a:ext cx="2425700" cy="3418549"/>
          </a:xfrm>
          <a:prstGeom prst="rect">
            <a:avLst/>
          </a:prstGeom>
        </p:spPr>
      </p:pic>
      <p:sp>
        <p:nvSpPr>
          <p:cNvPr id="8" name="TextBox 7">
            <a:extLst>
              <a:ext uri="{FF2B5EF4-FFF2-40B4-BE49-F238E27FC236}">
                <a16:creationId xmlns:a16="http://schemas.microsoft.com/office/drawing/2014/main" id="{20AD4123-A7E2-A04B-B9CB-E5752BEE60F3}"/>
              </a:ext>
            </a:extLst>
          </p:cNvPr>
          <p:cNvSpPr txBox="1"/>
          <p:nvPr/>
        </p:nvSpPr>
        <p:spPr>
          <a:xfrm>
            <a:off x="3492709" y="2953062"/>
            <a:ext cx="3882452" cy="369332"/>
          </a:xfrm>
          <a:prstGeom prst="rect">
            <a:avLst/>
          </a:prstGeom>
          <a:noFill/>
        </p:spPr>
        <p:txBody>
          <a:bodyPr wrap="square" rtlCol="0">
            <a:spAutoFit/>
          </a:bodyPr>
          <a:lstStyle/>
          <a:p>
            <a:r>
              <a:rPr lang="en-US" dirty="0"/>
              <a:t>&lt; Lowest number of packs</a:t>
            </a:r>
          </a:p>
        </p:txBody>
      </p:sp>
      <p:sp>
        <p:nvSpPr>
          <p:cNvPr id="9" name="TextBox 8">
            <a:extLst>
              <a:ext uri="{FF2B5EF4-FFF2-40B4-BE49-F238E27FC236}">
                <a16:creationId xmlns:a16="http://schemas.microsoft.com/office/drawing/2014/main" id="{D5B6D181-6F45-D240-A434-042093FC62A6}"/>
              </a:ext>
            </a:extLst>
          </p:cNvPr>
          <p:cNvSpPr txBox="1"/>
          <p:nvPr/>
        </p:nvSpPr>
        <p:spPr>
          <a:xfrm>
            <a:off x="5611942" y="3399391"/>
            <a:ext cx="3177915" cy="369332"/>
          </a:xfrm>
          <a:prstGeom prst="rect">
            <a:avLst/>
          </a:prstGeom>
          <a:noFill/>
        </p:spPr>
        <p:txBody>
          <a:bodyPr wrap="square" rtlCol="0">
            <a:spAutoFit/>
          </a:bodyPr>
          <a:lstStyle/>
          <a:p>
            <a:r>
              <a:rPr lang="en-US" dirty="0"/>
              <a:t>Highest number of packs &gt;</a:t>
            </a:r>
          </a:p>
        </p:txBody>
      </p:sp>
      <p:sp>
        <p:nvSpPr>
          <p:cNvPr id="10" name="TextBox 9">
            <a:extLst>
              <a:ext uri="{FF2B5EF4-FFF2-40B4-BE49-F238E27FC236}">
                <a16:creationId xmlns:a16="http://schemas.microsoft.com/office/drawing/2014/main" id="{B2554DD3-D7D0-804E-9BD7-6BB90661763A}"/>
              </a:ext>
            </a:extLst>
          </p:cNvPr>
          <p:cNvSpPr txBox="1"/>
          <p:nvPr/>
        </p:nvSpPr>
        <p:spPr>
          <a:xfrm>
            <a:off x="3495207" y="4255040"/>
            <a:ext cx="520158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Looking at the </a:t>
            </a:r>
            <a:r>
              <a:rPr lang="en-US" dirty="0" err="1"/>
              <a:t>tibble</a:t>
            </a:r>
            <a:r>
              <a:rPr lang="en-US" dirty="0"/>
              <a:t> on the left, the lowest number of packs per capita were in Utah. While the </a:t>
            </a:r>
            <a:r>
              <a:rPr lang="en-US" dirty="0" err="1"/>
              <a:t>tibble</a:t>
            </a:r>
            <a:r>
              <a:rPr lang="en-US" dirty="0"/>
              <a:t> on the right shows the highest number of packs per capita were in Kentucky.</a:t>
            </a:r>
          </a:p>
        </p:txBody>
      </p:sp>
      <p:sp>
        <p:nvSpPr>
          <p:cNvPr id="12" name="Rectangle 11">
            <a:extLst>
              <a:ext uri="{FF2B5EF4-FFF2-40B4-BE49-F238E27FC236}">
                <a16:creationId xmlns:a16="http://schemas.microsoft.com/office/drawing/2014/main" id="{94E120D6-9369-AF47-B752-66A41E930BF3}"/>
              </a:ext>
            </a:extLst>
          </p:cNvPr>
          <p:cNvSpPr/>
          <p:nvPr/>
        </p:nvSpPr>
        <p:spPr>
          <a:xfrm>
            <a:off x="87085" y="6243337"/>
            <a:ext cx="5061857" cy="461665"/>
          </a:xfrm>
          <a:prstGeom prst="rect">
            <a:avLst/>
          </a:prstGeom>
        </p:spPr>
        <p:txBody>
          <a:bodyPr wrap="square">
            <a:spAutoFit/>
          </a:bodyPr>
          <a:lstStyle/>
          <a:p>
            <a:r>
              <a:rPr lang="en-US" sz="1200" dirty="0" err="1"/>
              <a:t>Cig.boxplotL</a:t>
            </a:r>
            <a:r>
              <a:rPr lang="en-US" sz="1200" dirty="0"/>
              <a:t> &lt;- Cigarette %&gt;% </a:t>
            </a:r>
            <a:r>
              <a:rPr lang="en-US" sz="1200" dirty="0" err="1"/>
              <a:t>group_by</a:t>
            </a:r>
            <a:r>
              <a:rPr lang="en-US" sz="1200" dirty="0"/>
              <a:t>(state) %&gt;% </a:t>
            </a:r>
            <a:r>
              <a:rPr lang="en-US" sz="1200" dirty="0" err="1"/>
              <a:t>summarise</a:t>
            </a:r>
            <a:r>
              <a:rPr lang="en-US" sz="1200" dirty="0"/>
              <a:t>(Mean = mean(</a:t>
            </a:r>
            <a:r>
              <a:rPr lang="en-US" sz="1200" dirty="0" err="1"/>
              <a:t>packpc</a:t>
            </a:r>
            <a:r>
              <a:rPr lang="en-US" sz="1200" dirty="0"/>
              <a:t>)) %&gt;% arrange(Mean)</a:t>
            </a:r>
          </a:p>
        </p:txBody>
      </p:sp>
      <p:sp>
        <p:nvSpPr>
          <p:cNvPr id="13" name="Rectangle 12">
            <a:extLst>
              <a:ext uri="{FF2B5EF4-FFF2-40B4-BE49-F238E27FC236}">
                <a16:creationId xmlns:a16="http://schemas.microsoft.com/office/drawing/2014/main" id="{5E884279-546F-5340-9114-E0EBC3B174F7}"/>
              </a:ext>
            </a:extLst>
          </p:cNvPr>
          <p:cNvSpPr/>
          <p:nvPr/>
        </p:nvSpPr>
        <p:spPr>
          <a:xfrm>
            <a:off x="7086603" y="6243337"/>
            <a:ext cx="4909457" cy="461665"/>
          </a:xfrm>
          <a:prstGeom prst="rect">
            <a:avLst/>
          </a:prstGeom>
        </p:spPr>
        <p:txBody>
          <a:bodyPr wrap="square">
            <a:spAutoFit/>
          </a:bodyPr>
          <a:lstStyle/>
          <a:p>
            <a:r>
              <a:rPr lang="en-US" sz="1200" dirty="0" err="1"/>
              <a:t>Cig.boxplotH</a:t>
            </a:r>
            <a:r>
              <a:rPr lang="en-US" sz="1200" dirty="0"/>
              <a:t> &lt;- Cigarette %&gt;% </a:t>
            </a:r>
            <a:r>
              <a:rPr lang="en-US" sz="1200" dirty="0" err="1"/>
              <a:t>group_by</a:t>
            </a:r>
            <a:r>
              <a:rPr lang="en-US" sz="1200" dirty="0"/>
              <a:t>(state) %&gt;% </a:t>
            </a:r>
            <a:r>
              <a:rPr lang="en-US" sz="1200" dirty="0" err="1"/>
              <a:t>summarise</a:t>
            </a:r>
            <a:r>
              <a:rPr lang="en-US" sz="1200" dirty="0"/>
              <a:t>(Mean = mean(</a:t>
            </a:r>
            <a:r>
              <a:rPr lang="en-US" sz="1200" dirty="0" err="1"/>
              <a:t>packpc</a:t>
            </a:r>
            <a:r>
              <a:rPr lang="en-US" sz="1200" dirty="0"/>
              <a:t>)) %&gt;% arrange(desc(Mean))</a:t>
            </a:r>
          </a:p>
        </p:txBody>
      </p:sp>
    </p:spTree>
    <p:extLst>
      <p:ext uri="{BB962C8B-B14F-4D97-AF65-F5344CB8AC3E}">
        <p14:creationId xmlns:p14="http://schemas.microsoft.com/office/powerpoint/2010/main" val="422730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A85F-9B82-F648-B1C1-DD0563312A3E}"/>
              </a:ext>
            </a:extLst>
          </p:cNvPr>
          <p:cNvSpPr>
            <a:spLocks noGrp="1"/>
          </p:cNvSpPr>
          <p:nvPr>
            <p:ph type="title"/>
          </p:nvPr>
        </p:nvSpPr>
        <p:spPr/>
        <p:txBody>
          <a:bodyPr>
            <a:normAutofit/>
          </a:bodyPr>
          <a:lstStyle/>
          <a:p>
            <a:r>
              <a:rPr lang="en-US" dirty="0"/>
              <a:t>Box plot of the Mean of packs per capita by state:</a:t>
            </a:r>
          </a:p>
        </p:txBody>
      </p:sp>
      <p:pic>
        <p:nvPicPr>
          <p:cNvPr id="5" name="Content Placeholder 4" descr="Chart, scatter chart&#10;&#10;Description automatically generated">
            <a:extLst>
              <a:ext uri="{FF2B5EF4-FFF2-40B4-BE49-F238E27FC236}">
                <a16:creationId xmlns:a16="http://schemas.microsoft.com/office/drawing/2014/main" id="{66EE2323-E6FE-F94C-935B-875936794EC1}"/>
              </a:ext>
            </a:extLst>
          </p:cNvPr>
          <p:cNvPicPr>
            <a:picLocks noGrp="1" noChangeAspect="1"/>
          </p:cNvPicPr>
          <p:nvPr>
            <p:ph idx="1"/>
          </p:nvPr>
        </p:nvPicPr>
        <p:blipFill>
          <a:blip r:embed="rId2"/>
          <a:stretch>
            <a:fillRect/>
          </a:stretch>
        </p:blipFill>
        <p:spPr>
          <a:xfrm>
            <a:off x="1138212" y="2057401"/>
            <a:ext cx="9915575" cy="4024313"/>
          </a:xfrm>
        </p:spPr>
      </p:pic>
      <p:sp>
        <p:nvSpPr>
          <p:cNvPr id="6" name="Rectangle 5">
            <a:extLst>
              <a:ext uri="{FF2B5EF4-FFF2-40B4-BE49-F238E27FC236}">
                <a16:creationId xmlns:a16="http://schemas.microsoft.com/office/drawing/2014/main" id="{0FAA3D30-EFE4-B443-94E5-69380128925E}"/>
              </a:ext>
            </a:extLst>
          </p:cNvPr>
          <p:cNvSpPr/>
          <p:nvPr/>
        </p:nvSpPr>
        <p:spPr>
          <a:xfrm>
            <a:off x="2895600" y="6273578"/>
            <a:ext cx="6096000" cy="276999"/>
          </a:xfrm>
          <a:prstGeom prst="rect">
            <a:avLst/>
          </a:prstGeom>
        </p:spPr>
        <p:txBody>
          <a:bodyPr>
            <a:spAutoFit/>
          </a:bodyPr>
          <a:lstStyle/>
          <a:p>
            <a:r>
              <a:rPr lang="en-US" sz="1200" dirty="0" err="1"/>
              <a:t>ggplot</a:t>
            </a:r>
            <a:r>
              <a:rPr lang="en-US" sz="1200" dirty="0"/>
              <a:t>(</a:t>
            </a:r>
            <a:r>
              <a:rPr lang="en-US" sz="1200" dirty="0" err="1"/>
              <a:t>Cig.boxplotL</a:t>
            </a:r>
            <a:r>
              <a:rPr lang="en-US" sz="1200" dirty="0"/>
              <a:t>, </a:t>
            </a:r>
            <a:r>
              <a:rPr lang="en-US" sz="1200" dirty="0" err="1"/>
              <a:t>aes</a:t>
            </a:r>
            <a:r>
              <a:rPr lang="en-US" sz="1200" dirty="0"/>
              <a:t>(x = state, y = Mean, color = state)) + </a:t>
            </a:r>
            <a:r>
              <a:rPr lang="en-US" sz="1200" dirty="0" err="1"/>
              <a:t>geom_boxplot</a:t>
            </a:r>
            <a:r>
              <a:rPr lang="en-US" sz="1200" dirty="0"/>
              <a:t>()</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04DF9EF9-B0EB-3F49-81D4-245649D5BDC8}"/>
                  </a:ext>
                </a:extLst>
              </p14:cNvPr>
              <p14:cNvContentPartPr/>
              <p14:nvPr/>
            </p14:nvContentPartPr>
            <p14:xfrm>
              <a:off x="3754354" y="2233474"/>
              <a:ext cx="288720" cy="232560"/>
            </p14:xfrm>
          </p:contentPart>
        </mc:Choice>
        <mc:Fallback>
          <p:pic>
            <p:nvPicPr>
              <p:cNvPr id="11" name="Ink 10">
                <a:extLst>
                  <a:ext uri="{FF2B5EF4-FFF2-40B4-BE49-F238E27FC236}">
                    <a16:creationId xmlns:a16="http://schemas.microsoft.com/office/drawing/2014/main" id="{04DF9EF9-B0EB-3F49-81D4-245649D5BDC8}"/>
                  </a:ext>
                </a:extLst>
              </p:cNvPr>
              <p:cNvPicPr/>
              <p:nvPr/>
            </p:nvPicPr>
            <p:blipFill>
              <a:blip r:embed="rId4"/>
              <a:stretch>
                <a:fillRect/>
              </a:stretch>
            </p:blipFill>
            <p:spPr>
              <a:xfrm>
                <a:off x="3700714" y="2125474"/>
                <a:ext cx="39636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4E0C4C46-7880-3D4A-AEE2-F82C5F5AF7A0}"/>
                  </a:ext>
                </a:extLst>
              </p14:cNvPr>
              <p14:cNvContentPartPr/>
              <p14:nvPr/>
            </p14:nvContentPartPr>
            <p14:xfrm>
              <a:off x="8082274" y="5472034"/>
              <a:ext cx="228960" cy="182880"/>
            </p14:xfrm>
          </p:contentPart>
        </mc:Choice>
        <mc:Fallback>
          <p:pic>
            <p:nvPicPr>
              <p:cNvPr id="12" name="Ink 11">
                <a:extLst>
                  <a:ext uri="{FF2B5EF4-FFF2-40B4-BE49-F238E27FC236}">
                    <a16:creationId xmlns:a16="http://schemas.microsoft.com/office/drawing/2014/main" id="{4E0C4C46-7880-3D4A-AEE2-F82C5F5AF7A0}"/>
                  </a:ext>
                </a:extLst>
              </p:cNvPr>
              <p:cNvPicPr/>
              <p:nvPr/>
            </p:nvPicPr>
            <p:blipFill>
              <a:blip r:embed="rId6"/>
              <a:stretch>
                <a:fillRect/>
              </a:stretch>
            </p:blipFill>
            <p:spPr>
              <a:xfrm>
                <a:off x="8028274" y="5364394"/>
                <a:ext cx="33660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99CEC41C-6F58-0B4E-AB77-FE6FEA06C96E}"/>
                  </a:ext>
                </a:extLst>
              </p14:cNvPr>
              <p14:cNvContentPartPr/>
              <p14:nvPr/>
            </p14:nvContentPartPr>
            <p14:xfrm>
              <a:off x="8132314" y="5793154"/>
              <a:ext cx="91080" cy="6480"/>
            </p14:xfrm>
          </p:contentPart>
        </mc:Choice>
        <mc:Fallback>
          <p:pic>
            <p:nvPicPr>
              <p:cNvPr id="13" name="Ink 12">
                <a:extLst>
                  <a:ext uri="{FF2B5EF4-FFF2-40B4-BE49-F238E27FC236}">
                    <a16:creationId xmlns:a16="http://schemas.microsoft.com/office/drawing/2014/main" id="{99CEC41C-6F58-0B4E-AB77-FE6FEA06C96E}"/>
                  </a:ext>
                </a:extLst>
              </p:cNvPr>
              <p:cNvPicPr/>
              <p:nvPr/>
            </p:nvPicPr>
            <p:blipFill>
              <a:blip r:embed="rId8"/>
              <a:stretch>
                <a:fillRect/>
              </a:stretch>
            </p:blipFill>
            <p:spPr>
              <a:xfrm>
                <a:off x="8078674" y="5685154"/>
                <a:ext cx="1987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0C6DE207-D5F5-7A4D-976F-68AB0703AA4E}"/>
                  </a:ext>
                </a:extLst>
              </p14:cNvPr>
              <p14:cNvContentPartPr/>
              <p14:nvPr/>
            </p14:nvContentPartPr>
            <p14:xfrm>
              <a:off x="3837874" y="5798914"/>
              <a:ext cx="108000" cy="6120"/>
            </p14:xfrm>
          </p:contentPart>
        </mc:Choice>
        <mc:Fallback>
          <p:pic>
            <p:nvPicPr>
              <p:cNvPr id="14" name="Ink 13">
                <a:extLst>
                  <a:ext uri="{FF2B5EF4-FFF2-40B4-BE49-F238E27FC236}">
                    <a16:creationId xmlns:a16="http://schemas.microsoft.com/office/drawing/2014/main" id="{0C6DE207-D5F5-7A4D-976F-68AB0703AA4E}"/>
                  </a:ext>
                </a:extLst>
              </p:cNvPr>
              <p:cNvPicPr/>
              <p:nvPr/>
            </p:nvPicPr>
            <p:blipFill>
              <a:blip r:embed="rId10"/>
              <a:stretch>
                <a:fillRect/>
              </a:stretch>
            </p:blipFill>
            <p:spPr>
              <a:xfrm>
                <a:off x="3784234" y="5691274"/>
                <a:ext cx="2156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C9A745C1-026F-C642-B3F5-C743DD8903F7}"/>
                  </a:ext>
                </a:extLst>
              </p14:cNvPr>
              <p14:cNvContentPartPr/>
              <p14:nvPr/>
            </p14:nvContentPartPr>
            <p14:xfrm>
              <a:off x="10501114" y="4311034"/>
              <a:ext cx="462240" cy="10080"/>
            </p14:xfrm>
          </p:contentPart>
        </mc:Choice>
        <mc:Fallback>
          <p:pic>
            <p:nvPicPr>
              <p:cNvPr id="15" name="Ink 14">
                <a:extLst>
                  <a:ext uri="{FF2B5EF4-FFF2-40B4-BE49-F238E27FC236}">
                    <a16:creationId xmlns:a16="http://schemas.microsoft.com/office/drawing/2014/main" id="{C9A745C1-026F-C642-B3F5-C743DD8903F7}"/>
                  </a:ext>
                </a:extLst>
              </p:cNvPr>
              <p:cNvPicPr/>
              <p:nvPr/>
            </p:nvPicPr>
            <p:blipFill>
              <a:blip r:embed="rId12"/>
              <a:stretch>
                <a:fillRect/>
              </a:stretch>
            </p:blipFill>
            <p:spPr>
              <a:xfrm>
                <a:off x="10447474" y="4203034"/>
                <a:ext cx="5698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83D3D6AD-A2C0-5045-8EEE-30F581C47BDF}"/>
                  </a:ext>
                </a:extLst>
              </p14:cNvPr>
              <p14:cNvContentPartPr/>
              <p14:nvPr/>
            </p14:nvContentPartPr>
            <p14:xfrm>
              <a:off x="9427954" y="5332714"/>
              <a:ext cx="451800" cy="40320"/>
            </p14:xfrm>
          </p:contentPart>
        </mc:Choice>
        <mc:Fallback>
          <p:pic>
            <p:nvPicPr>
              <p:cNvPr id="16" name="Ink 15">
                <a:extLst>
                  <a:ext uri="{FF2B5EF4-FFF2-40B4-BE49-F238E27FC236}">
                    <a16:creationId xmlns:a16="http://schemas.microsoft.com/office/drawing/2014/main" id="{83D3D6AD-A2C0-5045-8EEE-30F581C47BDF}"/>
                  </a:ext>
                </a:extLst>
              </p:cNvPr>
              <p:cNvPicPr/>
              <p:nvPr/>
            </p:nvPicPr>
            <p:blipFill>
              <a:blip r:embed="rId14"/>
              <a:stretch>
                <a:fillRect/>
              </a:stretch>
            </p:blipFill>
            <p:spPr>
              <a:xfrm>
                <a:off x="9374314" y="5224714"/>
                <a:ext cx="559440" cy="255960"/>
              </a:xfrm>
              <a:prstGeom prst="rect">
                <a:avLst/>
              </a:prstGeom>
            </p:spPr>
          </p:pic>
        </mc:Fallback>
      </mc:AlternateContent>
    </p:spTree>
    <p:extLst>
      <p:ext uri="{BB962C8B-B14F-4D97-AF65-F5344CB8AC3E}">
        <p14:creationId xmlns:p14="http://schemas.microsoft.com/office/powerpoint/2010/main" val="105757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D7EE-0C51-AE4E-8957-A6535207E6E8}"/>
              </a:ext>
            </a:extLst>
          </p:cNvPr>
          <p:cNvSpPr>
            <a:spLocks noGrp="1"/>
          </p:cNvSpPr>
          <p:nvPr>
            <p:ph type="title"/>
          </p:nvPr>
        </p:nvSpPr>
        <p:spPr/>
        <p:txBody>
          <a:bodyPr>
            <a:normAutofit fontScale="90000"/>
          </a:bodyPr>
          <a:lstStyle/>
          <a:p>
            <a:r>
              <a:rPr lang="en-US" dirty="0"/>
              <a:t>Median over all the states of the number of packs per capita for each year</a:t>
            </a:r>
          </a:p>
        </p:txBody>
      </p:sp>
      <p:pic>
        <p:nvPicPr>
          <p:cNvPr id="7" name="Picture 6" descr="A picture containing text, receipt&#10;&#10;Description automatically generated">
            <a:extLst>
              <a:ext uri="{FF2B5EF4-FFF2-40B4-BE49-F238E27FC236}">
                <a16:creationId xmlns:a16="http://schemas.microsoft.com/office/drawing/2014/main" id="{BD79BDBB-6A39-5E49-ABCF-DA62BAB3C75C}"/>
              </a:ext>
            </a:extLst>
          </p:cNvPr>
          <p:cNvPicPr>
            <a:picLocks noChangeAspect="1"/>
          </p:cNvPicPr>
          <p:nvPr/>
        </p:nvPicPr>
        <p:blipFill>
          <a:blip r:embed="rId2"/>
          <a:stretch>
            <a:fillRect/>
          </a:stretch>
        </p:blipFill>
        <p:spPr>
          <a:xfrm>
            <a:off x="9868596" y="2704268"/>
            <a:ext cx="1354551" cy="2121870"/>
          </a:xfrm>
          <a:prstGeom prst="rect">
            <a:avLst/>
          </a:prstGeom>
        </p:spPr>
      </p:pic>
      <p:pic>
        <p:nvPicPr>
          <p:cNvPr id="11" name="Content Placeholder 10" descr="Chart, scatter chart&#10;&#10;Description automatically generated">
            <a:extLst>
              <a:ext uri="{FF2B5EF4-FFF2-40B4-BE49-F238E27FC236}">
                <a16:creationId xmlns:a16="http://schemas.microsoft.com/office/drawing/2014/main" id="{E452B235-477E-D340-A369-C572E266956B}"/>
              </a:ext>
            </a:extLst>
          </p:cNvPr>
          <p:cNvPicPr>
            <a:picLocks noGrp="1" noChangeAspect="1"/>
          </p:cNvPicPr>
          <p:nvPr>
            <p:ph idx="1"/>
          </p:nvPr>
        </p:nvPicPr>
        <p:blipFill>
          <a:blip r:embed="rId3"/>
          <a:stretch>
            <a:fillRect/>
          </a:stretch>
        </p:blipFill>
        <p:spPr>
          <a:xfrm>
            <a:off x="4813821" y="2282816"/>
            <a:ext cx="4774157" cy="2964774"/>
          </a:xfrm>
        </p:spPr>
      </p:pic>
      <p:sp>
        <p:nvSpPr>
          <p:cNvPr id="12" name="Rectangle 11">
            <a:extLst>
              <a:ext uri="{FF2B5EF4-FFF2-40B4-BE49-F238E27FC236}">
                <a16:creationId xmlns:a16="http://schemas.microsoft.com/office/drawing/2014/main" id="{CA9D4FAC-193B-B343-88E5-A19CC984D3A4}"/>
              </a:ext>
            </a:extLst>
          </p:cNvPr>
          <p:cNvSpPr/>
          <p:nvPr/>
        </p:nvSpPr>
        <p:spPr>
          <a:xfrm>
            <a:off x="4813821" y="5401129"/>
            <a:ext cx="6641454" cy="1384995"/>
          </a:xfrm>
          <a:prstGeom prst="rect">
            <a:avLst/>
          </a:prstGeom>
        </p:spPr>
        <p:txBody>
          <a:bodyPr wrap="square">
            <a:spAutoFit/>
          </a:bodyPr>
          <a:lstStyle/>
          <a:p>
            <a:r>
              <a:rPr lang="en-US" sz="1200" dirty="0" err="1"/>
              <a:t>CigMedian</a:t>
            </a:r>
            <a:r>
              <a:rPr lang="en-US" sz="1200" dirty="0"/>
              <a:t> &lt;- Cigarette %&gt;% </a:t>
            </a:r>
            <a:r>
              <a:rPr lang="en-US" sz="1200" dirty="0" err="1"/>
              <a:t>group_by</a:t>
            </a:r>
            <a:r>
              <a:rPr lang="en-US" sz="1200" dirty="0"/>
              <a:t>(year) %&gt;% </a:t>
            </a:r>
            <a:r>
              <a:rPr lang="en-US" sz="1200" dirty="0" err="1"/>
              <a:t>summarise</a:t>
            </a:r>
            <a:r>
              <a:rPr lang="en-US" sz="1200" dirty="0"/>
              <a:t>(Median = median(</a:t>
            </a:r>
            <a:r>
              <a:rPr lang="en-US" sz="1200" dirty="0" err="1"/>
              <a:t>packpc</a:t>
            </a:r>
            <a:r>
              <a:rPr lang="en-US" sz="1200" dirty="0"/>
              <a:t>))</a:t>
            </a:r>
          </a:p>
          <a:p>
            <a:endParaRPr lang="en-US" sz="1200" dirty="0"/>
          </a:p>
          <a:p>
            <a:r>
              <a:rPr lang="en-US" sz="1200" dirty="0" err="1"/>
              <a:t>CigMedYear</a:t>
            </a:r>
            <a:r>
              <a:rPr lang="en-US" sz="1200" dirty="0"/>
              <a:t> &lt;- </a:t>
            </a:r>
            <a:r>
              <a:rPr lang="en-US" sz="1200" dirty="0" err="1"/>
              <a:t>ggplot</a:t>
            </a:r>
            <a:r>
              <a:rPr lang="en-US" sz="1200" dirty="0"/>
              <a:t>(</a:t>
            </a:r>
            <a:r>
              <a:rPr lang="en-US" sz="1200" dirty="0" err="1"/>
              <a:t>CigMedian</a:t>
            </a:r>
            <a:r>
              <a:rPr lang="en-US" sz="1200" dirty="0"/>
              <a:t>, </a:t>
            </a:r>
            <a:r>
              <a:rPr lang="en-US" sz="1200" dirty="0" err="1"/>
              <a:t>aes</a:t>
            </a:r>
            <a:r>
              <a:rPr lang="en-US" sz="1200" dirty="0"/>
              <a:t>(x = year, y = Median)) + </a:t>
            </a:r>
            <a:r>
              <a:rPr lang="en-US" sz="1200" dirty="0" err="1"/>
              <a:t>geom_point</a:t>
            </a:r>
            <a:r>
              <a:rPr lang="en-US" sz="1200" dirty="0"/>
              <a:t>() +</a:t>
            </a:r>
          </a:p>
          <a:p>
            <a:r>
              <a:rPr lang="en-US" sz="1200" dirty="0"/>
              <a:t>  </a:t>
            </a:r>
            <a:r>
              <a:rPr lang="en-US" sz="1200" dirty="0" err="1"/>
              <a:t>xlab</a:t>
            </a:r>
            <a:r>
              <a:rPr lang="en-US" sz="1200" dirty="0"/>
              <a:t>("Year") + </a:t>
            </a:r>
          </a:p>
          <a:p>
            <a:r>
              <a:rPr lang="en-US" sz="1200" dirty="0"/>
              <a:t>  </a:t>
            </a:r>
            <a:r>
              <a:rPr lang="en-US" sz="1200" dirty="0" err="1"/>
              <a:t>ylab</a:t>
            </a:r>
            <a:r>
              <a:rPr lang="en-US" sz="1200" dirty="0"/>
              <a:t>("Median Packs per Capita for All States") +</a:t>
            </a:r>
          </a:p>
          <a:p>
            <a:r>
              <a:rPr lang="en-US" sz="1200" dirty="0"/>
              <a:t>  </a:t>
            </a:r>
            <a:r>
              <a:rPr lang="en-US" sz="1200" dirty="0" err="1"/>
              <a:t>ggtitle</a:t>
            </a:r>
            <a:r>
              <a:rPr lang="en-US" sz="1200" dirty="0"/>
              <a:t>("Median Packs per Capita for All States from 1985-1995")</a:t>
            </a:r>
          </a:p>
        </p:txBody>
      </p:sp>
      <p:sp>
        <p:nvSpPr>
          <p:cNvPr id="13" name="TextBox 12">
            <a:extLst>
              <a:ext uri="{FF2B5EF4-FFF2-40B4-BE49-F238E27FC236}">
                <a16:creationId xmlns:a16="http://schemas.microsoft.com/office/drawing/2014/main" id="{171CC850-D72B-E947-B7D4-DB77791A8223}"/>
              </a:ext>
            </a:extLst>
          </p:cNvPr>
          <p:cNvSpPr txBox="1"/>
          <p:nvPr/>
        </p:nvSpPr>
        <p:spPr>
          <a:xfrm>
            <a:off x="736725" y="2282816"/>
            <a:ext cx="379647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From 1985-1995 there is a steady decline of packs per capita each year. Note, starting in 1994, the packs per capita have about leveled off and continue with the same rate into 1995.</a:t>
            </a:r>
          </a:p>
        </p:txBody>
      </p:sp>
    </p:spTree>
    <p:extLst>
      <p:ext uri="{BB962C8B-B14F-4D97-AF65-F5344CB8AC3E}">
        <p14:creationId xmlns:p14="http://schemas.microsoft.com/office/powerpoint/2010/main" val="247619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7794-4138-0B4C-BD09-ACB312C93B2F}"/>
              </a:ext>
            </a:extLst>
          </p:cNvPr>
          <p:cNvSpPr>
            <a:spLocks noGrp="1"/>
          </p:cNvSpPr>
          <p:nvPr>
            <p:ph type="title"/>
          </p:nvPr>
        </p:nvSpPr>
        <p:spPr/>
        <p:txBody>
          <a:bodyPr>
            <a:normAutofit fontScale="90000"/>
          </a:bodyPr>
          <a:lstStyle/>
          <a:p>
            <a:r>
              <a:rPr lang="en-US" dirty="0"/>
              <a:t>Scatter plot of price per pack vs. number of packs per capita</a:t>
            </a:r>
          </a:p>
        </p:txBody>
      </p:sp>
      <p:pic>
        <p:nvPicPr>
          <p:cNvPr id="5" name="Content Placeholder 4" descr="Chart, scatter chart&#10;&#10;Description automatically generated">
            <a:extLst>
              <a:ext uri="{FF2B5EF4-FFF2-40B4-BE49-F238E27FC236}">
                <a16:creationId xmlns:a16="http://schemas.microsoft.com/office/drawing/2014/main" id="{60018C4E-A1A9-2B4E-9840-01A32C0CC54A}"/>
              </a:ext>
            </a:extLst>
          </p:cNvPr>
          <p:cNvPicPr>
            <a:picLocks noGrp="1" noChangeAspect="1"/>
          </p:cNvPicPr>
          <p:nvPr>
            <p:ph idx="1"/>
          </p:nvPr>
        </p:nvPicPr>
        <p:blipFill>
          <a:blip r:embed="rId2"/>
          <a:stretch>
            <a:fillRect/>
          </a:stretch>
        </p:blipFill>
        <p:spPr>
          <a:xfrm>
            <a:off x="5796214" y="2057401"/>
            <a:ext cx="5709986" cy="3799629"/>
          </a:xfrm>
        </p:spPr>
      </p:pic>
      <p:sp>
        <p:nvSpPr>
          <p:cNvPr id="6" name="Rectangle 5">
            <a:extLst>
              <a:ext uri="{FF2B5EF4-FFF2-40B4-BE49-F238E27FC236}">
                <a16:creationId xmlns:a16="http://schemas.microsoft.com/office/drawing/2014/main" id="{8B90366D-89C3-F545-9789-789459FD4753}"/>
              </a:ext>
            </a:extLst>
          </p:cNvPr>
          <p:cNvSpPr/>
          <p:nvPr/>
        </p:nvSpPr>
        <p:spPr>
          <a:xfrm>
            <a:off x="5796214" y="5846660"/>
            <a:ext cx="6096000" cy="830997"/>
          </a:xfrm>
          <a:prstGeom prst="rect">
            <a:avLst/>
          </a:prstGeom>
        </p:spPr>
        <p:txBody>
          <a:bodyPr>
            <a:spAutoFit/>
          </a:bodyPr>
          <a:lstStyle/>
          <a:p>
            <a:r>
              <a:rPr lang="en-US" sz="1200" dirty="0" err="1"/>
              <a:t>CigScatter</a:t>
            </a:r>
            <a:r>
              <a:rPr lang="en-US" sz="1200" dirty="0"/>
              <a:t> &lt;- </a:t>
            </a:r>
            <a:r>
              <a:rPr lang="en-US" sz="1200" dirty="0" err="1"/>
              <a:t>ggplot</a:t>
            </a:r>
            <a:r>
              <a:rPr lang="en-US" sz="1200" dirty="0"/>
              <a:t>(Cigarette, </a:t>
            </a:r>
            <a:r>
              <a:rPr lang="en-US" sz="1200" dirty="0" err="1"/>
              <a:t>aes</a:t>
            </a:r>
            <a:r>
              <a:rPr lang="en-US" sz="1200" dirty="0"/>
              <a:t>(x = </a:t>
            </a:r>
            <a:r>
              <a:rPr lang="en-US" sz="1200" dirty="0" err="1"/>
              <a:t>avgprs</a:t>
            </a:r>
            <a:r>
              <a:rPr lang="en-US" sz="1200" dirty="0"/>
              <a:t>, y = </a:t>
            </a:r>
            <a:r>
              <a:rPr lang="en-US" sz="1200" dirty="0" err="1"/>
              <a:t>packpc</a:t>
            </a:r>
            <a:r>
              <a:rPr lang="en-US" sz="1200" dirty="0"/>
              <a:t>)) + </a:t>
            </a:r>
            <a:r>
              <a:rPr lang="en-US" sz="1200" dirty="0" err="1"/>
              <a:t>geom_point</a:t>
            </a:r>
            <a:r>
              <a:rPr lang="en-US" sz="1200" dirty="0"/>
              <a:t>() +</a:t>
            </a:r>
          </a:p>
          <a:p>
            <a:r>
              <a:rPr lang="en-US" sz="1200" dirty="0"/>
              <a:t>  </a:t>
            </a:r>
            <a:r>
              <a:rPr lang="en-US" sz="1200" dirty="0" err="1"/>
              <a:t>geom_smooth</a:t>
            </a:r>
            <a:r>
              <a:rPr lang="en-US" sz="1200" dirty="0"/>
              <a:t>(method = </a:t>
            </a:r>
            <a:r>
              <a:rPr lang="en-US" sz="1200" dirty="0" err="1"/>
              <a:t>lm</a:t>
            </a:r>
            <a:r>
              <a:rPr lang="en-US" sz="1200" dirty="0"/>
              <a:t>) + </a:t>
            </a:r>
          </a:p>
          <a:p>
            <a:r>
              <a:rPr lang="en-US" sz="1200" dirty="0"/>
              <a:t>  </a:t>
            </a:r>
            <a:r>
              <a:rPr lang="en-US" sz="1200" dirty="0" err="1"/>
              <a:t>xlab</a:t>
            </a:r>
            <a:r>
              <a:rPr lang="en-US" sz="1200" dirty="0"/>
              <a:t>("Average Price (in cents)") + </a:t>
            </a:r>
            <a:r>
              <a:rPr lang="en-US" sz="1200" dirty="0" err="1"/>
              <a:t>ylab</a:t>
            </a:r>
            <a:r>
              <a:rPr lang="en-US" sz="1200" dirty="0"/>
              <a:t>("Packs per Capita") + </a:t>
            </a:r>
          </a:p>
          <a:p>
            <a:r>
              <a:rPr lang="en-US" sz="1200" dirty="0"/>
              <a:t>  </a:t>
            </a:r>
            <a:r>
              <a:rPr lang="en-US" sz="1200" dirty="0" err="1"/>
              <a:t>ggtitle</a:t>
            </a:r>
            <a:r>
              <a:rPr lang="en-US" sz="1200" dirty="0"/>
              <a:t>("Average Price vs Packs per Capita")</a:t>
            </a:r>
          </a:p>
        </p:txBody>
      </p:sp>
      <p:sp>
        <p:nvSpPr>
          <p:cNvPr id="7" name="TextBox 6">
            <a:extLst>
              <a:ext uri="{FF2B5EF4-FFF2-40B4-BE49-F238E27FC236}">
                <a16:creationId xmlns:a16="http://schemas.microsoft.com/office/drawing/2014/main" id="{6C4C27A8-946E-514C-BCD1-C16132A9CD16}"/>
              </a:ext>
            </a:extLst>
          </p:cNvPr>
          <p:cNvSpPr txBox="1"/>
          <p:nvPr/>
        </p:nvSpPr>
        <p:spPr>
          <a:xfrm>
            <a:off x="1197428" y="2274838"/>
            <a:ext cx="3396343" cy="2954655"/>
          </a:xfrm>
          <a:prstGeom prst="rect">
            <a:avLst/>
          </a:prstGeom>
          <a:noFill/>
        </p:spPr>
        <p:txBody>
          <a:bodyPr wrap="square" rtlCol="0">
            <a:spAutoFit/>
          </a:bodyPr>
          <a:lstStyle/>
          <a:p>
            <a:pPr marL="285750" indent="-285750">
              <a:buFont typeface="Arial" panose="020B0604020202020204" pitchFamily="34" charset="0"/>
              <a:buChar char="•"/>
            </a:pPr>
            <a:r>
              <a:rPr lang="en-US" dirty="0"/>
              <a:t>The average price and the per capita are negatively correlated; this is expected as one would assume that as the price increases over the years, the packs bought would decrease.</a:t>
            </a:r>
          </a:p>
          <a:p>
            <a:pPr marL="285750" indent="-285750">
              <a:buFont typeface="Arial" panose="020B0604020202020204" pitchFamily="34" charset="0"/>
              <a:buChar char="•"/>
            </a:pPr>
            <a:r>
              <a:rPr lang="en-US" sz="1200" dirty="0" err="1"/>
              <a:t>cor.test</a:t>
            </a:r>
            <a:r>
              <a:rPr lang="en-US" sz="1200" dirty="0"/>
              <a:t>(</a:t>
            </a:r>
            <a:r>
              <a:rPr lang="en-US" sz="1200" dirty="0" err="1"/>
              <a:t>Cigarette$avgprs</a:t>
            </a:r>
            <a:r>
              <a:rPr lang="en-US" sz="1200" dirty="0"/>
              <a:t>, </a:t>
            </a:r>
            <a:r>
              <a:rPr lang="en-US" sz="1200" dirty="0" err="1"/>
              <a:t>Cigarette$packpc</a:t>
            </a:r>
            <a:r>
              <a:rPr lang="en-US" sz="1200" dirty="0"/>
              <a:t>, method = "</a:t>
            </a:r>
            <a:r>
              <a:rPr lang="en-US" sz="1200" dirty="0" err="1"/>
              <a:t>pearson</a:t>
            </a:r>
            <a:r>
              <a:rPr lang="en-US" sz="1200" dirty="0"/>
              <a:t>", use = "</a:t>
            </a:r>
            <a:r>
              <a:rPr lang="en-US" sz="1200" dirty="0" err="1"/>
              <a:t>complete.obs</a:t>
            </a:r>
            <a:r>
              <a:rPr lang="en-US" sz="1200" dirty="0"/>
              <a:t>")</a:t>
            </a:r>
          </a:p>
        </p:txBody>
      </p:sp>
    </p:spTree>
    <p:extLst>
      <p:ext uri="{BB962C8B-B14F-4D97-AF65-F5344CB8AC3E}">
        <p14:creationId xmlns:p14="http://schemas.microsoft.com/office/powerpoint/2010/main" val="374567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E398-B42E-0246-A101-C64392669136}"/>
              </a:ext>
            </a:extLst>
          </p:cNvPr>
          <p:cNvSpPr>
            <a:spLocks noGrp="1"/>
          </p:cNvSpPr>
          <p:nvPr>
            <p:ph type="title"/>
          </p:nvPr>
        </p:nvSpPr>
        <p:spPr/>
        <p:txBody>
          <a:bodyPr/>
          <a:lstStyle/>
          <a:p>
            <a:r>
              <a:rPr lang="en-US" dirty="0"/>
              <a:t>Scatter plot: </a:t>
            </a:r>
            <a:r>
              <a:rPr lang="en-US" dirty="0" err="1"/>
              <a:t>emphasising</a:t>
            </a:r>
            <a:r>
              <a:rPr lang="en-US" dirty="0"/>
              <a:t> year</a:t>
            </a:r>
          </a:p>
        </p:txBody>
      </p:sp>
      <p:pic>
        <p:nvPicPr>
          <p:cNvPr id="5" name="Content Placeholder 4" descr="Chart, scatter chart&#10;&#10;Description automatically generated">
            <a:extLst>
              <a:ext uri="{FF2B5EF4-FFF2-40B4-BE49-F238E27FC236}">
                <a16:creationId xmlns:a16="http://schemas.microsoft.com/office/drawing/2014/main" id="{1CD6107A-34F5-B141-B86B-06F43A21240A}"/>
              </a:ext>
            </a:extLst>
          </p:cNvPr>
          <p:cNvPicPr>
            <a:picLocks noGrp="1" noChangeAspect="1"/>
          </p:cNvPicPr>
          <p:nvPr>
            <p:ph idx="1"/>
          </p:nvPr>
        </p:nvPicPr>
        <p:blipFill>
          <a:blip r:embed="rId2"/>
          <a:stretch>
            <a:fillRect/>
          </a:stretch>
        </p:blipFill>
        <p:spPr>
          <a:xfrm>
            <a:off x="4997214" y="1943555"/>
            <a:ext cx="6508986" cy="3717018"/>
          </a:xfrm>
        </p:spPr>
      </p:pic>
      <p:sp>
        <p:nvSpPr>
          <p:cNvPr id="6" name="Rectangle 5">
            <a:extLst>
              <a:ext uri="{FF2B5EF4-FFF2-40B4-BE49-F238E27FC236}">
                <a16:creationId xmlns:a16="http://schemas.microsoft.com/office/drawing/2014/main" id="{D49561ED-DE4B-F54B-9CAB-429746D54BCE}"/>
              </a:ext>
            </a:extLst>
          </p:cNvPr>
          <p:cNvSpPr/>
          <p:nvPr/>
        </p:nvSpPr>
        <p:spPr>
          <a:xfrm>
            <a:off x="4997214" y="5660573"/>
            <a:ext cx="6096000" cy="1015663"/>
          </a:xfrm>
          <a:prstGeom prst="rect">
            <a:avLst/>
          </a:prstGeom>
        </p:spPr>
        <p:txBody>
          <a:bodyPr>
            <a:spAutoFit/>
          </a:bodyPr>
          <a:lstStyle/>
          <a:p>
            <a:r>
              <a:rPr lang="en-US" sz="1200" dirty="0" err="1"/>
              <a:t>CigScatterYear</a:t>
            </a:r>
            <a:r>
              <a:rPr lang="en-US" sz="1200" dirty="0"/>
              <a:t> &lt;- </a:t>
            </a:r>
            <a:r>
              <a:rPr lang="en-US" sz="1200" dirty="0" err="1"/>
              <a:t>ggplot</a:t>
            </a:r>
            <a:r>
              <a:rPr lang="en-US" sz="1200" dirty="0"/>
              <a:t>(Cigarette, </a:t>
            </a:r>
            <a:r>
              <a:rPr lang="en-US" sz="1200" dirty="0" err="1"/>
              <a:t>aes</a:t>
            </a:r>
            <a:r>
              <a:rPr lang="en-US" sz="1200" dirty="0"/>
              <a:t>(x = </a:t>
            </a:r>
            <a:r>
              <a:rPr lang="en-US" sz="1200" dirty="0" err="1"/>
              <a:t>avgprs</a:t>
            </a:r>
            <a:r>
              <a:rPr lang="en-US" sz="1200" dirty="0"/>
              <a:t>, y = </a:t>
            </a:r>
            <a:r>
              <a:rPr lang="en-US" sz="1200" dirty="0" err="1"/>
              <a:t>packpc</a:t>
            </a:r>
            <a:r>
              <a:rPr lang="en-US" sz="1200" dirty="0"/>
              <a:t>, color = year)) + </a:t>
            </a:r>
            <a:r>
              <a:rPr lang="en-US" sz="1200" dirty="0" err="1"/>
              <a:t>geom_point</a:t>
            </a:r>
            <a:r>
              <a:rPr lang="en-US" sz="1200" dirty="0"/>
              <a:t>() +</a:t>
            </a:r>
          </a:p>
          <a:p>
            <a:r>
              <a:rPr lang="en-US" sz="1200" dirty="0"/>
              <a:t>  </a:t>
            </a:r>
            <a:r>
              <a:rPr lang="en-US" sz="1200" dirty="0" err="1"/>
              <a:t>geom_smooth</a:t>
            </a:r>
            <a:r>
              <a:rPr lang="en-US" sz="1200" dirty="0"/>
              <a:t>(method = </a:t>
            </a:r>
            <a:r>
              <a:rPr lang="en-US" sz="1200" dirty="0" err="1"/>
              <a:t>lm</a:t>
            </a:r>
            <a:r>
              <a:rPr lang="en-US" sz="1200" dirty="0"/>
              <a:t>) + </a:t>
            </a:r>
          </a:p>
          <a:p>
            <a:r>
              <a:rPr lang="en-US" sz="1200" dirty="0"/>
              <a:t>  </a:t>
            </a:r>
            <a:r>
              <a:rPr lang="en-US" sz="1200" dirty="0" err="1"/>
              <a:t>xlab</a:t>
            </a:r>
            <a:r>
              <a:rPr lang="en-US" sz="1200" dirty="0"/>
              <a:t>("Average Price (in cents)") + </a:t>
            </a:r>
            <a:r>
              <a:rPr lang="en-US" sz="1200" dirty="0" err="1"/>
              <a:t>ylab</a:t>
            </a:r>
            <a:r>
              <a:rPr lang="en-US" sz="1200" dirty="0"/>
              <a:t>("Packs per Capita") + </a:t>
            </a:r>
          </a:p>
          <a:p>
            <a:r>
              <a:rPr lang="en-US" sz="1200" dirty="0"/>
              <a:t>  </a:t>
            </a:r>
            <a:r>
              <a:rPr lang="en-US" sz="1200" dirty="0" err="1"/>
              <a:t>ggtitle</a:t>
            </a:r>
            <a:r>
              <a:rPr lang="en-US" sz="1200" dirty="0"/>
              <a:t>("Average Price vs Packs per Capita")</a:t>
            </a:r>
          </a:p>
        </p:txBody>
      </p:sp>
      <p:sp>
        <p:nvSpPr>
          <p:cNvPr id="7" name="TextBox 6">
            <a:extLst>
              <a:ext uri="{FF2B5EF4-FFF2-40B4-BE49-F238E27FC236}">
                <a16:creationId xmlns:a16="http://schemas.microsoft.com/office/drawing/2014/main" id="{3F61F33D-A48A-7B41-AA60-F9DCE7BC74FE}"/>
              </a:ext>
            </a:extLst>
          </p:cNvPr>
          <p:cNvSpPr txBox="1"/>
          <p:nvPr/>
        </p:nvSpPr>
        <p:spPr>
          <a:xfrm>
            <a:off x="762000" y="2460170"/>
            <a:ext cx="334191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relationship between the two variables do change over time. Starting in 1985, when Cigarettes were less expensive, there were more packs per capita. Whereas later in the data set the average price has increased and the packs per capita has decreased.</a:t>
            </a:r>
          </a:p>
        </p:txBody>
      </p:sp>
    </p:spTree>
    <p:extLst>
      <p:ext uri="{BB962C8B-B14F-4D97-AF65-F5344CB8AC3E}">
        <p14:creationId xmlns:p14="http://schemas.microsoft.com/office/powerpoint/2010/main" val="45501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ED4C-E72D-1F43-82B8-77E71A63796A}"/>
              </a:ext>
            </a:extLst>
          </p:cNvPr>
          <p:cNvSpPr>
            <a:spLocks noGrp="1"/>
          </p:cNvSpPr>
          <p:nvPr>
            <p:ph type="title"/>
          </p:nvPr>
        </p:nvSpPr>
        <p:spPr/>
        <p:txBody>
          <a:bodyPr/>
          <a:lstStyle/>
          <a:p>
            <a:r>
              <a:rPr lang="en-US" dirty="0"/>
              <a:t>Linear regression of packs per capita ~ average price</a:t>
            </a:r>
          </a:p>
        </p:txBody>
      </p:sp>
      <p:pic>
        <p:nvPicPr>
          <p:cNvPr id="5" name="Content Placeholder 4" descr="Text&#10;&#10;Description automatically generated">
            <a:extLst>
              <a:ext uri="{FF2B5EF4-FFF2-40B4-BE49-F238E27FC236}">
                <a16:creationId xmlns:a16="http://schemas.microsoft.com/office/drawing/2014/main" id="{860A9804-2A5B-8F4D-ABBC-6B7B09EE295E}"/>
              </a:ext>
            </a:extLst>
          </p:cNvPr>
          <p:cNvPicPr>
            <a:picLocks noGrp="1" noChangeAspect="1"/>
          </p:cNvPicPr>
          <p:nvPr>
            <p:ph idx="1"/>
          </p:nvPr>
        </p:nvPicPr>
        <p:blipFill>
          <a:blip r:embed="rId2"/>
          <a:stretch>
            <a:fillRect/>
          </a:stretch>
        </p:blipFill>
        <p:spPr>
          <a:xfrm>
            <a:off x="7147408" y="2694669"/>
            <a:ext cx="4097278" cy="2900588"/>
          </a:xfrm>
        </p:spPr>
      </p:pic>
      <p:sp>
        <p:nvSpPr>
          <p:cNvPr id="6" name="Rectangle 5">
            <a:extLst>
              <a:ext uri="{FF2B5EF4-FFF2-40B4-BE49-F238E27FC236}">
                <a16:creationId xmlns:a16="http://schemas.microsoft.com/office/drawing/2014/main" id="{668C5C18-3773-C748-8055-F17A87263085}"/>
              </a:ext>
            </a:extLst>
          </p:cNvPr>
          <p:cNvSpPr/>
          <p:nvPr/>
        </p:nvSpPr>
        <p:spPr>
          <a:xfrm>
            <a:off x="7147408" y="5770860"/>
            <a:ext cx="6096000" cy="461665"/>
          </a:xfrm>
          <a:prstGeom prst="rect">
            <a:avLst/>
          </a:prstGeom>
        </p:spPr>
        <p:txBody>
          <a:bodyPr>
            <a:spAutoFit/>
          </a:bodyPr>
          <a:lstStyle/>
          <a:p>
            <a:r>
              <a:rPr lang="en-US" sz="1200" dirty="0" err="1"/>
              <a:t>CigRegression</a:t>
            </a:r>
            <a:r>
              <a:rPr lang="en-US" sz="1200" dirty="0"/>
              <a:t> &lt;- </a:t>
            </a:r>
            <a:r>
              <a:rPr lang="en-US" sz="1200" dirty="0" err="1"/>
              <a:t>lm</a:t>
            </a:r>
            <a:r>
              <a:rPr lang="en-US" sz="1200" dirty="0"/>
              <a:t>(</a:t>
            </a:r>
            <a:r>
              <a:rPr lang="en-US" sz="1200" dirty="0" err="1"/>
              <a:t>packpc</a:t>
            </a:r>
            <a:r>
              <a:rPr lang="en-US" sz="1200" dirty="0"/>
              <a:t> ~ </a:t>
            </a:r>
            <a:r>
              <a:rPr lang="en-US" sz="1200" dirty="0" err="1"/>
              <a:t>avgprs</a:t>
            </a:r>
            <a:r>
              <a:rPr lang="en-US" sz="1200" dirty="0"/>
              <a:t>, Cigarette)</a:t>
            </a:r>
          </a:p>
          <a:p>
            <a:r>
              <a:rPr lang="en-US" sz="1200" dirty="0"/>
              <a:t>summary(</a:t>
            </a:r>
            <a:r>
              <a:rPr lang="en-US" sz="1200" dirty="0" err="1"/>
              <a:t>CigRegression</a:t>
            </a:r>
            <a:r>
              <a:rPr lang="en-US" sz="1200" dirty="0"/>
              <a:t>)</a:t>
            </a:r>
          </a:p>
        </p:txBody>
      </p:sp>
      <p:sp>
        <p:nvSpPr>
          <p:cNvPr id="7" name="TextBox 6">
            <a:extLst>
              <a:ext uri="{FF2B5EF4-FFF2-40B4-BE49-F238E27FC236}">
                <a16:creationId xmlns:a16="http://schemas.microsoft.com/office/drawing/2014/main" id="{BC5A8A46-BC0C-B349-A24F-96F385D60C93}"/>
              </a:ext>
            </a:extLst>
          </p:cNvPr>
          <p:cNvSpPr txBox="1"/>
          <p:nvPr/>
        </p:nvSpPr>
        <p:spPr>
          <a:xfrm>
            <a:off x="947314" y="2057401"/>
            <a:ext cx="3439886" cy="4062651"/>
          </a:xfrm>
          <a:prstGeom prst="rect">
            <a:avLst/>
          </a:prstGeom>
          <a:noFill/>
        </p:spPr>
        <p:txBody>
          <a:bodyPr wrap="square" rtlCol="0">
            <a:spAutoFit/>
          </a:bodyPr>
          <a:lstStyle/>
          <a:p>
            <a:pPr marL="285750" indent="-285750">
              <a:buFont typeface="Arial" panose="020B0604020202020204" pitchFamily="34" charset="0"/>
              <a:buChar char="•"/>
            </a:pPr>
            <a:r>
              <a:rPr lang="en-US" dirty="0"/>
              <a:t>34% of the variability</a:t>
            </a:r>
          </a:p>
          <a:p>
            <a:pPr marL="285750" indent="-285750">
              <a:buFont typeface="Arial" panose="020B0604020202020204" pitchFamily="34" charset="0"/>
              <a:buChar char="•"/>
            </a:pPr>
            <a:r>
              <a:rPr lang="en-US" sz="1600" dirty="0"/>
              <a:t>Packs per capita are going to decrease by -0.41 for every average one unit price increase. </a:t>
            </a:r>
          </a:p>
          <a:p>
            <a:pPr marL="285750" indent="-285750">
              <a:buFont typeface="Arial" panose="020B0604020202020204" pitchFamily="34" charset="0"/>
              <a:buChar char="•"/>
            </a:pPr>
            <a:r>
              <a:rPr lang="en-US" sz="1600" dirty="0"/>
              <a:t>Average price per pack accounts for 34% of everything that influences the packs per capita.</a:t>
            </a:r>
          </a:p>
          <a:p>
            <a:pPr marL="285750" indent="-285750">
              <a:buFont typeface="Arial" panose="020B0604020202020204" pitchFamily="34" charset="0"/>
              <a:buChar char="•"/>
            </a:pPr>
            <a:r>
              <a:rPr lang="en-US" sz="1600" dirty="0"/>
              <a:t>The p-value is &lt;0.05 so the overall model is significant. Price per pack is a significant predictor of the packs per capita. The higher the price is, the lower the number of packs of cigarettes are sold.</a:t>
            </a:r>
          </a:p>
        </p:txBody>
      </p:sp>
    </p:spTree>
    <p:extLst>
      <p:ext uri="{BB962C8B-B14F-4D97-AF65-F5344CB8AC3E}">
        <p14:creationId xmlns:p14="http://schemas.microsoft.com/office/powerpoint/2010/main" val="1827647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B3BB9-0AEB-184F-8051-DB044470505F}"/>
              </a:ext>
            </a:extLst>
          </p:cNvPr>
          <p:cNvSpPr>
            <a:spLocks noGrp="1"/>
          </p:cNvSpPr>
          <p:nvPr>
            <p:ph type="title"/>
          </p:nvPr>
        </p:nvSpPr>
        <p:spPr>
          <a:xfrm>
            <a:off x="3167743" y="470459"/>
            <a:ext cx="8610600" cy="1293028"/>
          </a:xfrm>
        </p:spPr>
        <p:txBody>
          <a:bodyPr/>
          <a:lstStyle/>
          <a:p>
            <a:r>
              <a:rPr lang="en-US" dirty="0"/>
              <a:t>Scatter plot: Price adjusted for inflation</a:t>
            </a:r>
          </a:p>
        </p:txBody>
      </p:sp>
      <p:sp>
        <p:nvSpPr>
          <p:cNvPr id="6" name="Rectangle 5">
            <a:extLst>
              <a:ext uri="{FF2B5EF4-FFF2-40B4-BE49-F238E27FC236}">
                <a16:creationId xmlns:a16="http://schemas.microsoft.com/office/drawing/2014/main" id="{CD85F72F-438A-224D-BF44-1F1DD2288ED1}"/>
              </a:ext>
            </a:extLst>
          </p:cNvPr>
          <p:cNvSpPr/>
          <p:nvPr/>
        </p:nvSpPr>
        <p:spPr>
          <a:xfrm>
            <a:off x="7369628" y="3055271"/>
            <a:ext cx="4735286" cy="1938992"/>
          </a:xfrm>
          <a:prstGeom prst="rect">
            <a:avLst/>
          </a:prstGeom>
        </p:spPr>
        <p:txBody>
          <a:bodyPr wrap="square">
            <a:spAutoFit/>
          </a:bodyPr>
          <a:lstStyle/>
          <a:p>
            <a:pPr marL="171450" indent="-171450">
              <a:buFont typeface="Arial" panose="020B0604020202020204" pitchFamily="34" charset="0"/>
              <a:buChar char="•"/>
            </a:pPr>
            <a:r>
              <a:rPr lang="en-US" sz="1200" dirty="0" err="1"/>
              <a:t>NewCigInfl</a:t>
            </a:r>
            <a:r>
              <a:rPr lang="en-US" sz="1200" dirty="0"/>
              <a:t> &lt;- Cigarette %&gt;% mutate(</a:t>
            </a:r>
            <a:r>
              <a:rPr lang="en-US" sz="1200" dirty="0" err="1"/>
              <a:t>PriceInfl</a:t>
            </a:r>
            <a:r>
              <a:rPr lang="en-US" sz="1200" dirty="0"/>
              <a:t> = </a:t>
            </a:r>
            <a:r>
              <a:rPr lang="en-US" sz="1200" dirty="0" err="1"/>
              <a:t>avgprs</a:t>
            </a:r>
            <a:r>
              <a:rPr lang="en-US" sz="1200" dirty="0"/>
              <a:t>/cpi)</a:t>
            </a:r>
          </a:p>
          <a:p>
            <a:endParaRPr lang="en-US" sz="1200" dirty="0"/>
          </a:p>
          <a:p>
            <a:pPr marL="171450" indent="-171450">
              <a:buFont typeface="Arial" panose="020B0604020202020204" pitchFamily="34" charset="0"/>
              <a:buChar char="•"/>
            </a:pPr>
            <a:r>
              <a:rPr lang="en-US" sz="1200" dirty="0" err="1"/>
              <a:t>CigInflScatter</a:t>
            </a:r>
            <a:r>
              <a:rPr lang="en-US" sz="1200" dirty="0"/>
              <a:t> &lt;- </a:t>
            </a:r>
            <a:r>
              <a:rPr lang="en-US" sz="1200" dirty="0" err="1"/>
              <a:t>ggplot</a:t>
            </a:r>
            <a:r>
              <a:rPr lang="en-US" sz="1200" dirty="0"/>
              <a:t>(</a:t>
            </a:r>
            <a:r>
              <a:rPr lang="en-US" sz="1200" dirty="0" err="1"/>
              <a:t>NewCigInfl</a:t>
            </a:r>
            <a:r>
              <a:rPr lang="en-US" sz="1200" dirty="0"/>
              <a:t>, </a:t>
            </a:r>
            <a:r>
              <a:rPr lang="en-US" sz="1200" dirty="0" err="1"/>
              <a:t>aes</a:t>
            </a:r>
            <a:r>
              <a:rPr lang="en-US" sz="1200" dirty="0"/>
              <a:t>(x = </a:t>
            </a:r>
            <a:r>
              <a:rPr lang="en-US" sz="1200" dirty="0" err="1"/>
              <a:t>PriceInfl</a:t>
            </a:r>
            <a:r>
              <a:rPr lang="en-US" sz="1200" dirty="0"/>
              <a:t>, y = </a:t>
            </a:r>
            <a:r>
              <a:rPr lang="en-US" sz="1200" dirty="0" err="1"/>
              <a:t>packpc</a:t>
            </a:r>
            <a:r>
              <a:rPr lang="en-US" sz="1200" dirty="0"/>
              <a:t>)) + </a:t>
            </a:r>
            <a:r>
              <a:rPr lang="en-US" sz="1200" dirty="0" err="1"/>
              <a:t>geom_point</a:t>
            </a:r>
            <a:r>
              <a:rPr lang="en-US" sz="1200" dirty="0"/>
              <a:t>() +</a:t>
            </a:r>
          </a:p>
          <a:p>
            <a:r>
              <a:rPr lang="en-US" sz="1200" dirty="0"/>
              <a:t>  </a:t>
            </a:r>
            <a:r>
              <a:rPr lang="en-US" sz="1200" dirty="0" err="1"/>
              <a:t>geom_smooth</a:t>
            </a:r>
            <a:r>
              <a:rPr lang="en-US" sz="1200" dirty="0"/>
              <a:t>(method = </a:t>
            </a:r>
            <a:r>
              <a:rPr lang="en-US" sz="1200" dirty="0" err="1"/>
              <a:t>lm</a:t>
            </a:r>
            <a:r>
              <a:rPr lang="en-US" sz="1200" dirty="0"/>
              <a:t>) + </a:t>
            </a:r>
          </a:p>
          <a:p>
            <a:r>
              <a:rPr lang="en-US" sz="1200" dirty="0"/>
              <a:t>  </a:t>
            </a:r>
            <a:r>
              <a:rPr lang="en-US" sz="1200" dirty="0" err="1"/>
              <a:t>xlab</a:t>
            </a:r>
            <a:r>
              <a:rPr lang="en-US" sz="1200" dirty="0"/>
              <a:t>("Average Inflation Price (in cents)") + </a:t>
            </a:r>
            <a:r>
              <a:rPr lang="en-US" sz="1200" dirty="0" err="1"/>
              <a:t>ylab</a:t>
            </a:r>
            <a:r>
              <a:rPr lang="en-US" sz="1200" dirty="0"/>
              <a:t>("Packs per Capita") + </a:t>
            </a:r>
          </a:p>
          <a:p>
            <a:r>
              <a:rPr lang="en-US" sz="1200" dirty="0"/>
              <a:t>  </a:t>
            </a:r>
            <a:r>
              <a:rPr lang="en-US" sz="1200" dirty="0" err="1"/>
              <a:t>ggtitle</a:t>
            </a:r>
            <a:r>
              <a:rPr lang="en-US" sz="1200" dirty="0"/>
              <a:t>("Average Inflation Price vs Packs per Capita")</a:t>
            </a:r>
          </a:p>
          <a:p>
            <a:endParaRPr lang="en-US" sz="1200" dirty="0"/>
          </a:p>
          <a:p>
            <a:pPr marL="171450" indent="-171450">
              <a:buFont typeface="Arial" panose="020B0604020202020204" pitchFamily="34" charset="0"/>
              <a:buChar char="•"/>
            </a:pPr>
            <a:r>
              <a:rPr lang="en-US" sz="1200" dirty="0" err="1"/>
              <a:t>grid.arrange</a:t>
            </a:r>
            <a:r>
              <a:rPr lang="en-US" sz="1200" dirty="0"/>
              <a:t>(</a:t>
            </a:r>
            <a:r>
              <a:rPr lang="en-US" sz="1200" dirty="0" err="1"/>
              <a:t>CigInflScatterYear</a:t>
            </a:r>
            <a:r>
              <a:rPr lang="en-US" sz="1200" dirty="0"/>
              <a:t>, </a:t>
            </a:r>
            <a:r>
              <a:rPr lang="en-US" sz="1200" dirty="0" err="1"/>
              <a:t>CigScatterYear</a:t>
            </a:r>
            <a:r>
              <a:rPr lang="en-US" sz="1200" dirty="0"/>
              <a:t>, </a:t>
            </a:r>
            <a:r>
              <a:rPr lang="en-US" sz="1200" dirty="0" err="1"/>
              <a:t>ncol</a:t>
            </a:r>
            <a:r>
              <a:rPr lang="en-US" sz="1200" dirty="0"/>
              <a:t> = 1)</a:t>
            </a:r>
          </a:p>
        </p:txBody>
      </p:sp>
      <p:pic>
        <p:nvPicPr>
          <p:cNvPr id="10" name="Content Placeholder 9">
            <a:extLst>
              <a:ext uri="{FF2B5EF4-FFF2-40B4-BE49-F238E27FC236}">
                <a16:creationId xmlns:a16="http://schemas.microsoft.com/office/drawing/2014/main" id="{4B867CCE-81BF-B644-8AC2-4DA1AED9176D}"/>
              </a:ext>
            </a:extLst>
          </p:cNvPr>
          <p:cNvPicPr>
            <a:picLocks noGrp="1" noChangeAspect="1"/>
          </p:cNvPicPr>
          <p:nvPr>
            <p:ph idx="1"/>
          </p:nvPr>
        </p:nvPicPr>
        <p:blipFill>
          <a:blip r:embed="rId2"/>
          <a:stretch>
            <a:fillRect/>
          </a:stretch>
        </p:blipFill>
        <p:spPr>
          <a:xfrm>
            <a:off x="413657" y="1763487"/>
            <a:ext cx="6816227" cy="4522561"/>
          </a:xfrm>
        </p:spPr>
      </p:pic>
    </p:spTree>
    <p:extLst>
      <p:ext uri="{BB962C8B-B14F-4D97-AF65-F5344CB8AC3E}">
        <p14:creationId xmlns:p14="http://schemas.microsoft.com/office/powerpoint/2010/main" val="22577709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243</TotalTime>
  <Words>1051</Words>
  <Application>Microsoft Macintosh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An exploration of the cigarette data set</vt:lpstr>
      <vt:lpstr>Box plot of the average number of packs per capita by state:</vt:lpstr>
      <vt:lpstr>Review of the average number of packs per capita by state</vt:lpstr>
      <vt:lpstr>Box plot of the Mean of packs per capita by state:</vt:lpstr>
      <vt:lpstr>Median over all the states of the number of packs per capita for each year</vt:lpstr>
      <vt:lpstr>Scatter plot of price per pack vs. number of packs per capita</vt:lpstr>
      <vt:lpstr>Scatter plot: emphasising year</vt:lpstr>
      <vt:lpstr>Linear regression of packs per capita ~ average price</vt:lpstr>
      <vt:lpstr>Scatter plot: Price adjusted for inflation</vt:lpstr>
      <vt:lpstr>Linear regression: price adjusted for inflation</vt:lpstr>
      <vt:lpstr>Paired t-test: difference between 1985 &amp; 1995</vt:lpstr>
      <vt:lpstr>Curiosities from the cigarettes data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exploration of the cigarette data set</dc:title>
  <dc:creator>Juliane Tess</dc:creator>
  <cp:lastModifiedBy>Juliane Tess</cp:lastModifiedBy>
  <cp:revision>2</cp:revision>
  <dcterms:created xsi:type="dcterms:W3CDTF">2022-02-06T23:17:23Z</dcterms:created>
  <dcterms:modified xsi:type="dcterms:W3CDTF">2022-02-07T03:20:39Z</dcterms:modified>
</cp:coreProperties>
</file>