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4" r:id="rId3"/>
    <p:sldId id="265" r:id="rId4"/>
    <p:sldId id="266" r:id="rId5"/>
    <p:sldId id="267" r:id="rId6"/>
    <p:sldId id="268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834" autoAdjust="0"/>
    <p:restoredTop sz="94660"/>
  </p:normalViewPr>
  <p:slideViewPr>
    <p:cSldViewPr snapToGrid="0">
      <p:cViewPr>
        <p:scale>
          <a:sx n="51" d="100"/>
          <a:sy n="51" d="100"/>
        </p:scale>
        <p:origin x="67" y="8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4CEB8E-EDB9-4F32-AB4B-9C3350EE33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E98A90B-F094-4F45-A8A0-C4CAB8628D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8022850-9987-4839-B2BB-4E09C2B6B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AF068-3F40-4E9D-AEA9-5E28DA8C1E82}" type="datetimeFigureOut">
              <a:rPr lang="de-CH" smtClean="0"/>
              <a:t>09.11.2021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2DFD40C-A973-4FAE-8210-2278A4C5F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2343AE7-FA0D-4799-9789-FEE3927F0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C1E6E-EC43-4AEE-B400-15330067209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63759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DD471E-6EB0-43E2-94B7-73AD38CB3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0D028EA-E187-4383-8DFD-C0C726BE51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1075EB7-5745-479B-BFB0-C0D457572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AF068-3F40-4E9D-AEA9-5E28DA8C1E82}" type="datetimeFigureOut">
              <a:rPr lang="de-CH" smtClean="0"/>
              <a:t>09.11.2021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E21803A-1C29-492F-8C75-D67EB624D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81688F7-EE5B-4414-A786-9912CC07C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C1E6E-EC43-4AEE-B400-15330067209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72809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EBAF31D-84D9-4E0C-81A2-6117B5AC0B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8D1CEA6-5D8A-489C-9D2B-0A2657EBDE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763E181-B858-4EEB-B25B-3693E3644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AF068-3F40-4E9D-AEA9-5E28DA8C1E82}" type="datetimeFigureOut">
              <a:rPr lang="de-CH" smtClean="0"/>
              <a:t>09.11.2021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4A5C3B2-6B79-4714-B334-381DE6DBD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2665D51-3DCA-4F14-80DC-BC8C94545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C1E6E-EC43-4AEE-B400-15330067209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54811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62F1CD-9F5A-469D-A00B-073FC2E97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24A3198-02E0-4647-BF77-E668B39899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C08844D-5FC6-4B78-A3B8-F5B22B0D3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AF068-3F40-4E9D-AEA9-5E28DA8C1E82}" type="datetimeFigureOut">
              <a:rPr lang="de-CH" smtClean="0"/>
              <a:t>09.11.2021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746AC3B-775E-4C63-B6CF-B5754E340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6721A65-AE2B-4BA8-8FF7-F5A8FE1C3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C1E6E-EC43-4AEE-B400-15330067209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25715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70F6F8-2162-434E-A349-C2BE4B50C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CAD98E7-BEA8-4485-8618-8B4A1A5428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AC5A456-70E7-4052-AB23-A6A21EE25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AF068-3F40-4E9D-AEA9-5E28DA8C1E82}" type="datetimeFigureOut">
              <a:rPr lang="de-CH" smtClean="0"/>
              <a:t>09.11.2021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723E45E-D811-4D06-AEDB-C1B7EBA24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6669816-EFCF-484A-9315-45693B370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C1E6E-EC43-4AEE-B400-15330067209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08737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88C9C3-BF67-4579-91ED-8CDEBC15D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A1B7D6F-48A7-418A-AC72-53B3DD8313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536D141-788F-4472-8447-74C823EF7C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7AFFAD0-2F4B-4F3A-83B8-1969A622E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AF068-3F40-4E9D-AEA9-5E28DA8C1E82}" type="datetimeFigureOut">
              <a:rPr lang="de-CH" smtClean="0"/>
              <a:t>09.11.2021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547B5EA-EB7A-4EC1-8998-13882635C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B2ADD25-86BC-4ED0-9A6A-DDC87BAEB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C1E6E-EC43-4AEE-B400-15330067209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95149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0FF470-4B97-4DD8-BCC1-D9829C334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3A02F17-29AE-4A74-8091-823E2A48CD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FEC6702-3200-4A38-965B-B587E81B95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CB1A486-732C-464F-8AFF-18125431CC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DB139A6-4B69-44F2-9E43-D03D0C1E2E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448F390-4BD7-4520-8F3F-DBCA9BEC7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AF068-3F40-4E9D-AEA9-5E28DA8C1E82}" type="datetimeFigureOut">
              <a:rPr lang="de-CH" smtClean="0"/>
              <a:t>09.11.2021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368CBFD-143A-4D35-89C3-20051FD75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EB6E4E1-0AA8-46F0-B1E8-82E1395C8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C1E6E-EC43-4AEE-B400-15330067209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74265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00B890-3DE4-4E08-8F0F-04AC5B50A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A6EBDAB-02BD-4B31-B429-6C44003F8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AF068-3F40-4E9D-AEA9-5E28DA8C1E82}" type="datetimeFigureOut">
              <a:rPr lang="de-CH" smtClean="0"/>
              <a:t>09.11.2021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B9822CD-A8AF-4DFE-B3A2-D6B037FE0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6073CA6-FAAC-4F3D-BFC3-25EF2AF20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C1E6E-EC43-4AEE-B400-15330067209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14130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6D328FB-9DD2-4350-B11E-B0D16FED9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AF068-3F40-4E9D-AEA9-5E28DA8C1E82}" type="datetimeFigureOut">
              <a:rPr lang="de-CH" smtClean="0"/>
              <a:t>09.11.2021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85249CA-623A-48F0-AE05-BD97AF80B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835BBDE-0559-43F3-AB3C-272E93CB4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C1E6E-EC43-4AEE-B400-15330067209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68235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C8ED44-F407-4D92-B2C3-FEB9E293E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70456E2-1EDC-4EBE-A48E-51FF418892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473BFC9-214C-4801-83EC-EEF4B631B9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C5E7A2E-EB90-4E75-9B2C-2F59A0F1A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AF068-3F40-4E9D-AEA9-5E28DA8C1E82}" type="datetimeFigureOut">
              <a:rPr lang="de-CH" smtClean="0"/>
              <a:t>09.11.2021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659AF11-14A6-42BA-80FE-6C43D242A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DF3A05A-270D-4EA8-8625-96E216537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C1E6E-EC43-4AEE-B400-15330067209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08172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CA2E3D-4C07-42A6-901D-BDADAC8A1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C255C8B-59C6-40B0-BF7D-C46A8F49A6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0A36F78-553A-4E62-8C0D-5DEAA1895C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F0054D8-3041-4493-A7DF-F250C443E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AF068-3F40-4E9D-AEA9-5E28DA8C1E82}" type="datetimeFigureOut">
              <a:rPr lang="de-CH" smtClean="0"/>
              <a:t>09.11.2021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1D50423-DE35-4823-A662-4BEBD1916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259382C-0CCC-48BE-B983-19D17210E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C1E6E-EC43-4AEE-B400-15330067209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48833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5CEA2F1-9603-493F-9121-D805137C5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57F1D39-9462-43B3-B476-4AB8285F36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90C45EA-358D-4722-B0EC-394CD9B371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EAF068-3F40-4E9D-AEA9-5E28DA8C1E82}" type="datetimeFigureOut">
              <a:rPr lang="de-CH" smtClean="0"/>
              <a:t>09.11.2021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A0746F7-5719-4AFE-B2AD-32C6B0F781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579F9A5-E6D2-4545-A2FB-112B3BE197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CC1E6E-EC43-4AEE-B400-15330067209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73446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C50C7E5A-98C7-4ED9-8F66-A1333B9619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835" y="1211784"/>
            <a:ext cx="7344582" cy="3649434"/>
          </a:xfrm>
          <a:prstGeom prst="rect">
            <a:avLst/>
          </a:prstGeom>
        </p:spPr>
      </p:pic>
      <p:sp>
        <p:nvSpPr>
          <p:cNvPr id="16" name="Textfeld 15">
            <a:extLst>
              <a:ext uri="{FF2B5EF4-FFF2-40B4-BE49-F238E27FC236}">
                <a16:creationId xmlns:a16="http://schemas.microsoft.com/office/drawing/2014/main" id="{AC7CE6DD-2A69-497B-AA86-21981592F48C}"/>
              </a:ext>
            </a:extLst>
          </p:cNvPr>
          <p:cNvSpPr txBox="1"/>
          <p:nvPr/>
        </p:nvSpPr>
        <p:spPr>
          <a:xfrm>
            <a:off x="601835" y="193852"/>
            <a:ext cx="614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b="1" u="sng" dirty="0">
                <a:sym typeface="Wingdings" panose="05000000000000000000" pitchFamily="2" charset="2"/>
              </a:rPr>
              <a:t>Klassen</a:t>
            </a:r>
            <a:endParaRPr lang="de-DE" b="1" u="sng" dirty="0">
              <a:sym typeface="Wingdings" panose="05000000000000000000" pitchFamily="2" charset="2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C94CA031-613A-44EF-8A47-ACB40542AC65}"/>
              </a:ext>
            </a:extLst>
          </p:cNvPr>
          <p:cNvSpPr txBox="1"/>
          <p:nvPr/>
        </p:nvSpPr>
        <p:spPr>
          <a:xfrm>
            <a:off x="601835" y="676050"/>
            <a:ext cx="614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dirty="0" err="1">
                <a:sym typeface="Wingdings" panose="05000000000000000000" pitchFamily="2" charset="2"/>
              </a:rPr>
              <a:t>Syntactic</a:t>
            </a:r>
            <a:r>
              <a:rPr lang="de-CH" dirty="0">
                <a:sym typeface="Wingdings" panose="05000000000000000000" pitchFamily="2" charset="2"/>
              </a:rPr>
              <a:t> </a:t>
            </a:r>
            <a:r>
              <a:rPr lang="de-CH" dirty="0" err="1">
                <a:sym typeface="Wingdings" panose="05000000000000000000" pitchFamily="2" charset="2"/>
              </a:rPr>
              <a:t>sugar</a:t>
            </a:r>
            <a:r>
              <a:rPr lang="de-CH" dirty="0">
                <a:sym typeface="Wingdings" panose="05000000000000000000" pitchFamily="2" charset="2"/>
              </a:rPr>
              <a:t> für Objekte der 3. Art (Mixed, </a:t>
            </a:r>
            <a:r>
              <a:rPr lang="de-CH" dirty="0" err="1">
                <a:sym typeface="Wingdings" panose="05000000000000000000" pitchFamily="2" charset="2"/>
              </a:rPr>
              <a:t>classified</a:t>
            </a:r>
            <a:r>
              <a:rPr lang="de-CH" dirty="0">
                <a:sym typeface="Wingdings" panose="05000000000000000000" pitchFamily="2" charset="2"/>
              </a:rPr>
              <a:t>)</a:t>
            </a:r>
            <a:endParaRPr lang="de-DE" dirty="0">
              <a:sym typeface="Wingdings" panose="05000000000000000000" pitchFamily="2" charset="2"/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AE347D9C-EA8B-4ED2-839B-4A57F90FB166}"/>
              </a:ext>
            </a:extLst>
          </p:cNvPr>
          <p:cNvSpPr txBox="1"/>
          <p:nvPr/>
        </p:nvSpPr>
        <p:spPr>
          <a:xfrm>
            <a:off x="786465" y="5186652"/>
            <a:ext cx="5121305" cy="92333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de-CH" dirty="0">
                <a:sym typeface="Wingdings" panose="05000000000000000000" pitchFamily="2" charset="2"/>
              </a:rPr>
              <a:t>Es ist populär, das so zu schreiben, weil es eher wie Java aussieht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de-CH" dirty="0">
                <a:sym typeface="Wingdings" panose="05000000000000000000" pitchFamily="2" charset="2"/>
              </a:rPr>
              <a:t>Verhält sich aber anders! </a:t>
            </a:r>
            <a:r>
              <a:rPr lang="de-CH" dirty="0" err="1">
                <a:sym typeface="Wingdings" panose="05000000000000000000" pitchFamily="2" charset="2"/>
              </a:rPr>
              <a:t>this</a:t>
            </a:r>
            <a:r>
              <a:rPr lang="de-CH" dirty="0">
                <a:sym typeface="Wingdings" panose="05000000000000000000" pitchFamily="2" charset="2"/>
              </a:rPr>
              <a:t> ist anders als in Java</a:t>
            </a:r>
            <a:endParaRPr lang="de-DE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401051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feld 15">
            <a:extLst>
              <a:ext uri="{FF2B5EF4-FFF2-40B4-BE49-F238E27FC236}">
                <a16:creationId xmlns:a16="http://schemas.microsoft.com/office/drawing/2014/main" id="{AC7CE6DD-2A69-497B-AA86-21981592F48C}"/>
              </a:ext>
            </a:extLst>
          </p:cNvPr>
          <p:cNvSpPr txBox="1"/>
          <p:nvPr/>
        </p:nvSpPr>
        <p:spPr>
          <a:xfrm>
            <a:off x="601835" y="193852"/>
            <a:ext cx="614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b="1" u="sng" dirty="0">
                <a:sym typeface="Wingdings" panose="05000000000000000000" pitchFamily="2" charset="2"/>
              </a:rPr>
              <a:t>«</a:t>
            </a:r>
            <a:r>
              <a:rPr lang="de-CH" b="1" u="sng" dirty="0" err="1">
                <a:sym typeface="Wingdings" panose="05000000000000000000" pitchFamily="2" charset="2"/>
              </a:rPr>
              <a:t>extends</a:t>
            </a:r>
            <a:r>
              <a:rPr lang="de-CH" b="1" u="sng" dirty="0">
                <a:sym typeface="Wingdings" panose="05000000000000000000" pitchFamily="2" charset="2"/>
              </a:rPr>
              <a:t>»</a:t>
            </a:r>
            <a:endParaRPr lang="de-DE" b="1" u="sng" dirty="0">
              <a:sym typeface="Wingdings" panose="05000000000000000000" pitchFamily="2" charset="2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C94CA031-613A-44EF-8A47-ACB40542AC65}"/>
              </a:ext>
            </a:extLst>
          </p:cNvPr>
          <p:cNvSpPr txBox="1"/>
          <p:nvPr/>
        </p:nvSpPr>
        <p:spPr>
          <a:xfrm>
            <a:off x="601835" y="676050"/>
            <a:ext cx="614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dirty="0" err="1">
                <a:sym typeface="Wingdings" panose="05000000000000000000" pitchFamily="2" charset="2"/>
              </a:rPr>
              <a:t>Syntactic</a:t>
            </a:r>
            <a:r>
              <a:rPr lang="de-CH" dirty="0">
                <a:sym typeface="Wingdings" panose="05000000000000000000" pitchFamily="2" charset="2"/>
              </a:rPr>
              <a:t> </a:t>
            </a:r>
            <a:r>
              <a:rPr lang="de-CH" dirty="0" err="1">
                <a:sym typeface="Wingdings" panose="05000000000000000000" pitchFamily="2" charset="2"/>
              </a:rPr>
              <a:t>sugar</a:t>
            </a:r>
            <a:r>
              <a:rPr lang="de-CH" dirty="0">
                <a:sym typeface="Wingdings" panose="05000000000000000000" pitchFamily="2" charset="2"/>
              </a:rPr>
              <a:t> für Erzeugung Prototyp</a:t>
            </a:r>
            <a:endParaRPr lang="de-DE" dirty="0">
              <a:sym typeface="Wingdings" panose="05000000000000000000" pitchFamily="2" charset="2"/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AE347D9C-EA8B-4ED2-839B-4A57F90FB166}"/>
              </a:ext>
            </a:extLst>
          </p:cNvPr>
          <p:cNvSpPr txBox="1"/>
          <p:nvPr/>
        </p:nvSpPr>
        <p:spPr>
          <a:xfrm>
            <a:off x="786465" y="4550477"/>
            <a:ext cx="5121305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de-CH" dirty="0">
                <a:sym typeface="Wingdings" panose="05000000000000000000" pitchFamily="2" charset="2"/>
              </a:rPr>
              <a:t>s ist </a:t>
            </a:r>
            <a:r>
              <a:rPr lang="de-CH" dirty="0" err="1">
                <a:sym typeface="Wingdings" panose="05000000000000000000" pitchFamily="2" charset="2"/>
              </a:rPr>
              <a:t>instance</a:t>
            </a:r>
            <a:r>
              <a:rPr lang="de-CH" dirty="0">
                <a:sym typeface="Wingdings" panose="05000000000000000000" pitchFamily="2" charset="2"/>
              </a:rPr>
              <a:t> </a:t>
            </a:r>
            <a:r>
              <a:rPr lang="de-CH" dirty="0" err="1">
                <a:sym typeface="Wingdings" panose="05000000000000000000" pitchFamily="2" charset="2"/>
              </a:rPr>
              <a:t>of</a:t>
            </a:r>
            <a:r>
              <a:rPr lang="de-CH" dirty="0">
                <a:sym typeface="Wingdings" panose="05000000000000000000" pitchFamily="2" charset="2"/>
              </a:rPr>
              <a:t> Person und </a:t>
            </a:r>
            <a:r>
              <a:rPr lang="de-CH" dirty="0" err="1">
                <a:sym typeface="Wingdings" panose="05000000000000000000" pitchFamily="2" charset="2"/>
              </a:rPr>
              <a:t>instance</a:t>
            </a:r>
            <a:r>
              <a:rPr lang="de-CH" dirty="0">
                <a:sym typeface="Wingdings" panose="05000000000000000000" pitchFamily="2" charset="2"/>
              </a:rPr>
              <a:t> </a:t>
            </a:r>
            <a:r>
              <a:rPr lang="de-CH" dirty="0" err="1">
                <a:sym typeface="Wingdings" panose="05000000000000000000" pitchFamily="2" charset="2"/>
              </a:rPr>
              <a:t>of</a:t>
            </a:r>
            <a:r>
              <a:rPr lang="de-CH" dirty="0">
                <a:sym typeface="Wingdings" panose="05000000000000000000" pitchFamily="2" charset="2"/>
              </a:rPr>
              <a:t> Student</a:t>
            </a:r>
            <a:endParaRPr lang="de-DE" dirty="0">
              <a:sym typeface="Wingdings" panose="05000000000000000000" pitchFamily="2" charset="2"/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185F3E06-2917-44FF-BF01-D4F1CF4EA6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465" y="1598424"/>
            <a:ext cx="6270518" cy="2399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635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feld 15">
            <a:extLst>
              <a:ext uri="{FF2B5EF4-FFF2-40B4-BE49-F238E27FC236}">
                <a16:creationId xmlns:a16="http://schemas.microsoft.com/office/drawing/2014/main" id="{AC7CE6DD-2A69-497B-AA86-21981592F48C}"/>
              </a:ext>
            </a:extLst>
          </p:cNvPr>
          <p:cNvSpPr txBox="1"/>
          <p:nvPr/>
        </p:nvSpPr>
        <p:spPr>
          <a:xfrm>
            <a:off x="601835" y="193852"/>
            <a:ext cx="614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b="1" u="sng" dirty="0">
                <a:sym typeface="Wingdings" panose="05000000000000000000" pitchFamily="2" charset="2"/>
              </a:rPr>
              <a:t>Funktionen sind Objekte</a:t>
            </a:r>
            <a:endParaRPr lang="de-DE" b="1" u="sng" dirty="0">
              <a:sym typeface="Wingdings" panose="05000000000000000000" pitchFamily="2" charset="2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C94CA031-613A-44EF-8A47-ACB40542AC65}"/>
              </a:ext>
            </a:extLst>
          </p:cNvPr>
          <p:cNvSpPr txBox="1"/>
          <p:nvPr/>
        </p:nvSpPr>
        <p:spPr>
          <a:xfrm>
            <a:off x="601835" y="676050"/>
            <a:ext cx="6146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dirty="0">
                <a:sym typeface="Wingdings" panose="05000000000000000000" pitchFamily="2" charset="2"/>
              </a:rPr>
              <a:t>Sie haben Prototype Property (</a:t>
            </a:r>
            <a:r>
              <a:rPr lang="de-CH" dirty="0" err="1">
                <a:sym typeface="Wingdings" panose="05000000000000000000" pitchFamily="2" charset="2"/>
              </a:rPr>
              <a:t>key</a:t>
            </a:r>
            <a:r>
              <a:rPr lang="de-CH" dirty="0">
                <a:sym typeface="Wingdings" panose="05000000000000000000" pitchFamily="2" charset="2"/>
              </a:rPr>
              <a:t>)</a:t>
            </a:r>
          </a:p>
          <a:p>
            <a:r>
              <a:rPr lang="de-CH" dirty="0">
                <a:sym typeface="Wingdings" panose="05000000000000000000" pitchFamily="2" charset="2"/>
              </a:rPr>
              <a:t>Dieser Key ist ein Objekt mit folgenden Eigenschaften: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>
                <a:sym typeface="Wingdings" panose="05000000000000000000" pitchFamily="2" charset="2"/>
              </a:rPr>
              <a:t>Haben einen Namen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>
                <a:sym typeface="Wingdings" panose="05000000000000000000" pitchFamily="2" charset="2"/>
              </a:rPr>
              <a:t>Haben einen Konstruktor (ist selbst eine Funktion, hat auch Prototype Property)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>
                <a:sym typeface="Wingdings" panose="05000000000000000000" pitchFamily="2" charset="2"/>
              </a:rPr>
              <a:t>Haben selbst einen Prototype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CH" dirty="0">
              <a:sym typeface="Wingdings" panose="05000000000000000000" pitchFamily="2" charset="2"/>
            </a:endParaRPr>
          </a:p>
          <a:p>
            <a:endParaRPr lang="de-DE" dirty="0">
              <a:sym typeface="Wingdings" panose="05000000000000000000" pitchFamily="2" charset="2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14706ED4-695C-46E6-8099-9D25B47B0F8C}"/>
              </a:ext>
            </a:extLst>
          </p:cNvPr>
          <p:cNvSpPr txBox="1"/>
          <p:nvPr/>
        </p:nvSpPr>
        <p:spPr>
          <a:xfrm>
            <a:off x="601832" y="2716586"/>
            <a:ext cx="6728863" cy="92333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de-CH" dirty="0">
                <a:sym typeface="Wingdings" panose="05000000000000000000" pitchFamily="2" charset="2"/>
              </a:rPr>
              <a:t>Syntaktisch gesehen sind Objekte in JavaScript keine Funktionen! </a:t>
            </a:r>
          </a:p>
          <a:p>
            <a:r>
              <a:rPr lang="de-CH" dirty="0">
                <a:sym typeface="Wingdings" panose="05000000000000000000" pitchFamily="2" charset="2"/>
              </a:rPr>
              <a:t>Aus Sicht der Informatik aber schon… (</a:t>
            </a:r>
            <a:r>
              <a:rPr lang="de-CH" dirty="0" err="1">
                <a:sym typeface="Wingdings" panose="05000000000000000000" pitchFamily="2" charset="2"/>
              </a:rPr>
              <a:t>key</a:t>
            </a:r>
            <a:r>
              <a:rPr lang="de-CH" dirty="0">
                <a:sym typeface="Wingdings" panose="05000000000000000000" pitchFamily="2" charset="2"/>
              </a:rPr>
              <a:t> und </a:t>
            </a:r>
            <a:r>
              <a:rPr lang="de-CH" dirty="0" err="1">
                <a:sym typeface="Wingdings" panose="05000000000000000000" pitchFamily="2" charset="2"/>
              </a:rPr>
              <a:t>values</a:t>
            </a:r>
            <a:r>
              <a:rPr lang="de-CH" dirty="0">
                <a:sym typeface="Wingdings" panose="05000000000000000000" pitchFamily="2" charset="2"/>
              </a:rPr>
              <a:t>, Definitions- und Bildmenge)</a:t>
            </a:r>
          </a:p>
        </p:txBody>
      </p:sp>
    </p:spTree>
    <p:extLst>
      <p:ext uri="{BB962C8B-B14F-4D97-AF65-F5344CB8AC3E}">
        <p14:creationId xmlns:p14="http://schemas.microsoft.com/office/powerpoint/2010/main" val="1871674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D848B2CB-0A1A-464B-B34E-0A0B0EE8D0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765" y="219524"/>
            <a:ext cx="7181850" cy="4114800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5A74F1E8-613E-4446-9E8C-5ADFA0E7D056}"/>
              </a:ext>
            </a:extLst>
          </p:cNvPr>
          <p:cNvSpPr txBox="1"/>
          <p:nvPr/>
        </p:nvSpPr>
        <p:spPr>
          <a:xfrm>
            <a:off x="1282690" y="4897031"/>
            <a:ext cx="614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>
                <a:sym typeface="Wingdings" panose="05000000000000000000" pitchFamily="2" charset="2"/>
              </a:rPr>
              <a:t>Der Prototype von Student hat selbst den Prototyp </a:t>
            </a:r>
            <a:r>
              <a:rPr lang="de-DE" dirty="0" err="1">
                <a:sym typeface="Wingdings" panose="05000000000000000000" pitchFamily="2" charset="2"/>
              </a:rPr>
              <a:t>key</a:t>
            </a:r>
            <a:r>
              <a:rPr lang="de-DE" dirty="0">
                <a:sym typeface="Wingdings" panose="05000000000000000000" pitchFamily="2" charset="2"/>
              </a:rPr>
              <a:t>, dieser zeigt auf den Prototype von Person. Der Prototype Key von Person hat als Value den Prototyp von </a:t>
            </a:r>
            <a:r>
              <a:rPr lang="de-DE" dirty="0" err="1">
                <a:sym typeface="Wingdings" panose="05000000000000000000" pitchFamily="2" charset="2"/>
              </a:rPr>
              <a:t>Object</a:t>
            </a:r>
            <a:r>
              <a:rPr lang="de-DE" dirty="0">
                <a:sym typeface="Wingdings" panose="05000000000000000000" pitchFamily="2" charset="2"/>
              </a:rPr>
              <a:t>.</a:t>
            </a:r>
          </a:p>
          <a:p>
            <a:endParaRPr lang="de-DE" dirty="0">
              <a:sym typeface="Wingdings" panose="05000000000000000000" pitchFamily="2" charset="2"/>
            </a:endParaRPr>
          </a:p>
          <a:p>
            <a:r>
              <a:rPr lang="de-DE" dirty="0">
                <a:sym typeface="Wingdings" panose="05000000000000000000" pitchFamily="2" charset="2"/>
              </a:rPr>
              <a:t>[[ ]] </a:t>
            </a:r>
            <a:r>
              <a:rPr lang="de-DE" dirty="0" err="1">
                <a:sym typeface="Wingdings" panose="05000000000000000000" pitchFamily="2" charset="2"/>
              </a:rPr>
              <a:t>heisst</a:t>
            </a:r>
            <a:r>
              <a:rPr lang="de-DE" dirty="0">
                <a:sym typeface="Wingdings" panose="05000000000000000000" pitchFamily="2" charset="2"/>
              </a:rPr>
              <a:t>, das das Konzept von Prototyp gemeint ist</a:t>
            </a:r>
            <a:endParaRPr lang="de-CH" dirty="0">
              <a:sym typeface="Wingdings" panose="05000000000000000000" pitchFamily="2" charset="2"/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26B03BE2-B5F2-40B4-B59C-AF4D86526ED6}"/>
              </a:ext>
            </a:extLst>
          </p:cNvPr>
          <p:cNvSpPr txBox="1"/>
          <p:nvPr/>
        </p:nvSpPr>
        <p:spPr>
          <a:xfrm>
            <a:off x="8176846" y="3226382"/>
            <a:ext cx="342306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>
                <a:sym typeface="Wingdings" panose="05000000000000000000" pitchFamily="2" charset="2"/>
              </a:rPr>
              <a:t>Konstruktor Student ist eine Funktion. Diese kann die </a:t>
            </a:r>
            <a:r>
              <a:rPr lang="de-DE" dirty="0" err="1">
                <a:sym typeface="Wingdings" panose="05000000000000000000" pitchFamily="2" charset="2"/>
              </a:rPr>
              <a:t>Protoype</a:t>
            </a:r>
            <a:r>
              <a:rPr lang="de-DE" dirty="0">
                <a:sym typeface="Wingdings" panose="05000000000000000000" pitchFamily="2" charset="2"/>
              </a:rPr>
              <a:t>-Property haben.</a:t>
            </a:r>
            <a:endParaRPr lang="de-CH" dirty="0">
              <a:sym typeface="Wingdings" panose="05000000000000000000" pitchFamily="2" charset="2"/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FE3F297A-59AC-4EFD-B91D-1CEF8A95537E}"/>
              </a:ext>
            </a:extLst>
          </p:cNvPr>
          <p:cNvSpPr txBox="1"/>
          <p:nvPr/>
        </p:nvSpPr>
        <p:spPr>
          <a:xfrm>
            <a:off x="8176846" y="4887955"/>
            <a:ext cx="3423060" cy="646331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de-DE" dirty="0">
                <a:sym typeface="Wingdings" panose="05000000000000000000" pitchFamily="2" charset="2"/>
              </a:rPr>
              <a:t>Keine Vererbung sondern Delegation!</a:t>
            </a:r>
            <a:endParaRPr lang="de-CH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2741773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7">
            <a:extLst>
              <a:ext uri="{FF2B5EF4-FFF2-40B4-BE49-F238E27FC236}">
                <a16:creationId xmlns:a16="http://schemas.microsoft.com/office/drawing/2014/main" id="{5A74F1E8-613E-4446-9E8C-5ADFA0E7D056}"/>
              </a:ext>
            </a:extLst>
          </p:cNvPr>
          <p:cNvSpPr txBox="1"/>
          <p:nvPr/>
        </p:nvSpPr>
        <p:spPr>
          <a:xfrm>
            <a:off x="963375" y="673374"/>
            <a:ext cx="6146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b="1" u="sng" dirty="0" err="1">
                <a:sym typeface="Wingdings" panose="05000000000000000000" pitchFamily="2" charset="2"/>
              </a:rPr>
              <a:t>Protoype</a:t>
            </a:r>
            <a:r>
              <a:rPr lang="de-DE" b="1" u="sng" dirty="0">
                <a:sym typeface="Wingdings" panose="05000000000000000000" pitchFamily="2" charset="2"/>
              </a:rPr>
              <a:t> ++</a:t>
            </a:r>
          </a:p>
          <a:p>
            <a:endParaRPr lang="de-DE" dirty="0">
              <a:sym typeface="Wingdings" panose="05000000000000000000" pitchFamily="2" charset="2"/>
            </a:endParaRPr>
          </a:p>
          <a:p>
            <a:r>
              <a:rPr lang="de-DE" dirty="0">
                <a:sym typeface="Wingdings" panose="05000000000000000000" pitchFamily="2" charset="2"/>
              </a:rPr>
              <a:t>Prototype ist ein Objekt 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de-DE" dirty="0">
                <a:sym typeface="Wingdings" panose="05000000000000000000" pitchFamily="2" charset="2"/>
              </a:rPr>
              <a:t>Kann zur Laufzeit verändert und erweitert werden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de-DE" dirty="0">
                <a:sym typeface="Wingdings" panose="05000000000000000000" pitchFamily="2" charset="2"/>
              </a:rPr>
              <a:t>Gefährlich!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CH" dirty="0">
              <a:sym typeface="Wingdings" panose="05000000000000000000" pitchFamily="2" charset="2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BF136654-BC0D-4F4B-8E7B-32EAE0788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375" y="3001197"/>
            <a:ext cx="5820586" cy="2858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7286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2B68F378-3846-4776-9DA0-8BD4BFC090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883" y="2176232"/>
            <a:ext cx="3867150" cy="485775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08766455-DA54-4592-A75A-E2B90AE1DE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830" y="300311"/>
            <a:ext cx="6468174" cy="1875921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AE043E0E-FC52-48AE-9C3E-329134608A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883" y="2892902"/>
            <a:ext cx="8086725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476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196</Words>
  <Application>Microsoft Office PowerPoint</Application>
  <PresentationFormat>Breitbild</PresentationFormat>
  <Paragraphs>25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Wingdings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Valley Juliane (s)</dc:creator>
  <cp:lastModifiedBy>Valley Juliane (s)</cp:lastModifiedBy>
  <cp:revision>48</cp:revision>
  <dcterms:created xsi:type="dcterms:W3CDTF">2021-09-21T15:07:29Z</dcterms:created>
  <dcterms:modified xsi:type="dcterms:W3CDTF">2021-11-09T14:09:43Z</dcterms:modified>
</cp:coreProperties>
</file>