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AC7CE6DD-2A69-497B-AA86-21981592F48C}"/>
              </a:ext>
            </a:extLst>
          </p:cNvPr>
          <p:cNvSpPr txBox="1"/>
          <p:nvPr/>
        </p:nvSpPr>
        <p:spPr>
          <a:xfrm>
            <a:off x="601835" y="193852"/>
            <a:ext cx="614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u="sng" dirty="0">
                <a:sym typeface="Wingdings" panose="05000000000000000000" pitchFamily="2" charset="2"/>
              </a:rPr>
              <a:t>Was sind Objekte?</a:t>
            </a:r>
            <a:endParaRPr lang="de-DE" b="1" u="sng" dirty="0">
              <a:sym typeface="Wingdings" panose="05000000000000000000" pitchFamily="2" charset="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DFDD2E-684B-4970-9149-D4AD14B1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34" y="806897"/>
            <a:ext cx="3674246" cy="143731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94CA031-613A-44EF-8A47-ACB40542AC65}"/>
              </a:ext>
            </a:extLst>
          </p:cNvPr>
          <p:cNvSpPr txBox="1"/>
          <p:nvPr/>
        </p:nvSpPr>
        <p:spPr>
          <a:xfrm>
            <a:off x="6382678" y="202113"/>
            <a:ext cx="614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u="sng" dirty="0">
                <a:sym typeface="Wingdings" panose="05000000000000000000" pitchFamily="2" charset="2"/>
              </a:rPr>
              <a:t>Verschiedene Ansätze:</a:t>
            </a:r>
          </a:p>
          <a:p>
            <a:endParaRPr lang="de-CH" b="1" u="sng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Offen, </a:t>
            </a:r>
            <a:r>
              <a:rPr lang="de-CH" dirty="0" err="1">
                <a:sym typeface="Wingdings" panose="05000000000000000000" pitchFamily="2" charset="2"/>
              </a:rPr>
              <a:t>dynamic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Closed</a:t>
            </a:r>
            <a:r>
              <a:rPr lang="de-CH" dirty="0">
                <a:sym typeface="Wingdings" panose="05000000000000000000" pitchFamily="2" charset="2"/>
              </a:rPr>
              <a:t>, explicit</a:t>
            </a:r>
          </a:p>
          <a:p>
            <a:r>
              <a:rPr lang="de-CH" dirty="0">
                <a:sym typeface="Wingdings" panose="05000000000000000000" pitchFamily="2" charset="2"/>
              </a:rPr>
              <a:t>Mixed, </a:t>
            </a:r>
            <a:r>
              <a:rPr lang="de-CH" dirty="0" err="1">
                <a:sym typeface="Wingdings" panose="05000000000000000000" pitchFamily="2" charset="2"/>
              </a:rPr>
              <a:t>classified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511A8E-39F2-4907-97AC-FCE371C2A300}"/>
              </a:ext>
            </a:extLst>
          </p:cNvPr>
          <p:cNvSpPr txBox="1"/>
          <p:nvPr/>
        </p:nvSpPr>
        <p:spPr>
          <a:xfrm>
            <a:off x="695638" y="3856452"/>
            <a:ext cx="8760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urier New" panose="02070309020205020404" pitchFamily="49" charset="0"/>
              </a:rPr>
              <a:t>const </a:t>
            </a:r>
            <a:r>
              <a:rPr 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good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firstname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: "Good",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lastname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: "Boy",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getName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: function() { </a:t>
            </a:r>
          </a:p>
          <a:p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return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this.firstname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+ " " +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this.lastname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};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92DBA4-9DB7-4A0C-B743-B15E288140BC}"/>
              </a:ext>
            </a:extLst>
          </p:cNvPr>
          <p:cNvSpPr txBox="1"/>
          <p:nvPr/>
        </p:nvSpPr>
        <p:spPr>
          <a:xfrm>
            <a:off x="5745924" y="3718724"/>
            <a:ext cx="528110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Keys sind bei einem Java </a:t>
            </a:r>
            <a:r>
              <a:rPr lang="de-CH" dirty="0" err="1">
                <a:sym typeface="Wingdings" panose="05000000000000000000" pitchFamily="2" charset="2"/>
              </a:rPr>
              <a:t>Script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Object</a:t>
            </a:r>
            <a:r>
              <a:rPr lang="de-CH" dirty="0">
                <a:sym typeface="Wingdings" panose="05000000000000000000" pitchFamily="2" charset="2"/>
              </a:rPr>
              <a:t> immer Strings!</a:t>
            </a:r>
          </a:p>
          <a:p>
            <a:r>
              <a:rPr lang="de-CH" dirty="0" err="1">
                <a:sym typeface="Wingdings" panose="05000000000000000000" pitchFamily="2" charset="2"/>
              </a:rPr>
              <a:t>good.getName</a:t>
            </a:r>
            <a:r>
              <a:rPr lang="de-CH" dirty="0">
                <a:sym typeface="Wingdings" panose="05000000000000000000" pitchFamily="2" charset="2"/>
              </a:rPr>
              <a:t> ist eine Property! 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347D9C-EA8B-4ED2-839B-4A57F90FB166}"/>
              </a:ext>
            </a:extLst>
          </p:cNvPr>
          <p:cNvSpPr txBox="1"/>
          <p:nvPr/>
        </p:nvSpPr>
        <p:spPr>
          <a:xfrm>
            <a:off x="5745923" y="5509817"/>
            <a:ext cx="512130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CH" dirty="0" err="1">
                <a:sym typeface="Wingdings" panose="05000000000000000000" pitchFamily="2" charset="2"/>
              </a:rPr>
              <a:t>this</a:t>
            </a:r>
            <a:r>
              <a:rPr lang="de-CH" dirty="0">
                <a:sym typeface="Wingdings" panose="05000000000000000000" pitchFamily="2" charset="2"/>
              </a:rPr>
              <a:t> bedeutet etwas anderes als in Java! In </a:t>
            </a:r>
            <a:r>
              <a:rPr lang="de-CH" dirty="0" err="1">
                <a:sym typeface="Wingdings" panose="05000000000000000000" pitchFamily="2" charset="2"/>
              </a:rPr>
              <a:t>Javascript</a:t>
            </a:r>
            <a:r>
              <a:rPr lang="de-CH" dirty="0">
                <a:sym typeface="Wingdings" panose="05000000000000000000" pitchFamily="2" charset="2"/>
              </a:rPr>
              <a:t> ist es nicht auf lokalen Kontext bezogen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B029EAF-A751-4582-915C-4C678E830C94}"/>
              </a:ext>
            </a:extLst>
          </p:cNvPr>
          <p:cNvSpPr txBox="1"/>
          <p:nvPr/>
        </p:nvSpPr>
        <p:spPr>
          <a:xfrm>
            <a:off x="695638" y="3060065"/>
            <a:ext cx="614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u="sng" dirty="0">
                <a:sym typeface="Wingdings" panose="05000000000000000000" pitchFamily="2" charset="2"/>
              </a:rPr>
              <a:t>1. Open, </a:t>
            </a:r>
            <a:r>
              <a:rPr lang="de-CH" b="1" u="sng" dirty="0" err="1">
                <a:sym typeface="Wingdings" panose="05000000000000000000" pitchFamily="2" charset="2"/>
              </a:rPr>
              <a:t>dynamic</a:t>
            </a:r>
            <a:r>
              <a:rPr lang="de-CH" b="1" u="sng" dirty="0">
                <a:sym typeface="Wingdings" panose="05000000000000000000" pitchFamily="2" charset="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0105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8183E30-123B-40B5-B99C-05EB5AC8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2" y="484481"/>
            <a:ext cx="4830978" cy="228583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4DDAA7-B851-4E3B-B42D-BD9DF2CAAB54}"/>
              </a:ext>
            </a:extLst>
          </p:cNvPr>
          <p:cNvSpPr txBox="1"/>
          <p:nvPr/>
        </p:nvSpPr>
        <p:spPr>
          <a:xfrm>
            <a:off x="699811" y="3059668"/>
            <a:ext cx="384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 Roger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497B02-7AD5-424D-9BC3-F1C4EEB8F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793" y="830032"/>
            <a:ext cx="4524375" cy="124777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A95A870-2F70-42A0-85F5-0425772AC6E8}"/>
              </a:ext>
            </a:extLst>
          </p:cNvPr>
          <p:cNvSpPr txBox="1"/>
          <p:nvPr/>
        </p:nvSpPr>
        <p:spPr>
          <a:xfrm>
            <a:off x="7164234" y="3141046"/>
            <a:ext cx="384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 Roger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73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96EB97F-A675-47D6-99AE-99FB9E1E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9" y="1013980"/>
            <a:ext cx="6671975" cy="199173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DD472A-C958-4042-BF40-F318A1481E5E}"/>
              </a:ext>
            </a:extLst>
          </p:cNvPr>
          <p:cNvSpPr txBox="1"/>
          <p:nvPr/>
        </p:nvSpPr>
        <p:spPr>
          <a:xfrm>
            <a:off x="800379" y="3168755"/>
            <a:ext cx="730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Konstruktor = Funktion, die ein neues Objekt liefert</a:t>
            </a:r>
          </a:p>
          <a:p>
            <a:r>
              <a:rPr lang="de-CH" dirty="0">
                <a:sym typeface="Wingdings" panose="05000000000000000000" pitchFamily="2" charset="2"/>
              </a:rPr>
              <a:t>Das interne </a:t>
            </a:r>
            <a:r>
              <a:rPr lang="de-CH" dirty="0" err="1">
                <a:sym typeface="Wingdings" panose="05000000000000000000" pitchFamily="2" charset="2"/>
              </a:rPr>
              <a:t>firstname</a:t>
            </a:r>
            <a:r>
              <a:rPr lang="de-CH" dirty="0">
                <a:sym typeface="Wingdings" panose="05000000000000000000" pitchFamily="2" charset="2"/>
              </a:rPr>
              <a:t> und </a:t>
            </a:r>
            <a:r>
              <a:rPr lang="de-CH" dirty="0" err="1">
                <a:sym typeface="Wingdings" panose="05000000000000000000" pitchFamily="2" charset="2"/>
              </a:rPr>
              <a:t>lastname</a:t>
            </a:r>
            <a:r>
              <a:rPr lang="de-CH" dirty="0">
                <a:sym typeface="Wingdings" panose="05000000000000000000" pitchFamily="2" charset="2"/>
              </a:rPr>
              <a:t> können nicht geändert werden</a:t>
            </a:r>
          </a:p>
          <a:p>
            <a:r>
              <a:rPr lang="de-CH" dirty="0">
                <a:sym typeface="Wingdings" panose="05000000000000000000" pitchFamily="2" charset="2"/>
              </a:rPr>
              <a:t>Es wird ein Objekt erzeugt, in diesem hat man Zugriff auf </a:t>
            </a:r>
            <a:r>
              <a:rPr lang="de-CH" dirty="0" err="1">
                <a:sym typeface="Wingdings" panose="05000000000000000000" pitchFamily="2" charset="2"/>
              </a:rPr>
              <a:t>first</a:t>
            </a:r>
            <a:r>
              <a:rPr lang="de-CH" dirty="0">
                <a:sym typeface="Wingdings" panose="05000000000000000000" pitchFamily="2" charset="2"/>
              </a:rPr>
              <a:t> und </a:t>
            </a:r>
            <a:r>
              <a:rPr lang="de-CH" dirty="0" err="1">
                <a:sym typeface="Wingdings" panose="05000000000000000000" pitchFamily="2" charset="2"/>
              </a:rPr>
              <a:t>lastname</a:t>
            </a:r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175295-DCBB-46E2-900D-FA9FF0427065}"/>
              </a:ext>
            </a:extLst>
          </p:cNvPr>
          <p:cNvSpPr txBox="1"/>
          <p:nvPr/>
        </p:nvSpPr>
        <p:spPr>
          <a:xfrm>
            <a:off x="800379" y="106900"/>
            <a:ext cx="588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u="sng" dirty="0">
                <a:sym typeface="Wingdings" panose="05000000000000000000" pitchFamily="2" charset="2"/>
              </a:rPr>
              <a:t>2. </a:t>
            </a:r>
            <a:r>
              <a:rPr lang="de-CH" b="1" u="sng" dirty="0" err="1">
                <a:sym typeface="Wingdings" panose="05000000000000000000" pitchFamily="2" charset="2"/>
              </a:rPr>
              <a:t>Closed</a:t>
            </a:r>
            <a:r>
              <a:rPr lang="de-CH" b="1" u="sng" dirty="0">
                <a:sym typeface="Wingdings" panose="05000000000000000000" pitchFamily="2" charset="2"/>
              </a:rPr>
              <a:t>, explizit</a:t>
            </a:r>
            <a:r>
              <a:rPr lang="de-CH" dirty="0">
                <a:sym typeface="Wingdings" panose="05000000000000000000" pitchFamily="2" charset="2"/>
              </a:rPr>
              <a:t>: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4870259-FE83-4139-8E44-E79D32200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19" y="4254027"/>
            <a:ext cx="4705350" cy="22288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D02EFE8-742D-4D40-B997-209B687824C1}"/>
              </a:ext>
            </a:extLst>
          </p:cNvPr>
          <p:cNvSpPr txBox="1"/>
          <p:nvPr/>
        </p:nvSpPr>
        <p:spPr>
          <a:xfrm>
            <a:off x="6021254" y="4110031"/>
            <a:ext cx="479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Weil wir kein </a:t>
            </a:r>
            <a:r>
              <a:rPr lang="de-CH" dirty="0" err="1"/>
              <a:t>this</a:t>
            </a:r>
            <a:r>
              <a:rPr lang="de-CH" dirty="0"/>
              <a:t> haben, können wir Funktionen durch Lambda-Ausdrücke vereinfachen!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4261BC-386C-4644-BBF3-1D41248EF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251" y="4836278"/>
            <a:ext cx="4629150" cy="180022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AF5A4A3-795E-4690-9888-1E65EE32C934}"/>
              </a:ext>
            </a:extLst>
          </p:cNvPr>
          <p:cNvSpPr txBox="1"/>
          <p:nvPr/>
        </p:nvSpPr>
        <p:spPr>
          <a:xfrm rot="1561417">
            <a:off x="8066915" y="1553602"/>
            <a:ext cx="342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Keine Klasse!</a:t>
            </a:r>
          </a:p>
        </p:txBody>
      </p:sp>
    </p:spTree>
    <p:extLst>
      <p:ext uri="{BB962C8B-B14F-4D97-AF65-F5344CB8AC3E}">
        <p14:creationId xmlns:p14="http://schemas.microsoft.com/office/powerpoint/2010/main" val="13341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75175295-DCBB-46E2-900D-FA9FF0427065}"/>
              </a:ext>
            </a:extLst>
          </p:cNvPr>
          <p:cNvSpPr txBox="1"/>
          <p:nvPr/>
        </p:nvSpPr>
        <p:spPr>
          <a:xfrm>
            <a:off x="800379" y="106900"/>
            <a:ext cx="588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u="sng" dirty="0">
                <a:sym typeface="Wingdings" panose="05000000000000000000" pitchFamily="2" charset="2"/>
              </a:rPr>
              <a:t>3. Mixed, </a:t>
            </a:r>
            <a:r>
              <a:rPr lang="de-CH" b="1" u="sng" dirty="0" err="1">
                <a:sym typeface="Wingdings" panose="05000000000000000000" pitchFamily="2" charset="2"/>
              </a:rPr>
              <a:t>classified</a:t>
            </a:r>
            <a:r>
              <a:rPr lang="de-CH" dirty="0">
                <a:sym typeface="Wingdings" panose="05000000000000000000" pitchFamily="2" charset="2"/>
              </a:rPr>
              <a:t>:</a:t>
            </a:r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D02EFE8-742D-4D40-B997-209B687824C1}"/>
              </a:ext>
            </a:extLst>
          </p:cNvPr>
          <p:cNvSpPr txBox="1"/>
          <p:nvPr/>
        </p:nvSpPr>
        <p:spPr>
          <a:xfrm>
            <a:off x="7111863" y="1048670"/>
            <a:ext cx="479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Erlaubt uns, zu fragen «bist du Instance </a:t>
            </a:r>
            <a:r>
              <a:rPr lang="de-CH" dirty="0" err="1"/>
              <a:t>of</a:t>
            </a:r>
            <a:r>
              <a:rPr lang="de-CH" dirty="0"/>
              <a:t> Person»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FBC3CCA-9E9A-4635-9B05-5E0D90F9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47" y="378578"/>
            <a:ext cx="5698836" cy="2821592"/>
          </a:xfrm>
          <a:prstGeom prst="rect">
            <a:avLst/>
          </a:prstGeom>
        </p:spPr>
      </p:pic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D5ABC6D-E61D-4B42-B827-A64ED2529B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9406" y="1686757"/>
            <a:ext cx="1411552" cy="346232"/>
          </a:xfrm>
          <a:prstGeom prst="curvedConnector3">
            <a:avLst>
              <a:gd name="adj1" fmla="val 14182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38449BE-DCA6-404F-B5A5-32B168EFFB36}"/>
              </a:ext>
            </a:extLst>
          </p:cNvPr>
          <p:cNvSpPr txBox="1"/>
          <p:nvPr/>
        </p:nvSpPr>
        <p:spPr>
          <a:xfrm>
            <a:off x="6312873" y="2676797"/>
            <a:ext cx="479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Wenn man eine Funktion mit «</a:t>
            </a:r>
            <a:r>
              <a:rPr lang="de-CH" dirty="0" err="1"/>
              <a:t>new</a:t>
            </a:r>
            <a:r>
              <a:rPr lang="de-CH" dirty="0"/>
              <a:t>» anstatt einem Receiver aufruft, wird ein neues leeres Objekt angelegt, welches als Receiver dient.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86A5C71-4CFA-4507-9E50-70EF793C740B}"/>
              </a:ext>
            </a:extLst>
          </p:cNvPr>
          <p:cNvSpPr txBox="1"/>
          <p:nvPr/>
        </p:nvSpPr>
        <p:spPr>
          <a:xfrm>
            <a:off x="623766" y="4036560"/>
            <a:ext cx="594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Funktionen sind auch Objekte!</a:t>
            </a:r>
          </a:p>
          <a:p>
            <a:r>
              <a:rPr lang="de-CH" dirty="0" err="1"/>
              <a:t>Person.prototype</a:t>
            </a:r>
            <a:r>
              <a:rPr lang="de-CH" dirty="0"/>
              <a:t> ist eine neue Property der Funktion!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56B25B6-889F-41D2-80DD-CFAA5B789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6" y="4950266"/>
            <a:ext cx="3818969" cy="15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6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75175295-DCBB-46E2-900D-FA9FF0427065}"/>
              </a:ext>
            </a:extLst>
          </p:cNvPr>
          <p:cNvSpPr txBox="1"/>
          <p:nvPr/>
        </p:nvSpPr>
        <p:spPr>
          <a:xfrm>
            <a:off x="773746" y="106900"/>
            <a:ext cx="588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u="sng" dirty="0">
                <a:sym typeface="Wingdings" panose="05000000000000000000" pitchFamily="2" charset="2"/>
              </a:rPr>
              <a:t>Prototypen: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DB01EA-B937-455F-86BB-6EF3F676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6" y="745774"/>
            <a:ext cx="4365484" cy="175103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1F9782-8209-4EAE-8DA7-C0CE62E04947}"/>
              </a:ext>
            </a:extLst>
          </p:cNvPr>
          <p:cNvSpPr txBox="1"/>
          <p:nvPr/>
        </p:nvSpPr>
        <p:spPr>
          <a:xfrm>
            <a:off x="773746" y="29296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u="sng" dirty="0">
                <a:sym typeface="Wingdings" panose="05000000000000000000" pitchFamily="2" charset="2"/>
              </a:rPr>
              <a:t>New: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B88F35-2B2B-46E7-9EF8-F2CF0543D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46" y="3892352"/>
            <a:ext cx="4138844" cy="16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3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40</cp:revision>
  <dcterms:created xsi:type="dcterms:W3CDTF">2021-09-21T15:07:29Z</dcterms:created>
  <dcterms:modified xsi:type="dcterms:W3CDTF">2021-10-26T15:27:26Z</dcterms:modified>
</cp:coreProperties>
</file>