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11.10.2021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454305" y="631925"/>
            <a:ext cx="46241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>
                <a:sym typeface="Wingdings" panose="05000000000000000000" pitchFamily="2" charset="2"/>
              </a:rPr>
              <a:t>Boolsche</a:t>
            </a:r>
            <a:r>
              <a:rPr lang="de-CH" b="1" dirty="0">
                <a:sym typeface="Wingdings" panose="05000000000000000000" pitchFamily="2" charset="2"/>
              </a:rPr>
              <a:t> Operation AND: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id</a:t>
            </a:r>
            <a:r>
              <a:rPr lang="de-DE" dirty="0">
                <a:sym typeface="Wingdings" panose="05000000000000000000" pitchFamily="2" charset="2"/>
              </a:rPr>
              <a:t>    = x =&gt; x;</a:t>
            </a: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konst</a:t>
            </a:r>
            <a:r>
              <a:rPr lang="de-DE" dirty="0">
                <a:sym typeface="Wingdings" panose="05000000000000000000" pitchFamily="2" charset="2"/>
              </a:rPr>
              <a:t> = x =&gt; y =&gt; x;</a:t>
            </a: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snd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konst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id</a:t>
            </a:r>
            <a:r>
              <a:rPr lang="de-DE" dirty="0">
                <a:sym typeface="Wingdings" panose="05000000000000000000" pitchFamily="2" charset="2"/>
              </a:rPr>
              <a:t>);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T = </a:t>
            </a:r>
            <a:r>
              <a:rPr lang="de-DE" dirty="0" err="1">
                <a:sym typeface="Wingdings" panose="05000000000000000000" pitchFamily="2" charset="2"/>
              </a:rPr>
              <a:t>konst</a:t>
            </a:r>
            <a:r>
              <a:rPr lang="de-DE" dirty="0">
                <a:sym typeface="Wingdings" panose="05000000000000000000" pitchFamily="2" charset="2"/>
              </a:rPr>
              <a:t>;</a:t>
            </a: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F = </a:t>
            </a:r>
            <a:r>
              <a:rPr lang="de-DE" dirty="0" err="1">
                <a:sym typeface="Wingdings" panose="05000000000000000000" pitchFamily="2" charset="2"/>
              </a:rPr>
              <a:t>snd</a:t>
            </a:r>
            <a:r>
              <a:rPr lang="de-DE" dirty="0">
                <a:sym typeface="Wingdings" panose="05000000000000000000" pitchFamily="2" charset="2"/>
              </a:rPr>
              <a:t>;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and = p =&gt; q =&gt; p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( q (T) (F)) </a:t>
            </a:r>
            <a:r>
              <a:rPr lang="de-DE" dirty="0">
                <a:highlight>
                  <a:srgbClr val="00FF00"/>
                </a:highlight>
                <a:sym typeface="Wingdings" panose="05000000000000000000" pitchFamily="2" charset="2"/>
              </a:rPr>
              <a:t>(F);</a:t>
            </a:r>
          </a:p>
          <a:p>
            <a:r>
              <a:rPr lang="en-US" dirty="0">
                <a:sym typeface="Wingdings" panose="05000000000000000000" pitchFamily="2" charset="2"/>
              </a:rPr>
              <a:t>const and = p =&gt; q =&gt; p (q) (p);</a:t>
            </a:r>
          </a:p>
          <a:p>
            <a:r>
              <a:rPr lang="en-US" dirty="0">
                <a:sym typeface="Wingdings" panose="05000000000000000000" pitchFamily="2" charset="2"/>
              </a:rPr>
              <a:t>// p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Boolesche</a:t>
            </a:r>
            <a:r>
              <a:rPr lang="en-US" dirty="0">
                <a:sym typeface="Wingdings" panose="05000000000000000000" pitchFamily="2" charset="2"/>
              </a:rPr>
              <a:t> Variable, </a:t>
            </a:r>
            <a:r>
              <a:rPr lang="en-US" dirty="0" err="1">
                <a:sym typeface="Wingdings" panose="05000000000000000000" pitchFamily="2" charset="2"/>
              </a:rPr>
              <a:t>wenn</a:t>
            </a:r>
            <a:r>
              <a:rPr lang="en-US" dirty="0">
                <a:sym typeface="Wingdings" panose="05000000000000000000" pitchFamily="2" charset="2"/>
              </a:rPr>
              <a:t> true </a:t>
            </a:r>
            <a:r>
              <a:rPr lang="en-US" dirty="0" err="1">
                <a:sym typeface="Wingdings" panose="05000000000000000000" pitchFamily="2" charset="2"/>
              </a:rPr>
              <a:t>wird</a:t>
            </a:r>
            <a:r>
              <a:rPr lang="en-US" dirty="0">
                <a:sym typeface="Wingdings" panose="05000000000000000000" pitchFamily="2" charset="2"/>
              </a:rPr>
              <a:t> Teil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in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erster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Klammer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ausgeführt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wenn</a:t>
            </a:r>
            <a:r>
              <a:rPr lang="en-US" dirty="0">
                <a:sym typeface="Wingdings" panose="05000000000000000000" pitchFamily="2" charset="2"/>
              </a:rPr>
              <a:t> false </a:t>
            </a:r>
            <a:r>
              <a:rPr lang="en-US" dirty="0" err="1">
                <a:highlight>
                  <a:srgbClr val="00FF00"/>
                </a:highlight>
                <a:sym typeface="Wingdings" panose="05000000000000000000" pitchFamily="2" charset="2"/>
              </a:rPr>
              <a:t>zweite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highlight>
                  <a:srgbClr val="00FF00"/>
                </a:highlight>
                <a:sym typeface="Wingdings" panose="05000000000000000000" pitchFamily="2" charset="2"/>
              </a:rPr>
              <a:t>Klammer</a:t>
            </a:r>
            <a:endParaRPr lang="en-US" dirty="0">
              <a:highlight>
                <a:srgbClr val="00FF00"/>
              </a:highlight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CH" b="1" dirty="0" err="1">
                <a:sym typeface="Wingdings" panose="05000000000000000000" pitchFamily="2" charset="2"/>
              </a:rPr>
              <a:t>Boolsche</a:t>
            </a:r>
            <a:r>
              <a:rPr lang="de-CH" b="1" dirty="0">
                <a:sym typeface="Wingdings" panose="05000000000000000000" pitchFamily="2" charset="2"/>
              </a:rPr>
              <a:t> Operation OR: </a:t>
            </a:r>
          </a:p>
          <a:p>
            <a:r>
              <a:rPr lang="fr-FR" dirty="0" err="1">
                <a:sym typeface="Wingdings" panose="05000000000000000000" pitchFamily="2" charset="2"/>
              </a:rPr>
              <a:t>const</a:t>
            </a:r>
            <a:r>
              <a:rPr lang="fr-FR" dirty="0">
                <a:sym typeface="Wingdings" panose="05000000000000000000" pitchFamily="2" charset="2"/>
              </a:rPr>
              <a:t> or = p =&gt; q =&gt; p (q(T) (T)) ( q (T) (F));</a:t>
            </a:r>
          </a:p>
          <a:p>
            <a:r>
              <a:rPr lang="fr-FR" dirty="0" err="1">
                <a:sym typeface="Wingdings" panose="05000000000000000000" pitchFamily="2" charset="2"/>
              </a:rPr>
              <a:t>const</a:t>
            </a:r>
            <a:r>
              <a:rPr lang="fr-FR" dirty="0">
                <a:sym typeface="Wingdings" panose="05000000000000000000" pitchFamily="2" charset="2"/>
              </a:rPr>
              <a:t> or = p =&gt; q =&gt; p (T) ( q (T) (F));</a:t>
            </a:r>
          </a:p>
          <a:p>
            <a:r>
              <a:rPr lang="en-US" dirty="0">
                <a:sym typeface="Wingdings" panose="05000000000000000000" pitchFamily="2" charset="2"/>
              </a:rPr>
              <a:t>const or = p =&gt; q =&gt; p (p) (q);</a:t>
            </a:r>
            <a:endParaRPr lang="de-CH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A9D726-EFFB-4DD9-80C6-07F88799F4BB}"/>
              </a:ext>
            </a:extLst>
          </p:cNvPr>
          <p:cNvSpPr txBox="1"/>
          <p:nvPr/>
        </p:nvSpPr>
        <p:spPr>
          <a:xfrm>
            <a:off x="5078438" y="631925"/>
            <a:ext cx="70282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sym typeface="Wingdings" panose="05000000000000000000" pitchFamily="2" charset="2"/>
              </a:rPr>
              <a:t>Pair, </a:t>
            </a:r>
            <a:r>
              <a:rPr lang="de-CH" b="1" dirty="0" err="1">
                <a:sym typeface="Wingdings" panose="05000000000000000000" pitchFamily="2" charset="2"/>
              </a:rPr>
              <a:t>Product</a:t>
            </a:r>
            <a:r>
              <a:rPr lang="de-CH" b="1" dirty="0">
                <a:sym typeface="Wingdings" panose="05000000000000000000" pitchFamily="2" charset="2"/>
              </a:rPr>
              <a:t> Type</a:t>
            </a:r>
          </a:p>
          <a:p>
            <a:endParaRPr lang="de-CH" b="1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konst</a:t>
            </a:r>
            <a:r>
              <a:rPr lang="de-CH" dirty="0">
                <a:sym typeface="Wingdings" panose="05000000000000000000" pitchFamily="2" charset="2"/>
              </a:rPr>
              <a:t> = x =&gt; y =&gt; x;</a:t>
            </a: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snd</a:t>
            </a:r>
            <a:r>
              <a:rPr lang="de-CH" dirty="0">
                <a:sym typeface="Wingdings" panose="05000000000000000000" pitchFamily="2" charset="2"/>
              </a:rPr>
              <a:t> = </a:t>
            </a:r>
            <a:r>
              <a:rPr lang="de-CH" dirty="0" err="1">
                <a:sym typeface="Wingdings" panose="05000000000000000000" pitchFamily="2" charset="2"/>
              </a:rPr>
              <a:t>konst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>
                <a:sym typeface="Wingdings" panose="05000000000000000000" pitchFamily="2" charset="2"/>
              </a:rPr>
              <a:t>id</a:t>
            </a:r>
            <a:r>
              <a:rPr lang="de-CH" dirty="0">
                <a:sym typeface="Wingdings" panose="05000000000000000000" pitchFamily="2" charset="2"/>
              </a:rPr>
              <a:t>);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Pair = x =&gt; y =&gt; f =&gt; f(x)(y);</a:t>
            </a:r>
          </a:p>
          <a:p>
            <a:r>
              <a:rPr lang="en-US" dirty="0">
                <a:sym typeface="Wingdings" panose="05000000000000000000" pitchFamily="2" charset="2"/>
              </a:rPr>
              <a:t>const 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konst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r>
              <a:rPr lang="en-US" dirty="0">
                <a:sym typeface="Wingdings" panose="05000000000000000000" pitchFamily="2" charset="2"/>
              </a:rPr>
              <a:t>const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snd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Pair bekommt x und y, gibt eine Funktion zurück</a:t>
            </a:r>
          </a:p>
          <a:p>
            <a:r>
              <a:rPr lang="de-DE" dirty="0">
                <a:sym typeface="Wingdings" panose="05000000000000000000" pitchFamily="2" charset="2"/>
              </a:rPr>
              <a:t>x und y sind im </a:t>
            </a:r>
            <a:r>
              <a:rPr lang="de-DE" dirty="0" err="1">
                <a:sym typeface="Wingdings" panose="05000000000000000000" pitchFamily="2" charset="2"/>
              </a:rPr>
              <a:t>closure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scope</a:t>
            </a:r>
            <a:r>
              <a:rPr lang="de-DE" dirty="0">
                <a:sym typeface="Wingdings" panose="05000000000000000000" pitchFamily="2" charset="2"/>
              </a:rPr>
              <a:t> von Pair und können nicht geändert, nur abgefragt werden  </a:t>
            </a:r>
            <a:r>
              <a:rPr lang="de-DE" b="1" dirty="0" err="1">
                <a:sym typeface="Wingdings" panose="05000000000000000000" pitchFamily="2" charset="2"/>
              </a:rPr>
              <a:t>immutable</a:t>
            </a:r>
            <a:r>
              <a:rPr lang="de-DE" dirty="0">
                <a:sym typeface="Wingdings" panose="05000000000000000000" pitchFamily="2" charset="2"/>
              </a:rPr>
              <a:t>, unveränderbare Datenstruktur wurde gebaut!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const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dierk</a:t>
            </a:r>
            <a:r>
              <a:rPr lang="de-DE" dirty="0">
                <a:sym typeface="Wingdings" panose="05000000000000000000" pitchFamily="2" charset="2"/>
              </a:rPr>
              <a:t> = Pair("Dierk")("König"); // </a:t>
            </a:r>
            <a:r>
              <a:rPr lang="de-DE" dirty="0" err="1">
                <a:sym typeface="Wingdings" panose="05000000000000000000" pitchFamily="2" charset="2"/>
              </a:rPr>
              <a:t>immutable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ok.push</a:t>
            </a:r>
            <a:r>
              <a:rPr lang="de-DE" dirty="0">
                <a:sym typeface="Wingdings" panose="05000000000000000000" pitchFamily="2" charset="2"/>
              </a:rPr>
              <a:t>( </a:t>
            </a:r>
            <a:r>
              <a:rPr lang="de-DE" dirty="0" err="1">
                <a:sym typeface="Wingdings" panose="05000000000000000000" pitchFamily="2" charset="2"/>
              </a:rPr>
              <a:t>dierk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firstname</a:t>
            </a:r>
            <a:r>
              <a:rPr lang="de-DE" dirty="0">
                <a:sym typeface="Wingdings" panose="05000000000000000000" pitchFamily="2" charset="2"/>
              </a:rPr>
              <a:t>) === "Dierk"); // wie in Java </a:t>
            </a:r>
            <a:r>
              <a:rPr lang="de-DE" dirty="0" err="1">
                <a:sym typeface="Wingdings" panose="05000000000000000000" pitchFamily="2" charset="2"/>
              </a:rPr>
              <a:t>dierk.firstname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ok.push</a:t>
            </a:r>
            <a:r>
              <a:rPr lang="de-DE" dirty="0">
                <a:sym typeface="Wingdings" panose="05000000000000000000" pitchFamily="2" charset="2"/>
              </a:rPr>
              <a:t>( </a:t>
            </a:r>
            <a:r>
              <a:rPr lang="de-DE" dirty="0" err="1">
                <a:sym typeface="Wingdings" panose="05000000000000000000" pitchFamily="2" charset="2"/>
              </a:rPr>
              <a:t>dierk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lastname</a:t>
            </a:r>
            <a:r>
              <a:rPr lang="de-DE" dirty="0">
                <a:sym typeface="Wingdings" panose="05000000000000000000" pitchFamily="2" charset="2"/>
              </a:rPr>
              <a:t>)  === "König");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Produkttyp: wenn man eine Kombination von Dingen hat (x &amp; y) ist die mögliche Kombination die entsteht, das Produkt der Möglichkeiten von x und y</a:t>
            </a: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6A9D726-EFFB-4DD9-80C6-07F88799F4BB}"/>
              </a:ext>
            </a:extLst>
          </p:cNvPr>
          <p:cNvSpPr txBox="1"/>
          <p:nvPr/>
        </p:nvSpPr>
        <p:spPr>
          <a:xfrm>
            <a:off x="563036" y="679127"/>
            <a:ext cx="70282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>
                <a:sym typeface="Wingdings" panose="05000000000000000000" pitchFamily="2" charset="2"/>
              </a:rPr>
              <a:t>Tuple</a:t>
            </a:r>
            <a:r>
              <a:rPr lang="de-CH" b="1" dirty="0">
                <a:sym typeface="Wingdings" panose="05000000000000000000" pitchFamily="2" charset="2"/>
              </a:rPr>
              <a:t>:</a:t>
            </a:r>
          </a:p>
          <a:p>
            <a:endParaRPr lang="de-CH" b="1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Tuple</a:t>
            </a:r>
            <a:r>
              <a:rPr lang="de-CH" dirty="0">
                <a:sym typeface="Wingdings" panose="05000000000000000000" pitchFamily="2" charset="2"/>
              </a:rPr>
              <a:t> = n =&gt; [</a:t>
            </a:r>
          </a:p>
          <a:p>
            <a:r>
              <a:rPr lang="de-CH" dirty="0">
                <a:sym typeface="Wingdings" panose="05000000000000000000" pitchFamily="2" charset="2"/>
              </a:rPr>
              <a:t>    </a:t>
            </a:r>
            <a:r>
              <a:rPr lang="de-CH" dirty="0" err="1">
                <a:sym typeface="Wingdings" panose="05000000000000000000" pitchFamily="2" charset="2"/>
              </a:rPr>
              <a:t>parmStore</a:t>
            </a:r>
            <a:r>
              <a:rPr lang="de-CH" dirty="0">
                <a:sym typeface="Wingdings" panose="05000000000000000000" pitchFamily="2" charset="2"/>
              </a:rPr>
              <a:t> (n + 1) ( [] ) (</a:t>
            </a:r>
            <a:r>
              <a:rPr lang="de-CH" dirty="0" err="1">
                <a:sym typeface="Wingdings" panose="05000000000000000000" pitchFamily="2" charset="2"/>
              </a:rPr>
              <a:t>parms</a:t>
            </a:r>
            <a:r>
              <a:rPr lang="de-CH" dirty="0">
                <a:sym typeface="Wingdings" panose="05000000000000000000" pitchFamily="2" charset="2"/>
              </a:rPr>
              <a:t> =&gt; </a:t>
            </a:r>
            <a:r>
              <a:rPr lang="de-CH" dirty="0" err="1">
                <a:sym typeface="Wingdings" panose="05000000000000000000" pitchFamily="2" charset="2"/>
              </a:rPr>
              <a:t>parms.reduce</a:t>
            </a:r>
            <a:r>
              <a:rPr lang="de-CH" dirty="0">
                <a:sym typeface="Wingdings" panose="05000000000000000000" pitchFamily="2" charset="2"/>
              </a:rPr>
              <a:t>( (</a:t>
            </a:r>
            <a:r>
              <a:rPr lang="de-CH" dirty="0" err="1">
                <a:sym typeface="Wingdings" panose="05000000000000000000" pitchFamily="2" charset="2"/>
              </a:rPr>
              <a:t>accu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) =&gt; </a:t>
            </a:r>
            <a:r>
              <a:rPr lang="de-CH" dirty="0" err="1">
                <a:sym typeface="Wingdings" panose="05000000000000000000" pitchFamily="2" charset="2"/>
              </a:rPr>
              <a:t>accu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), </a:t>
            </a:r>
            <a:r>
              <a:rPr lang="de-CH" dirty="0" err="1">
                <a:sym typeface="Wingdings" panose="05000000000000000000" pitchFamily="2" charset="2"/>
              </a:rPr>
              <a:t>parms.pop</a:t>
            </a:r>
            <a:r>
              <a:rPr lang="de-CH" dirty="0">
                <a:sym typeface="Wingdings" panose="05000000000000000000" pitchFamily="2" charset="2"/>
              </a:rPr>
              <a:t>() ) ), // </a:t>
            </a:r>
            <a:r>
              <a:rPr lang="de-CH" dirty="0" err="1">
                <a:sym typeface="Wingdings" panose="05000000000000000000" pitchFamily="2" charset="2"/>
              </a:rPr>
              <a:t>ctor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    ...</a:t>
            </a:r>
            <a:r>
              <a:rPr lang="de-CH" dirty="0" err="1">
                <a:sym typeface="Wingdings" panose="05000000000000000000" pitchFamily="2" charset="2"/>
              </a:rPr>
              <a:t>Array.from</a:t>
            </a:r>
            <a:r>
              <a:rPr lang="de-CH" dirty="0">
                <a:sym typeface="Wingdings" panose="05000000000000000000" pitchFamily="2" charset="2"/>
              </a:rPr>
              <a:t>( {</a:t>
            </a:r>
            <a:r>
              <a:rPr lang="de-CH" dirty="0" err="1">
                <a:sym typeface="Wingdings" panose="05000000000000000000" pitchFamily="2" charset="2"/>
              </a:rPr>
              <a:t>length:n</a:t>
            </a:r>
            <a:r>
              <a:rPr lang="de-CH" dirty="0">
                <a:sym typeface="Wingdings" panose="05000000000000000000" pitchFamily="2" charset="2"/>
              </a:rPr>
              <a:t>}, (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idx</a:t>
            </a:r>
            <a:r>
              <a:rPr lang="de-CH" dirty="0">
                <a:sym typeface="Wingdings" panose="05000000000000000000" pitchFamily="2" charset="2"/>
              </a:rPr>
              <a:t>) =&gt; </a:t>
            </a:r>
            <a:r>
              <a:rPr lang="de-CH" dirty="0" err="1">
                <a:sym typeface="Wingdings" panose="05000000000000000000" pitchFamily="2" charset="2"/>
              </a:rPr>
              <a:t>iOfN</a:t>
            </a:r>
            <a:r>
              <a:rPr lang="de-CH" dirty="0">
                <a:sym typeface="Wingdings" panose="05000000000000000000" pitchFamily="2" charset="2"/>
              </a:rPr>
              <a:t> (n) (</a:t>
            </a:r>
            <a:r>
              <a:rPr lang="de-CH" dirty="0" err="1">
                <a:sym typeface="Wingdings" panose="05000000000000000000" pitchFamily="2" charset="2"/>
              </a:rPr>
              <a:t>idx</a:t>
            </a:r>
            <a:r>
              <a:rPr lang="de-CH" dirty="0">
                <a:sym typeface="Wingdings" panose="05000000000000000000" pitchFamily="2" charset="2"/>
              </a:rPr>
              <a:t>) () )                    // </a:t>
            </a:r>
            <a:r>
              <a:rPr lang="de-CH" dirty="0" err="1">
                <a:sym typeface="Wingdings" panose="05000000000000000000" pitchFamily="2" charset="2"/>
              </a:rPr>
              <a:t>selectors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];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[Person, </a:t>
            </a:r>
            <a:r>
              <a:rPr lang="de-CH" dirty="0" err="1">
                <a:sym typeface="Wingdings" panose="05000000000000000000" pitchFamily="2" charset="2"/>
              </a:rPr>
              <a:t>fn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ln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ag</a:t>
            </a:r>
            <a:r>
              <a:rPr lang="de-CH" dirty="0">
                <a:sym typeface="Wingdings" panose="05000000000000000000" pitchFamily="2" charset="2"/>
              </a:rPr>
              <a:t>] = </a:t>
            </a:r>
            <a:r>
              <a:rPr lang="de-CH" dirty="0" err="1">
                <a:sym typeface="Wingdings" panose="05000000000000000000" pitchFamily="2" charset="2"/>
              </a:rPr>
              <a:t>Tuple</a:t>
            </a:r>
            <a:r>
              <a:rPr lang="de-CH" dirty="0">
                <a:sym typeface="Wingdings" panose="05000000000000000000" pitchFamily="2" charset="2"/>
              </a:rPr>
              <a:t>(3);</a:t>
            </a: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person</a:t>
            </a:r>
            <a:r>
              <a:rPr lang="de-CH" dirty="0">
                <a:sym typeface="Wingdings" panose="05000000000000000000" pitchFamily="2" charset="2"/>
              </a:rPr>
              <a:t> = Person("Dierk")("König")(50);</a:t>
            </a:r>
          </a:p>
          <a:p>
            <a:r>
              <a:rPr lang="de-CH" dirty="0" err="1">
                <a:sym typeface="Wingdings" panose="05000000000000000000" pitchFamily="2" charset="2"/>
              </a:rPr>
              <a:t>ok.push</a:t>
            </a:r>
            <a:r>
              <a:rPr lang="de-CH" dirty="0">
                <a:sym typeface="Wingdings" panose="05000000000000000000" pitchFamily="2" charset="2"/>
              </a:rPr>
              <a:t>( </a:t>
            </a:r>
            <a:r>
              <a:rPr lang="de-CH" dirty="0" err="1">
                <a:sym typeface="Wingdings" panose="05000000000000000000" pitchFamily="2" charset="2"/>
              </a:rPr>
              <a:t>person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>
                <a:sym typeface="Wingdings" panose="05000000000000000000" pitchFamily="2" charset="2"/>
              </a:rPr>
              <a:t>fn</a:t>
            </a:r>
            <a:r>
              <a:rPr lang="de-CH" dirty="0">
                <a:sym typeface="Wingdings" panose="05000000000000000000" pitchFamily="2" charset="2"/>
              </a:rPr>
              <a:t>) === "Dierk");</a:t>
            </a:r>
          </a:p>
          <a:p>
            <a:r>
              <a:rPr lang="de-CH" dirty="0" err="1">
                <a:sym typeface="Wingdings" panose="05000000000000000000" pitchFamily="2" charset="2"/>
              </a:rPr>
              <a:t>ok.push</a:t>
            </a:r>
            <a:r>
              <a:rPr lang="de-CH" dirty="0">
                <a:sym typeface="Wingdings" panose="05000000000000000000" pitchFamily="2" charset="2"/>
              </a:rPr>
              <a:t>( </a:t>
            </a:r>
            <a:r>
              <a:rPr lang="de-CH" dirty="0" err="1">
                <a:sym typeface="Wingdings" panose="05000000000000000000" pitchFamily="2" charset="2"/>
              </a:rPr>
              <a:t>person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>
                <a:sym typeface="Wingdings" panose="05000000000000000000" pitchFamily="2" charset="2"/>
              </a:rPr>
              <a:t>ln</a:t>
            </a:r>
            <a:r>
              <a:rPr lang="de-CH" dirty="0">
                <a:sym typeface="Wingdings" panose="05000000000000000000" pitchFamily="2" charset="2"/>
              </a:rPr>
              <a:t>) === "König");</a:t>
            </a:r>
          </a:p>
          <a:p>
            <a:r>
              <a:rPr lang="de-CH" dirty="0" err="1">
                <a:sym typeface="Wingdings" panose="05000000000000000000" pitchFamily="2" charset="2"/>
              </a:rPr>
              <a:t>ok.push</a:t>
            </a:r>
            <a:r>
              <a:rPr lang="de-CH" dirty="0">
                <a:sym typeface="Wingdings" panose="05000000000000000000" pitchFamily="2" charset="2"/>
              </a:rPr>
              <a:t>( </a:t>
            </a:r>
            <a:r>
              <a:rPr lang="de-CH" dirty="0" err="1">
                <a:sym typeface="Wingdings" panose="05000000000000000000" pitchFamily="2" charset="2"/>
              </a:rPr>
              <a:t>person</a:t>
            </a:r>
            <a:r>
              <a:rPr lang="de-CH" dirty="0">
                <a:sym typeface="Wingdings" panose="05000000000000000000" pitchFamily="2" charset="2"/>
              </a:rPr>
              <a:t>(</a:t>
            </a:r>
            <a:r>
              <a:rPr lang="de-CH" dirty="0" err="1">
                <a:sym typeface="Wingdings" panose="05000000000000000000" pitchFamily="2" charset="2"/>
              </a:rPr>
              <a:t>ag</a:t>
            </a:r>
            <a:r>
              <a:rPr lang="de-CH" dirty="0">
                <a:sym typeface="Wingdings" panose="05000000000000000000" pitchFamily="2" charset="2"/>
              </a:rPr>
              <a:t>) === 50);</a:t>
            </a:r>
          </a:p>
        </p:txBody>
      </p:sp>
    </p:spTree>
    <p:extLst>
      <p:ext uri="{BB962C8B-B14F-4D97-AF65-F5344CB8AC3E}">
        <p14:creationId xmlns:p14="http://schemas.microsoft.com/office/powerpoint/2010/main" val="15797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6A9D726-EFFB-4DD9-80C6-07F88799F4BB}"/>
              </a:ext>
            </a:extLst>
          </p:cNvPr>
          <p:cNvSpPr txBox="1"/>
          <p:nvPr/>
        </p:nvSpPr>
        <p:spPr>
          <a:xfrm>
            <a:off x="526460" y="679127"/>
            <a:ext cx="7028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sym typeface="Wingdings" panose="05000000000000000000" pitchFamily="2" charset="2"/>
              </a:rPr>
              <a:t>Dual (Komplement zum Produkt, Summe):</a:t>
            </a:r>
          </a:p>
          <a:p>
            <a:endParaRPr lang="de-CH" b="1" dirty="0">
              <a:sym typeface="Wingdings" panose="05000000000000000000" pitchFamily="2" charset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52A008-5BD2-4359-A520-6A998B41B1CB}"/>
              </a:ext>
            </a:extLst>
          </p:cNvPr>
          <p:cNvSpPr txBox="1"/>
          <p:nvPr/>
        </p:nvSpPr>
        <p:spPr>
          <a:xfrm>
            <a:off x="639776" y="2795497"/>
            <a:ext cx="34871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Test:</a:t>
            </a: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safeDiv</a:t>
            </a:r>
            <a:r>
              <a:rPr lang="de-CH" dirty="0">
                <a:sym typeface="Wingdings" panose="05000000000000000000" pitchFamily="2" charset="2"/>
              </a:rPr>
              <a:t> = </a:t>
            </a:r>
            <a:r>
              <a:rPr lang="de-CH" dirty="0" err="1">
                <a:sym typeface="Wingdings" panose="05000000000000000000" pitchFamily="2" charset="2"/>
              </a:rPr>
              <a:t>num</a:t>
            </a:r>
            <a:r>
              <a:rPr lang="de-CH" dirty="0">
                <a:sym typeface="Wingdings" panose="05000000000000000000" pitchFamily="2" charset="2"/>
              </a:rPr>
              <a:t> =&gt; </a:t>
            </a:r>
            <a:r>
              <a:rPr lang="de-CH" dirty="0" err="1">
                <a:sym typeface="Wingdings" panose="05000000000000000000" pitchFamily="2" charset="2"/>
              </a:rPr>
              <a:t>divisor</a:t>
            </a:r>
            <a:r>
              <a:rPr lang="de-CH" dirty="0">
                <a:sym typeface="Wingdings" panose="05000000000000000000" pitchFamily="2" charset="2"/>
              </a:rPr>
              <a:t> =&gt;</a:t>
            </a:r>
          </a:p>
          <a:p>
            <a:r>
              <a:rPr lang="de-CH" dirty="0">
                <a:sym typeface="Wingdings" panose="05000000000000000000" pitchFamily="2" charset="2"/>
              </a:rPr>
              <a:t>    </a:t>
            </a:r>
            <a:r>
              <a:rPr lang="de-CH" dirty="0" err="1">
                <a:sym typeface="Wingdings" panose="05000000000000000000" pitchFamily="2" charset="2"/>
              </a:rPr>
              <a:t>divisor</a:t>
            </a:r>
            <a:r>
              <a:rPr lang="de-CH" dirty="0">
                <a:sym typeface="Wingdings" panose="05000000000000000000" pitchFamily="2" charset="2"/>
              </a:rPr>
              <a:t> === 0</a:t>
            </a:r>
          </a:p>
          <a:p>
            <a:r>
              <a:rPr lang="de-CH" dirty="0">
                <a:sym typeface="Wingdings" panose="05000000000000000000" pitchFamily="2" charset="2"/>
              </a:rPr>
              <a:t>    ? </a:t>
            </a:r>
            <a:r>
              <a:rPr lang="de-CH" dirty="0" err="1">
                <a:sym typeface="Wingdings" panose="05000000000000000000" pitchFamily="2" charset="2"/>
              </a:rPr>
              <a:t>Left</a:t>
            </a:r>
            <a:r>
              <a:rPr lang="de-CH" dirty="0">
                <a:sym typeface="Wingdings" panose="05000000000000000000" pitchFamily="2" charset="2"/>
              </a:rPr>
              <a:t>("schlecht!")</a:t>
            </a:r>
          </a:p>
          <a:p>
            <a:r>
              <a:rPr lang="de-CH" dirty="0">
                <a:sym typeface="Wingdings" panose="05000000000000000000" pitchFamily="2" charset="2"/>
              </a:rPr>
              <a:t>    : Right(</a:t>
            </a:r>
            <a:r>
              <a:rPr lang="de-CH" dirty="0" err="1">
                <a:sym typeface="Wingdings" panose="05000000000000000000" pitchFamily="2" charset="2"/>
              </a:rPr>
              <a:t>num</a:t>
            </a:r>
            <a:r>
              <a:rPr lang="de-CH" dirty="0">
                <a:sym typeface="Wingdings" panose="05000000000000000000" pitchFamily="2" charset="2"/>
              </a:rPr>
              <a:t> / </a:t>
            </a:r>
            <a:r>
              <a:rPr lang="de-CH" dirty="0" err="1">
                <a:sym typeface="Wingdings" panose="05000000000000000000" pitchFamily="2" charset="2"/>
              </a:rPr>
              <a:t>divisor</a:t>
            </a:r>
            <a:r>
              <a:rPr lang="de-CH" dirty="0">
                <a:sym typeface="Wingdings" panose="05000000000000000000" pitchFamily="2" charset="2"/>
              </a:rPr>
              <a:t>);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either</a:t>
            </a:r>
            <a:r>
              <a:rPr lang="de-CH" dirty="0">
                <a:sym typeface="Wingdings" panose="05000000000000000000" pitchFamily="2" charset="2"/>
              </a:rPr>
              <a:t>( </a:t>
            </a:r>
            <a:r>
              <a:rPr lang="de-CH" dirty="0" err="1">
                <a:sym typeface="Wingdings" panose="05000000000000000000" pitchFamily="2" charset="2"/>
              </a:rPr>
              <a:t>safeDiv</a:t>
            </a:r>
            <a:r>
              <a:rPr lang="de-CH" dirty="0">
                <a:sym typeface="Wingdings" panose="05000000000000000000" pitchFamily="2" charset="2"/>
              </a:rPr>
              <a:t>(1)(0)  )</a:t>
            </a:r>
          </a:p>
          <a:p>
            <a:r>
              <a:rPr lang="de-CH" dirty="0">
                <a:sym typeface="Wingdings" panose="05000000000000000000" pitchFamily="2" charset="2"/>
              </a:rPr>
              <a:t>      ( x =&gt; </a:t>
            </a:r>
            <a:r>
              <a:rPr lang="de-CH" dirty="0" err="1">
                <a:sym typeface="Wingdings" panose="05000000000000000000" pitchFamily="2" charset="2"/>
              </a:rPr>
              <a:t>console.error</a:t>
            </a:r>
            <a:r>
              <a:rPr lang="de-CH" dirty="0">
                <a:sym typeface="Wingdings" panose="05000000000000000000" pitchFamily="2" charset="2"/>
              </a:rPr>
              <a:t>(x))</a:t>
            </a:r>
          </a:p>
          <a:p>
            <a:r>
              <a:rPr lang="de-CH" dirty="0">
                <a:sym typeface="Wingdings" panose="05000000000000000000" pitchFamily="2" charset="2"/>
              </a:rPr>
              <a:t>      ( x =&gt; console.log(x));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F52109-D340-48AD-A50D-598D5905D949}"/>
              </a:ext>
            </a:extLst>
          </p:cNvPr>
          <p:cNvSpPr txBox="1"/>
          <p:nvPr/>
        </p:nvSpPr>
        <p:spPr>
          <a:xfrm>
            <a:off x="4352442" y="3085377"/>
            <a:ext cx="34871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Operation hat zwei unterschiedliche Ergebnisausprägungen (korrekte Lösung oder wenn Divisor null ist kein gültiges Ergebnis)</a:t>
            </a:r>
          </a:p>
          <a:p>
            <a:r>
              <a:rPr lang="de-CH" dirty="0">
                <a:sym typeface="Wingdings" panose="05000000000000000000" pitchFamily="2" charset="2"/>
              </a:rPr>
              <a:t> Entweder oder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233BE6-5C1C-476A-84EC-5A4B101BE950}"/>
              </a:ext>
            </a:extLst>
          </p:cNvPr>
          <p:cNvSpPr txBox="1"/>
          <p:nvPr/>
        </p:nvSpPr>
        <p:spPr>
          <a:xfrm>
            <a:off x="639776" y="1351790"/>
            <a:ext cx="3487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Left</a:t>
            </a:r>
            <a:r>
              <a:rPr lang="de-CH" dirty="0">
                <a:sym typeface="Wingdings" panose="05000000000000000000" pitchFamily="2" charset="2"/>
              </a:rPr>
              <a:t> = x =&gt; f =&gt; g =&gt; f(x);</a:t>
            </a: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Right = x =&gt; f =&gt; g =&gt; g(x);</a:t>
            </a: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either</a:t>
            </a:r>
            <a:r>
              <a:rPr lang="de-CH" dirty="0">
                <a:sym typeface="Wingdings" panose="05000000000000000000" pitchFamily="2" charset="2"/>
              </a:rPr>
              <a:t> = e =&gt; f =&gt; g =&gt; e(f)(g);</a:t>
            </a:r>
          </a:p>
          <a:p>
            <a:r>
              <a:rPr lang="de-CH" dirty="0">
                <a:sym typeface="Wingdings" panose="05000000000000000000" pitchFamily="2" charset="2"/>
              </a:rPr>
              <a:t>//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4A1B16-2C70-4AB0-9D7B-B313F7D20FF0}"/>
              </a:ext>
            </a:extLst>
          </p:cNvPr>
          <p:cNvSpPr txBox="1"/>
          <p:nvPr/>
        </p:nvSpPr>
        <p:spPr>
          <a:xfrm>
            <a:off x="4485577" y="1677085"/>
            <a:ext cx="348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Wie in Java Optional</a:t>
            </a:r>
          </a:p>
          <a:p>
            <a:r>
              <a:rPr lang="de-CH" dirty="0">
                <a:sym typeface="Wingdings" panose="05000000000000000000" pitchFamily="2" charset="2"/>
              </a:rPr>
              <a:t>2 </a:t>
            </a:r>
            <a:r>
              <a:rPr lang="de-CH" dirty="0" err="1">
                <a:sym typeface="Wingdings" panose="05000000000000000000" pitchFamily="2" charset="2"/>
              </a:rPr>
              <a:t>Konstrukturen</a:t>
            </a:r>
            <a:r>
              <a:rPr lang="de-CH" dirty="0">
                <a:sym typeface="Wingdings" panose="05000000000000000000" pitchFamily="2" charset="2"/>
              </a:rPr>
              <a:t> und eine Zugriffsfunktion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C716B1-E65F-48E5-93E9-F9E09D5E5C8F}"/>
              </a:ext>
            </a:extLst>
          </p:cNvPr>
          <p:cNvSpPr txBox="1"/>
          <p:nvPr/>
        </p:nvSpPr>
        <p:spPr>
          <a:xfrm>
            <a:off x="639776" y="5773449"/>
            <a:ext cx="3487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sym typeface="Wingdings" panose="05000000000000000000" pitchFamily="2" charset="2"/>
              </a:rPr>
              <a:t>durch Umformen</a:t>
            </a:r>
            <a:r>
              <a:rPr lang="de-CH" dirty="0">
                <a:sym typeface="Wingdings" panose="05000000000000000000" pitchFamily="2" charset="2"/>
              </a:rPr>
              <a:t>:</a:t>
            </a:r>
          </a:p>
          <a:p>
            <a:r>
              <a:rPr lang="de-CH" dirty="0" err="1">
                <a:sym typeface="Wingdings" panose="05000000000000000000" pitchFamily="2" charset="2"/>
              </a:rPr>
              <a:t>const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either</a:t>
            </a:r>
            <a:r>
              <a:rPr lang="de-CH" dirty="0">
                <a:sym typeface="Wingdings" panose="05000000000000000000" pitchFamily="2" charset="2"/>
              </a:rPr>
              <a:t> = </a:t>
            </a:r>
            <a:r>
              <a:rPr lang="de-CH" dirty="0" err="1">
                <a:sym typeface="Wingdings" panose="05000000000000000000" pitchFamily="2" charset="2"/>
              </a:rPr>
              <a:t>id</a:t>
            </a:r>
            <a:r>
              <a:rPr lang="de-CH" dirty="0"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D4A3DA-5F6E-4213-AA2A-13468E35304D}"/>
              </a:ext>
            </a:extLst>
          </p:cNvPr>
          <p:cNvSpPr txBox="1"/>
          <p:nvPr/>
        </p:nvSpPr>
        <p:spPr>
          <a:xfrm>
            <a:off x="4126891" y="56349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Test:</a:t>
            </a:r>
          </a:p>
          <a:p>
            <a:r>
              <a:rPr lang="de-CH" dirty="0">
                <a:sym typeface="Wingdings" panose="05000000000000000000" pitchFamily="2" charset="2"/>
              </a:rPr>
              <a:t>( </a:t>
            </a:r>
            <a:r>
              <a:rPr lang="de-CH" dirty="0" err="1">
                <a:sym typeface="Wingdings" panose="05000000000000000000" pitchFamily="2" charset="2"/>
              </a:rPr>
              <a:t>safeDiv</a:t>
            </a:r>
            <a:r>
              <a:rPr lang="de-CH" dirty="0">
                <a:sym typeface="Wingdings" panose="05000000000000000000" pitchFamily="2" charset="2"/>
              </a:rPr>
              <a:t>(1)(0)  )</a:t>
            </a:r>
          </a:p>
          <a:p>
            <a:r>
              <a:rPr lang="de-CH" dirty="0">
                <a:sym typeface="Wingdings" panose="05000000000000000000" pitchFamily="2" charset="2"/>
              </a:rPr>
              <a:t>      ( x =&gt; </a:t>
            </a:r>
            <a:r>
              <a:rPr lang="de-CH" dirty="0" err="1">
                <a:sym typeface="Wingdings" panose="05000000000000000000" pitchFamily="2" charset="2"/>
              </a:rPr>
              <a:t>console.error</a:t>
            </a:r>
            <a:r>
              <a:rPr lang="de-CH" dirty="0">
                <a:sym typeface="Wingdings" panose="05000000000000000000" pitchFamily="2" charset="2"/>
              </a:rPr>
              <a:t>(x))</a:t>
            </a:r>
          </a:p>
          <a:p>
            <a:r>
              <a:rPr lang="de-CH" dirty="0">
                <a:sym typeface="Wingdings" panose="05000000000000000000" pitchFamily="2" charset="2"/>
              </a:rPr>
              <a:t>      ( x =&gt; console.log(x));</a:t>
            </a:r>
          </a:p>
        </p:txBody>
      </p:sp>
    </p:spTree>
    <p:extLst>
      <p:ext uri="{BB962C8B-B14F-4D97-AF65-F5344CB8AC3E}">
        <p14:creationId xmlns:p14="http://schemas.microsoft.com/office/powerpoint/2010/main" val="342910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Breitbild</PresentationFormat>
  <Paragraphs>72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25</cp:revision>
  <dcterms:created xsi:type="dcterms:W3CDTF">2021-09-21T15:07:29Z</dcterms:created>
  <dcterms:modified xsi:type="dcterms:W3CDTF">2021-10-11T19:08:27Z</dcterms:modified>
</cp:coreProperties>
</file>