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fAqXuA6MERy6EzjuSNPmSZ2sN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08BF0A-DF7F-4A5B-A7E7-8106038729D8}">
  <a:tblStyle styleId="{3A08BF0A-DF7F-4A5B-A7E7-810603872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1C5D091-C03E-43DD-94E5-6185BF3CF95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bold.fntdata"/><Relationship Id="rId12" Type="http://schemas.openxmlformats.org/officeDocument/2006/relationships/slide" Target="slides/slide6.xml"/><Relationship Id="rId34" Type="http://schemas.openxmlformats.org/officeDocument/2006/relationships/font" Target="fonts/Roboto-regular.fntdata"/><Relationship Id="rId15" Type="http://schemas.openxmlformats.org/officeDocument/2006/relationships/slide" Target="slides/slide9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b66c769a1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6b66c769a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d5b855574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33d5b85557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3d5b855574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3d5b8555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6b66c769a1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36b66c769a1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6b66c769a1_1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g36b66c769a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b66c769a1_1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36b66c769a1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6b66c769a1_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0" name="Google Shape;490;g36b66c769a1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Lydia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Tracking vélo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Lydia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e en page personnalisée 1">
  <p:cSld name="AUTOLAYOUT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2105247" y="1"/>
            <a:ext cx="7038765" cy="5138761"/>
            <a:chOff x="3388636" y="43347"/>
            <a:chExt cx="5755327" cy="4201767"/>
          </a:xfrm>
        </p:grpSpPr>
        <p:sp>
          <p:nvSpPr>
            <p:cNvPr id="12" name="Google Shape;12;p30"/>
            <p:cNvSpPr/>
            <p:nvPr/>
          </p:nvSpPr>
          <p:spPr>
            <a:xfrm>
              <a:off x="3837147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>
              <a:off x="4285658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0"/>
            <p:cNvSpPr/>
            <p:nvPr/>
          </p:nvSpPr>
          <p:spPr>
            <a:xfrm>
              <a:off x="473416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0"/>
            <p:cNvSpPr/>
            <p:nvPr/>
          </p:nvSpPr>
          <p:spPr>
            <a:xfrm>
              <a:off x="518268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0"/>
            <p:cNvSpPr/>
            <p:nvPr/>
          </p:nvSpPr>
          <p:spPr>
            <a:xfrm>
              <a:off x="5631192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0"/>
            <p:cNvSpPr/>
            <p:nvPr/>
          </p:nvSpPr>
          <p:spPr>
            <a:xfrm>
              <a:off x="607970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0"/>
            <p:cNvSpPr/>
            <p:nvPr/>
          </p:nvSpPr>
          <p:spPr>
            <a:xfrm>
              <a:off x="6528215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0"/>
            <p:cNvSpPr/>
            <p:nvPr/>
          </p:nvSpPr>
          <p:spPr>
            <a:xfrm>
              <a:off x="6976726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0"/>
            <p:cNvSpPr/>
            <p:nvPr/>
          </p:nvSpPr>
          <p:spPr>
            <a:xfrm>
              <a:off x="7425229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0"/>
            <p:cNvSpPr/>
            <p:nvPr/>
          </p:nvSpPr>
          <p:spPr>
            <a:xfrm>
              <a:off x="7873740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0"/>
            <p:cNvSpPr/>
            <p:nvPr/>
          </p:nvSpPr>
          <p:spPr>
            <a:xfrm>
              <a:off x="8322251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0"/>
            <p:cNvSpPr/>
            <p:nvPr/>
          </p:nvSpPr>
          <p:spPr>
            <a:xfrm>
              <a:off x="8770763" y="1754163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0"/>
            <p:cNvSpPr/>
            <p:nvPr/>
          </p:nvSpPr>
          <p:spPr>
            <a:xfrm>
              <a:off x="3837147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0"/>
            <p:cNvSpPr/>
            <p:nvPr/>
          </p:nvSpPr>
          <p:spPr>
            <a:xfrm>
              <a:off x="4285658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0"/>
            <p:cNvSpPr/>
            <p:nvPr/>
          </p:nvSpPr>
          <p:spPr>
            <a:xfrm>
              <a:off x="473416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0"/>
            <p:cNvSpPr/>
            <p:nvPr/>
          </p:nvSpPr>
          <p:spPr>
            <a:xfrm>
              <a:off x="518268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>
              <a:off x="5631192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0"/>
            <p:cNvSpPr/>
            <p:nvPr/>
          </p:nvSpPr>
          <p:spPr>
            <a:xfrm>
              <a:off x="607970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0"/>
            <p:cNvSpPr/>
            <p:nvPr/>
          </p:nvSpPr>
          <p:spPr>
            <a:xfrm>
              <a:off x="6528215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0"/>
            <p:cNvSpPr/>
            <p:nvPr/>
          </p:nvSpPr>
          <p:spPr>
            <a:xfrm>
              <a:off x="6976726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0"/>
            <p:cNvSpPr/>
            <p:nvPr/>
          </p:nvSpPr>
          <p:spPr>
            <a:xfrm>
              <a:off x="7425229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0"/>
            <p:cNvSpPr/>
            <p:nvPr/>
          </p:nvSpPr>
          <p:spPr>
            <a:xfrm>
              <a:off x="7873740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0"/>
            <p:cNvSpPr/>
            <p:nvPr/>
          </p:nvSpPr>
          <p:spPr>
            <a:xfrm>
              <a:off x="8322251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0"/>
            <p:cNvSpPr/>
            <p:nvPr/>
          </p:nvSpPr>
          <p:spPr>
            <a:xfrm>
              <a:off x="8770763" y="1326459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0"/>
            <p:cNvSpPr/>
            <p:nvPr/>
          </p:nvSpPr>
          <p:spPr>
            <a:xfrm>
              <a:off x="3837147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0"/>
            <p:cNvSpPr/>
            <p:nvPr/>
          </p:nvSpPr>
          <p:spPr>
            <a:xfrm>
              <a:off x="4285658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0"/>
            <p:cNvSpPr/>
            <p:nvPr/>
          </p:nvSpPr>
          <p:spPr>
            <a:xfrm>
              <a:off x="473416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0"/>
            <p:cNvSpPr/>
            <p:nvPr/>
          </p:nvSpPr>
          <p:spPr>
            <a:xfrm>
              <a:off x="518268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0"/>
            <p:cNvSpPr/>
            <p:nvPr/>
          </p:nvSpPr>
          <p:spPr>
            <a:xfrm>
              <a:off x="5631192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>
              <a:off x="607970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0"/>
            <p:cNvSpPr/>
            <p:nvPr/>
          </p:nvSpPr>
          <p:spPr>
            <a:xfrm>
              <a:off x="6528215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0"/>
            <p:cNvSpPr/>
            <p:nvPr/>
          </p:nvSpPr>
          <p:spPr>
            <a:xfrm>
              <a:off x="6976726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7425229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0"/>
            <p:cNvSpPr/>
            <p:nvPr/>
          </p:nvSpPr>
          <p:spPr>
            <a:xfrm>
              <a:off x="7873740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0"/>
            <p:cNvSpPr/>
            <p:nvPr/>
          </p:nvSpPr>
          <p:spPr>
            <a:xfrm>
              <a:off x="8322251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>
              <a:off x="8770763" y="898755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0"/>
            <p:cNvSpPr/>
            <p:nvPr/>
          </p:nvSpPr>
          <p:spPr>
            <a:xfrm>
              <a:off x="338863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>
              <a:off x="3837147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0"/>
            <p:cNvSpPr/>
            <p:nvPr/>
          </p:nvSpPr>
          <p:spPr>
            <a:xfrm>
              <a:off x="4285658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>
              <a:off x="473416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0"/>
            <p:cNvSpPr/>
            <p:nvPr/>
          </p:nvSpPr>
          <p:spPr>
            <a:xfrm>
              <a:off x="518268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>
              <a:off x="5631192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0"/>
            <p:cNvSpPr/>
            <p:nvPr/>
          </p:nvSpPr>
          <p:spPr>
            <a:xfrm>
              <a:off x="607970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0"/>
            <p:cNvSpPr/>
            <p:nvPr/>
          </p:nvSpPr>
          <p:spPr>
            <a:xfrm>
              <a:off x="6528215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0"/>
            <p:cNvSpPr/>
            <p:nvPr/>
          </p:nvSpPr>
          <p:spPr>
            <a:xfrm>
              <a:off x="6976726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0"/>
            <p:cNvSpPr/>
            <p:nvPr/>
          </p:nvSpPr>
          <p:spPr>
            <a:xfrm>
              <a:off x="7425229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0"/>
            <p:cNvSpPr/>
            <p:nvPr/>
          </p:nvSpPr>
          <p:spPr>
            <a:xfrm>
              <a:off x="7873740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0"/>
            <p:cNvSpPr/>
            <p:nvPr/>
          </p:nvSpPr>
          <p:spPr>
            <a:xfrm>
              <a:off x="8322251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0"/>
            <p:cNvSpPr/>
            <p:nvPr/>
          </p:nvSpPr>
          <p:spPr>
            <a:xfrm>
              <a:off x="8770763" y="471051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0"/>
            <p:cNvSpPr/>
            <p:nvPr/>
          </p:nvSpPr>
          <p:spPr>
            <a:xfrm>
              <a:off x="3388636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0"/>
            <p:cNvSpPr/>
            <p:nvPr/>
          </p:nvSpPr>
          <p:spPr>
            <a:xfrm>
              <a:off x="3837147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30"/>
            <p:cNvSpPr/>
            <p:nvPr/>
          </p:nvSpPr>
          <p:spPr>
            <a:xfrm>
              <a:off x="4285658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0"/>
            <p:cNvSpPr/>
            <p:nvPr/>
          </p:nvSpPr>
          <p:spPr>
            <a:xfrm>
              <a:off x="4734169" y="4336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0"/>
            <p:cNvSpPr/>
            <p:nvPr/>
          </p:nvSpPr>
          <p:spPr>
            <a:xfrm>
              <a:off x="5182681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0"/>
            <p:cNvSpPr/>
            <p:nvPr/>
          </p:nvSpPr>
          <p:spPr>
            <a:xfrm>
              <a:off x="5631192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0"/>
            <p:cNvSpPr/>
            <p:nvPr/>
          </p:nvSpPr>
          <p:spPr>
            <a:xfrm>
              <a:off x="6079703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0"/>
            <p:cNvSpPr/>
            <p:nvPr/>
          </p:nvSpPr>
          <p:spPr>
            <a:xfrm>
              <a:off x="6528215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0"/>
            <p:cNvSpPr/>
            <p:nvPr/>
          </p:nvSpPr>
          <p:spPr>
            <a:xfrm>
              <a:off x="6976726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0"/>
            <p:cNvSpPr/>
            <p:nvPr/>
          </p:nvSpPr>
          <p:spPr>
            <a:xfrm>
              <a:off x="7425229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0"/>
            <p:cNvSpPr/>
            <p:nvPr/>
          </p:nvSpPr>
          <p:spPr>
            <a:xfrm>
              <a:off x="7873740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0"/>
            <p:cNvSpPr/>
            <p:nvPr/>
          </p:nvSpPr>
          <p:spPr>
            <a:xfrm>
              <a:off x="8322251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0"/>
            <p:cNvSpPr/>
            <p:nvPr/>
          </p:nvSpPr>
          <p:spPr>
            <a:xfrm>
              <a:off x="8770763" y="43347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0"/>
            <p:cNvSpPr/>
            <p:nvPr/>
          </p:nvSpPr>
          <p:spPr>
            <a:xfrm>
              <a:off x="3837147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0"/>
            <p:cNvSpPr/>
            <p:nvPr/>
          </p:nvSpPr>
          <p:spPr>
            <a:xfrm>
              <a:off x="4285658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0"/>
            <p:cNvSpPr/>
            <p:nvPr/>
          </p:nvSpPr>
          <p:spPr>
            <a:xfrm>
              <a:off x="473416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0"/>
            <p:cNvSpPr/>
            <p:nvPr/>
          </p:nvSpPr>
          <p:spPr>
            <a:xfrm>
              <a:off x="518268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0"/>
            <p:cNvSpPr/>
            <p:nvPr/>
          </p:nvSpPr>
          <p:spPr>
            <a:xfrm>
              <a:off x="5631192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0"/>
            <p:cNvSpPr/>
            <p:nvPr/>
          </p:nvSpPr>
          <p:spPr>
            <a:xfrm>
              <a:off x="607970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0"/>
            <p:cNvSpPr/>
            <p:nvPr/>
          </p:nvSpPr>
          <p:spPr>
            <a:xfrm>
              <a:off x="6528215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0"/>
            <p:cNvSpPr/>
            <p:nvPr/>
          </p:nvSpPr>
          <p:spPr>
            <a:xfrm>
              <a:off x="6976726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7425229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7873740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0"/>
            <p:cNvSpPr/>
            <p:nvPr/>
          </p:nvSpPr>
          <p:spPr>
            <a:xfrm>
              <a:off x="8322251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0"/>
            <p:cNvSpPr/>
            <p:nvPr/>
          </p:nvSpPr>
          <p:spPr>
            <a:xfrm>
              <a:off x="8770763" y="3871914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0"/>
            <p:cNvSpPr/>
            <p:nvPr/>
          </p:nvSpPr>
          <p:spPr>
            <a:xfrm>
              <a:off x="3837147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0"/>
            <p:cNvSpPr/>
            <p:nvPr/>
          </p:nvSpPr>
          <p:spPr>
            <a:xfrm>
              <a:off x="4285658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0"/>
            <p:cNvSpPr/>
            <p:nvPr/>
          </p:nvSpPr>
          <p:spPr>
            <a:xfrm>
              <a:off x="473416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30"/>
            <p:cNvSpPr/>
            <p:nvPr/>
          </p:nvSpPr>
          <p:spPr>
            <a:xfrm>
              <a:off x="518268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30"/>
            <p:cNvSpPr/>
            <p:nvPr/>
          </p:nvSpPr>
          <p:spPr>
            <a:xfrm>
              <a:off x="5631192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0"/>
            <p:cNvSpPr/>
            <p:nvPr/>
          </p:nvSpPr>
          <p:spPr>
            <a:xfrm>
              <a:off x="607970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0"/>
            <p:cNvSpPr/>
            <p:nvPr/>
          </p:nvSpPr>
          <p:spPr>
            <a:xfrm>
              <a:off x="6528215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30"/>
            <p:cNvSpPr/>
            <p:nvPr/>
          </p:nvSpPr>
          <p:spPr>
            <a:xfrm>
              <a:off x="6976726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30"/>
            <p:cNvSpPr/>
            <p:nvPr/>
          </p:nvSpPr>
          <p:spPr>
            <a:xfrm>
              <a:off x="7425229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30"/>
            <p:cNvSpPr/>
            <p:nvPr/>
          </p:nvSpPr>
          <p:spPr>
            <a:xfrm>
              <a:off x="7873740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30"/>
            <p:cNvSpPr/>
            <p:nvPr/>
          </p:nvSpPr>
          <p:spPr>
            <a:xfrm>
              <a:off x="8322251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0"/>
            <p:cNvSpPr/>
            <p:nvPr/>
          </p:nvSpPr>
          <p:spPr>
            <a:xfrm>
              <a:off x="8770763" y="3444210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30"/>
            <p:cNvSpPr/>
            <p:nvPr/>
          </p:nvSpPr>
          <p:spPr>
            <a:xfrm>
              <a:off x="3837147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30"/>
            <p:cNvSpPr/>
            <p:nvPr/>
          </p:nvSpPr>
          <p:spPr>
            <a:xfrm>
              <a:off x="4285658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0"/>
            <p:cNvSpPr/>
            <p:nvPr/>
          </p:nvSpPr>
          <p:spPr>
            <a:xfrm>
              <a:off x="473416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0"/>
            <p:cNvSpPr/>
            <p:nvPr/>
          </p:nvSpPr>
          <p:spPr>
            <a:xfrm>
              <a:off x="518268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0"/>
            <p:cNvSpPr/>
            <p:nvPr/>
          </p:nvSpPr>
          <p:spPr>
            <a:xfrm>
              <a:off x="5631192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0"/>
            <p:cNvSpPr/>
            <p:nvPr/>
          </p:nvSpPr>
          <p:spPr>
            <a:xfrm>
              <a:off x="607970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0"/>
            <p:cNvSpPr/>
            <p:nvPr/>
          </p:nvSpPr>
          <p:spPr>
            <a:xfrm>
              <a:off x="6528215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0"/>
            <p:cNvSpPr/>
            <p:nvPr/>
          </p:nvSpPr>
          <p:spPr>
            <a:xfrm>
              <a:off x="6976726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0"/>
            <p:cNvSpPr/>
            <p:nvPr/>
          </p:nvSpPr>
          <p:spPr>
            <a:xfrm>
              <a:off x="7425229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0"/>
            <p:cNvSpPr/>
            <p:nvPr/>
          </p:nvSpPr>
          <p:spPr>
            <a:xfrm>
              <a:off x="7873740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>
              <a:off x="8322251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0"/>
            <p:cNvSpPr/>
            <p:nvPr/>
          </p:nvSpPr>
          <p:spPr>
            <a:xfrm>
              <a:off x="8770763" y="3016506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0"/>
            <p:cNvSpPr/>
            <p:nvPr/>
          </p:nvSpPr>
          <p:spPr>
            <a:xfrm>
              <a:off x="3837147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4285658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473416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518268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5631192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607970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6528215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6976726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7425229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7873740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8322251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8770763" y="2588802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3837147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0"/>
            <p:cNvSpPr/>
            <p:nvPr/>
          </p:nvSpPr>
          <p:spPr>
            <a:xfrm>
              <a:off x="4285658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0"/>
            <p:cNvSpPr/>
            <p:nvPr/>
          </p:nvSpPr>
          <p:spPr>
            <a:xfrm>
              <a:off x="473416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>
              <a:off x="518268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5631192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607970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>
              <a:off x="6528215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>
              <a:off x="6976726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>
              <a:off x="7425229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>
              <a:off x="7873740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>
              <a:off x="8322251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>
              <a:off x="8770763" y="2161098"/>
              <a:ext cx="373200" cy="373200"/>
            </a:xfrm>
            <a:prstGeom prst="ellipse">
              <a:avLst/>
            </a:prstGeom>
            <a:solidFill>
              <a:srgbClr val="DEDEDE">
                <a:alpha val="1137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0"/>
          <p:cNvSpPr/>
          <p:nvPr/>
        </p:nvSpPr>
        <p:spPr>
          <a:xfrm>
            <a:off x="3396590" y="0"/>
            <a:ext cx="32508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0"/>
          <p:cNvSpPr/>
          <p:nvPr/>
        </p:nvSpPr>
        <p:spPr>
          <a:xfrm>
            <a:off x="0" y="0"/>
            <a:ext cx="3415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0"/>
          <p:cNvSpPr/>
          <p:nvPr/>
        </p:nvSpPr>
        <p:spPr>
          <a:xfrm>
            <a:off x="685175" y="1799775"/>
            <a:ext cx="61200" cy="238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0"/>
          <p:cNvSpPr txBox="1"/>
          <p:nvPr>
            <p:ph type="ctrTitle"/>
          </p:nvPr>
        </p:nvSpPr>
        <p:spPr>
          <a:xfrm>
            <a:off x="992425" y="1799775"/>
            <a:ext cx="3136800" cy="173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8" name="Google Shape;138;p30"/>
          <p:cNvSpPr txBox="1"/>
          <p:nvPr>
            <p:ph idx="1" type="subTitle"/>
          </p:nvPr>
        </p:nvSpPr>
        <p:spPr>
          <a:xfrm>
            <a:off x="992425" y="3579375"/>
            <a:ext cx="31368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7065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9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87" name="Google Shape;187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40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4" name="Google Shape;144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9" name="Google Shape;159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5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4" name="Google Shape;164;p35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8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0" name="Google Shape;180;p38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6D9E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jp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b66c769a1_1_1"/>
          <p:cNvSpPr txBox="1"/>
          <p:nvPr>
            <p:ph type="ctrTitle"/>
          </p:nvPr>
        </p:nvSpPr>
        <p:spPr>
          <a:xfrm>
            <a:off x="992425" y="2341800"/>
            <a:ext cx="30813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fr">
                <a:solidFill>
                  <a:schemeClr val="dk2"/>
                </a:solidFill>
              </a:rPr>
              <a:t>Hackaton #1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g36b66c769a1_1_1"/>
          <p:cNvSpPr txBox="1"/>
          <p:nvPr>
            <p:ph idx="1" type="subTitle"/>
          </p:nvPr>
        </p:nvSpPr>
        <p:spPr>
          <a:xfrm>
            <a:off x="964675" y="3211500"/>
            <a:ext cx="3136800" cy="1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fr" sz="1929"/>
              <a:t>Jérémy Novice</a:t>
            </a:r>
            <a:endParaRPr sz="192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fr" sz="1929"/>
              <a:t>Julianna Romanova</a:t>
            </a:r>
            <a:endParaRPr sz="192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lang="fr" sz="1329"/>
              <a:t>30/06/2025</a:t>
            </a:r>
            <a:endParaRPr sz="1329"/>
          </a:p>
        </p:txBody>
      </p:sp>
      <p:sp>
        <p:nvSpPr>
          <p:cNvPr id="200" name="Google Shape;200;g36b66c769a1_1_1"/>
          <p:cNvSpPr txBox="1"/>
          <p:nvPr>
            <p:ph idx="1" type="subTitle"/>
          </p:nvPr>
        </p:nvSpPr>
        <p:spPr>
          <a:xfrm>
            <a:off x="5022125" y="3769425"/>
            <a:ext cx="743100" cy="6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rPr b="1" lang="fr" sz="3200"/>
              <a:t>J²</a:t>
            </a:r>
            <a:endParaRPr b="1" sz="3200"/>
          </a:p>
        </p:txBody>
      </p:sp>
      <p:pic>
        <p:nvPicPr>
          <p:cNvPr id="201" name="Google Shape;201;g36b66c769a1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425" y="207025"/>
            <a:ext cx="2023700" cy="1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6b66c769a1_1_1"/>
          <p:cNvSpPr txBox="1"/>
          <p:nvPr/>
        </p:nvSpPr>
        <p:spPr>
          <a:xfrm>
            <a:off x="4683600" y="285700"/>
            <a:ext cx="4199400" cy="272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lt1"/>
                </a:solidFill>
              </a:rPr>
              <a:t>COÛT DE LA SANTÉ ET FACTEURS DE RISQUE : PLONGÉE DANS LE DATASET DES ASSURANCES</a:t>
            </a:r>
            <a:endParaRPr b="1" sz="2100"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"/>
          <p:cNvSpPr txBox="1"/>
          <p:nvPr>
            <p:ph type="title"/>
          </p:nvPr>
        </p:nvSpPr>
        <p:spPr>
          <a:xfrm>
            <a:off x="0" y="16350"/>
            <a:ext cx="892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Extraction, transformation et chargement</a:t>
            </a:r>
            <a:endParaRPr sz="2000"/>
          </a:p>
        </p:txBody>
      </p:sp>
      <p:sp>
        <p:nvSpPr>
          <p:cNvPr id="348" name="Google Shape;348;p10"/>
          <p:cNvSpPr txBox="1"/>
          <p:nvPr/>
        </p:nvSpPr>
        <p:spPr>
          <a:xfrm>
            <a:off x="396850" y="964650"/>
            <a:ext cx="46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10"/>
          <p:cNvSpPr txBox="1"/>
          <p:nvPr/>
        </p:nvSpPr>
        <p:spPr>
          <a:xfrm>
            <a:off x="231775" y="708825"/>
            <a:ext cx="8602800" cy="4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1/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1 fichier CSV : contenant des informations individuelles sur les coûts d’assurance santé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Source : Medical Cost Personal Dataset (jeu pédagogique open data)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>
                <a:latin typeface="Roboto"/>
                <a:ea typeface="Roboto"/>
                <a:cs typeface="Roboto"/>
                <a:sym typeface="Roboto"/>
              </a:rPr>
              <a:t>Problématiques rencontrées :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Variables catégorielles à encoder (ex. sex, smoker, region)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Présence de valeurs extrêmes (outliers sur les charges)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300">
                <a:latin typeface="Roboto"/>
                <a:ea typeface="Roboto"/>
                <a:cs typeface="Roboto"/>
                <a:sym typeface="Roboto"/>
              </a:rPr>
              <a:t>Étapes de traitement du fichier source 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Nombre de lignes initialement : 1 338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Nombre de lignes après nettoyage : 1 338 (aucune ligne supprimée car pas de valeurs manquantes)</a:t>
            </a:r>
            <a:br>
              <a:rPr lang="fr" sz="1300">
                <a:latin typeface="Roboto"/>
                <a:ea typeface="Roboto"/>
                <a:cs typeface="Roboto"/>
                <a:sym typeface="Roboto"/>
              </a:rPr>
            </a:br>
            <a:r>
              <a:rPr lang="fr" sz="1300">
                <a:latin typeface="Roboto"/>
                <a:ea typeface="Roboto"/>
                <a:cs typeface="Roboto"/>
                <a:sym typeface="Roboto"/>
              </a:rPr>
              <a:t>Encodage et normalisation : transformation des variables texte en variables numériques</a:t>
            </a:r>
            <a:br>
              <a:rPr lang="fr" sz="1300">
                <a:latin typeface="Roboto"/>
                <a:ea typeface="Roboto"/>
                <a:cs typeface="Roboto"/>
                <a:sym typeface="Roboto"/>
              </a:rPr>
            </a:br>
            <a:r>
              <a:rPr lang="fr" sz="1300">
                <a:latin typeface="Roboto"/>
                <a:ea typeface="Roboto"/>
                <a:cs typeface="Roboto"/>
                <a:sym typeface="Roboto"/>
              </a:rPr>
              <a:t>Identification et marquage des outliers : charges supérieures à 50 000 $</a:t>
            </a:r>
            <a:endParaRPr b="1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2/ Nou</a:t>
            </a:r>
            <a:r>
              <a:rPr lang="fr" sz="1300">
                <a:latin typeface="Roboto"/>
                <a:ea typeface="Roboto"/>
                <a:cs typeface="Roboto"/>
                <a:sym typeface="Roboto"/>
              </a:rPr>
              <a:t>s avons dû enrichir nos données avec les informations et fichiers ci-après :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-"/>
            </a:pPr>
            <a:r>
              <a:rPr b="1" lang="fr" sz="1300">
                <a:latin typeface="Roboto"/>
                <a:ea typeface="Roboto"/>
                <a:cs typeface="Roboto"/>
                <a:sym typeface="Roboto"/>
              </a:rPr>
              <a:t>Residence_all_tables.xlsx</a:t>
            </a:r>
            <a:endParaRPr b="1"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aucune ligne supprimée car pas de valeurs manquantes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Montant annuel moyen des dépenses de santé par habitant aux US  (1991–2020)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-"/>
            </a:pPr>
            <a:r>
              <a:rPr lang="fr" sz="1300">
                <a:latin typeface="Roboto"/>
                <a:ea typeface="Roboto"/>
                <a:cs typeface="Roboto"/>
                <a:sym typeface="Roboto"/>
              </a:rPr>
              <a:t>Jointure avec insurance.csv via la variable région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0" y="16350"/>
            <a:ext cx="89247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Dictionnaire des données</a:t>
            </a:r>
            <a:endParaRPr sz="2000"/>
          </a:p>
        </p:txBody>
      </p:sp>
      <p:sp>
        <p:nvSpPr>
          <p:cNvPr id="355" name="Google Shape;355;p12"/>
          <p:cNvSpPr txBox="1"/>
          <p:nvPr/>
        </p:nvSpPr>
        <p:spPr>
          <a:xfrm flipH="1">
            <a:off x="212700" y="646600"/>
            <a:ext cx="43593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insurance.csv</a:t>
            </a:r>
            <a:r>
              <a:rPr b="0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: 1 fichier format : csv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4958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colonnes et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 1 338</a:t>
            </a:r>
            <a:r>
              <a:rPr b="0" i="0" lang="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lignes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6" name="Google Shape;356;p12"/>
          <p:cNvGraphicFramePr/>
          <p:nvPr/>
        </p:nvGraphicFramePr>
        <p:xfrm>
          <a:off x="313550" y="10614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{3A08BF0A-DF7F-4A5B-A7E7-8106038729D8}</a:tableStyleId>
              </a:tblPr>
              <a:tblGrid>
                <a:gridCol w="735825"/>
                <a:gridCol w="605075"/>
                <a:gridCol w="3325000"/>
              </a:tblGrid>
              <a:tr h="12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Variable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Type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Description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age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int64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Âge de l’assuré (en années)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sex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object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Sexe de l’assuré (male ou female)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bmi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float64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Indice de Masse Corporelle (IMC) en kg/m²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children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int64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Nombre de personnes à charge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smoker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object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Statut tabagique (yes = fumeur, no = non-fumeur)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region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object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Région de résidence (northeast, northwest, etc.)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charges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float64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Dépenses médicales annuelles couvertes par l’assurance (USD)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p12"/>
          <p:cNvSpPr txBox="1"/>
          <p:nvPr/>
        </p:nvSpPr>
        <p:spPr>
          <a:xfrm>
            <a:off x="288000" y="2977175"/>
            <a:ext cx="503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latin typeface="Calibri"/>
                <a:ea typeface="Calibri"/>
                <a:cs typeface="Calibri"/>
                <a:sym typeface="Calibri"/>
              </a:rPr>
              <a:t>Residence_all_tables.xlsx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1 fichier format : xlsx, avec 30 tables, utilisé la 11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 colonnes et </a:t>
            </a:r>
            <a:r>
              <a:rPr lang="fr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62</a:t>
            </a:r>
            <a:r>
              <a:rPr lang="fr" sz="1100">
                <a:latin typeface="Calibri"/>
                <a:ea typeface="Calibri"/>
                <a:cs typeface="Calibri"/>
                <a:sym typeface="Calibri"/>
              </a:rPr>
              <a:t> lignes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8" name="Google Shape;358;p12"/>
          <p:cNvGraphicFramePr/>
          <p:nvPr/>
        </p:nvGraphicFramePr>
        <p:xfrm>
          <a:off x="313550" y="345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{B1C5D091-C03E-43DD-94E5-6185BF3CF95D}</a:tableStyleId>
              </a:tblPr>
              <a:tblGrid>
                <a:gridCol w="1838325"/>
                <a:gridCol w="752475"/>
                <a:gridCol w="2838450"/>
              </a:tblGrid>
              <a:tr h="1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Colonne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Type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800"/>
                        <a:t>Description</a:t>
                      </a:r>
                      <a:endParaRPr b="1"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Region/state of residence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string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État de résidence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1991 à 2020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float64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Dépenses santé par habitant (USD) par année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Average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float64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Moyenne annuelle 1991–2020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Annual % Growth (1991–2020)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float64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800"/>
                        <a:t>Croissance annuelle moyenne (%)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0101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13"/>
          <p:cNvGrpSpPr/>
          <p:nvPr/>
        </p:nvGrpSpPr>
        <p:grpSpPr>
          <a:xfrm>
            <a:off x="619225" y="488803"/>
            <a:ext cx="3337675" cy="861172"/>
            <a:chOff x="4318975" y="909418"/>
            <a:chExt cx="3337675" cy="765282"/>
          </a:xfrm>
        </p:grpSpPr>
        <p:sp>
          <p:nvSpPr>
            <p:cNvPr id="364" name="Google Shape;364;p13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Contexte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13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1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8" name="Google Shape;368;p13"/>
          <p:cNvGrpSpPr/>
          <p:nvPr/>
        </p:nvGrpSpPr>
        <p:grpSpPr>
          <a:xfrm>
            <a:off x="619225" y="1156679"/>
            <a:ext cx="3337675" cy="861172"/>
            <a:chOff x="4318975" y="909418"/>
            <a:chExt cx="3337675" cy="765282"/>
          </a:xfrm>
        </p:grpSpPr>
        <p:sp>
          <p:nvSpPr>
            <p:cNvPr id="369" name="Google Shape;369;p13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Problème métier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1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72" name="Google Shape;372;p13"/>
          <p:cNvSpPr txBox="1"/>
          <p:nvPr/>
        </p:nvSpPr>
        <p:spPr>
          <a:xfrm>
            <a:off x="1228700" y="1824554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1" i="0" sz="12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1228700" y="31782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fr" sz="15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1" i="0" sz="15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13"/>
          <p:cNvSpPr txBox="1"/>
          <p:nvPr/>
        </p:nvSpPr>
        <p:spPr>
          <a:xfrm>
            <a:off x="1228700" y="3846105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75" name="Google Shape;375;p13"/>
          <p:cNvGrpSpPr/>
          <p:nvPr/>
        </p:nvGrpSpPr>
        <p:grpSpPr>
          <a:xfrm>
            <a:off x="619225" y="2038317"/>
            <a:ext cx="529800" cy="665334"/>
            <a:chOff x="4318975" y="1083450"/>
            <a:chExt cx="529800" cy="591250"/>
          </a:xfrm>
        </p:grpSpPr>
        <p:sp>
          <p:nvSpPr>
            <p:cNvPr id="376" name="Google Shape;376;p1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7" name="Google Shape;377;p1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78" name="Google Shape;378;p13"/>
          <p:cNvGrpSpPr/>
          <p:nvPr/>
        </p:nvGrpSpPr>
        <p:grpSpPr>
          <a:xfrm>
            <a:off x="619225" y="2724117"/>
            <a:ext cx="529800" cy="665334"/>
            <a:chOff x="4318975" y="1083450"/>
            <a:chExt cx="529800" cy="591250"/>
          </a:xfrm>
        </p:grpSpPr>
        <p:sp>
          <p:nvSpPr>
            <p:cNvPr id="379" name="Google Shape;379;p1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0" name="Google Shape;380;p1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1" name="Google Shape;381;p13"/>
          <p:cNvGrpSpPr/>
          <p:nvPr/>
        </p:nvGrpSpPr>
        <p:grpSpPr>
          <a:xfrm>
            <a:off x="619225" y="3409917"/>
            <a:ext cx="529800" cy="665334"/>
            <a:chOff x="4318975" y="1083450"/>
            <a:chExt cx="529800" cy="591250"/>
          </a:xfrm>
        </p:grpSpPr>
        <p:sp>
          <p:nvSpPr>
            <p:cNvPr id="382" name="Google Shape;382;p1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1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84" name="Google Shape;384;p13"/>
          <p:cNvCxnSpPr/>
          <p:nvPr/>
        </p:nvCxnSpPr>
        <p:spPr>
          <a:xfrm rot="10800000">
            <a:off x="619225" y="4095717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p13"/>
          <p:cNvSpPr txBox="1"/>
          <p:nvPr/>
        </p:nvSpPr>
        <p:spPr>
          <a:xfrm>
            <a:off x="1228700" y="24924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2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13"/>
          <p:cNvSpPr txBox="1"/>
          <p:nvPr/>
        </p:nvSpPr>
        <p:spPr>
          <a:xfrm>
            <a:off x="3306600" y="1940038"/>
            <a:ext cx="583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0" i="0" sz="4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4"/>
          <p:cNvSpPr txBox="1"/>
          <p:nvPr/>
        </p:nvSpPr>
        <p:spPr>
          <a:xfrm>
            <a:off x="416425" y="4249075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4"/>
          <p:cNvSpPr txBox="1"/>
          <p:nvPr>
            <p:ph type="title"/>
          </p:nvPr>
        </p:nvSpPr>
        <p:spPr>
          <a:xfrm>
            <a:off x="338875" y="0"/>
            <a:ext cx="880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Introduction macro données</a:t>
            </a:r>
            <a:r>
              <a:rPr lang="fr"/>
              <a:t>– Évolution des dépenses de santé (1991-2020)</a:t>
            </a:r>
            <a:endParaRPr/>
          </a:p>
        </p:txBody>
      </p:sp>
      <p:pic>
        <p:nvPicPr>
          <p:cNvPr id="393" name="Google Shape;3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5" y="798051"/>
            <a:ext cx="6308235" cy="31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4"/>
          <p:cNvSpPr txBox="1"/>
          <p:nvPr/>
        </p:nvSpPr>
        <p:spPr>
          <a:xfrm>
            <a:off x="481350" y="4087375"/>
            <a:ext cx="8181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dépenses de santé par habitant sont passées de </a:t>
            </a:r>
            <a:r>
              <a:rPr b="1" lang="fr" sz="1100"/>
              <a:t>2 600 $ à plus de 10 000 $</a:t>
            </a:r>
            <a:r>
              <a:rPr lang="fr" sz="1100"/>
              <a:t> en 30 ans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Cela représente une </a:t>
            </a:r>
            <a:r>
              <a:rPr b="1" lang="fr" sz="1100"/>
              <a:t>hausse d’environ +300 %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Cette croissance continue traduit une augmentation constante des coûts du système de santé aux États-Unis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3d5b855574_0_51"/>
          <p:cNvSpPr txBox="1"/>
          <p:nvPr/>
        </p:nvSpPr>
        <p:spPr>
          <a:xfrm>
            <a:off x="416425" y="4249075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g33d5b855574_0_51"/>
          <p:cNvSpPr txBox="1"/>
          <p:nvPr>
            <p:ph type="title"/>
          </p:nvPr>
        </p:nvSpPr>
        <p:spPr>
          <a:xfrm>
            <a:off x="338875" y="0"/>
            <a:ext cx="880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Introduction macro données– Évolution des dépenses de santé par état (1991-2020)</a:t>
            </a:r>
            <a:endParaRPr/>
          </a:p>
        </p:txBody>
      </p:sp>
      <p:pic>
        <p:nvPicPr>
          <p:cNvPr id="401" name="Google Shape;401;g33d5b855574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6257648" cy="43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3d5b855574_0_51"/>
          <p:cNvSpPr txBox="1"/>
          <p:nvPr/>
        </p:nvSpPr>
        <p:spPr>
          <a:xfrm>
            <a:off x="6547350" y="1936950"/>
            <a:ext cx="2178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Écarts régionaux importants:</a:t>
            </a:r>
            <a:br>
              <a:rPr b="1" lang="fr" sz="1100"/>
            </a:br>
            <a:r>
              <a:rPr lang="fr" sz="1100"/>
              <a:t> Nord-Est et Californie &gt; plus fortes dépenses.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Convergence progressive:</a:t>
            </a:r>
            <a:br>
              <a:rPr b="1" lang="fr" sz="1100"/>
            </a:br>
            <a:r>
              <a:rPr lang="fr" sz="1100"/>
              <a:t> Tous les États atteignent des niveaux élevés en 2020.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/>
              <a:t>Hausse continue:</a:t>
            </a:r>
            <a:br>
              <a:rPr b="1" lang="fr" sz="1100"/>
            </a:br>
            <a:r>
              <a:rPr lang="fr" sz="1100"/>
              <a:t> Aucune baisse sur 30 ans.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d5b855574_0_37"/>
          <p:cNvSpPr txBox="1"/>
          <p:nvPr/>
        </p:nvSpPr>
        <p:spPr>
          <a:xfrm>
            <a:off x="416425" y="4249075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g33d5b855574_0_37"/>
          <p:cNvSpPr txBox="1"/>
          <p:nvPr>
            <p:ph type="title"/>
          </p:nvPr>
        </p:nvSpPr>
        <p:spPr>
          <a:xfrm>
            <a:off x="338875" y="0"/>
            <a:ext cx="880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/>
              <a:t>Matrice de corrélation – Variables explicatives et charges médicales</a:t>
            </a:r>
            <a:endParaRPr/>
          </a:p>
        </p:txBody>
      </p:sp>
      <p:pic>
        <p:nvPicPr>
          <p:cNvPr id="409" name="Google Shape;409;g33d5b855574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925" y="741650"/>
            <a:ext cx="5201951" cy="41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33d5b855574_0_37"/>
          <p:cNvSpPr txBox="1"/>
          <p:nvPr/>
        </p:nvSpPr>
        <p:spPr>
          <a:xfrm>
            <a:off x="5567100" y="1789200"/>
            <a:ext cx="34977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700"/>
              <a:t>Corrélations principales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Tabagisme : </a:t>
            </a:r>
            <a:r>
              <a:rPr b="1" lang="fr" sz="1700"/>
              <a:t>0,79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Âge : </a:t>
            </a:r>
            <a:r>
              <a:rPr b="1" lang="fr" sz="1700"/>
              <a:t>0,30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fr" sz="1700"/>
              <a:t>IMC : </a:t>
            </a:r>
            <a:r>
              <a:rPr b="1" lang="fr" sz="1700"/>
              <a:t>0,20</a:t>
            </a:r>
            <a:endParaRPr b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b66c769a1_1_38"/>
          <p:cNvSpPr txBox="1"/>
          <p:nvPr/>
        </p:nvSpPr>
        <p:spPr>
          <a:xfrm>
            <a:off x="416425" y="4249075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g36b66c769a1_1_38"/>
          <p:cNvSpPr txBox="1"/>
          <p:nvPr>
            <p:ph type="title"/>
          </p:nvPr>
        </p:nvSpPr>
        <p:spPr>
          <a:xfrm>
            <a:off x="0" y="16350"/>
            <a:ext cx="892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Analyse croisée – Âge, IMC, Charges et Tabagisme, selon </a:t>
            </a:r>
            <a:r>
              <a:rPr lang="fr" sz="2000"/>
              <a:t>groupe</a:t>
            </a:r>
            <a:r>
              <a:rPr lang="fr" sz="2000"/>
              <a:t> IMC</a:t>
            </a:r>
            <a:endParaRPr sz="2000"/>
          </a:p>
        </p:txBody>
      </p:sp>
      <p:pic>
        <p:nvPicPr>
          <p:cNvPr id="417" name="Google Shape;417;g36b66c769a1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726125"/>
            <a:ext cx="4970076" cy="441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g36b66c769a1_1_38"/>
          <p:cNvSpPr txBox="1"/>
          <p:nvPr/>
        </p:nvSpPr>
        <p:spPr>
          <a:xfrm>
            <a:off x="5470275" y="1543275"/>
            <a:ext cx="3000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Observations principales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Les fumeurs présentent des charges élevées </a:t>
            </a:r>
            <a:r>
              <a:rPr b="1" lang="fr" sz="1500"/>
              <a:t>quels que soient âge et IMC</a:t>
            </a:r>
            <a:br>
              <a:rPr b="1" lang="fr" sz="1500"/>
            </a:b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" sz="1500"/>
              <a:t>Les non-fumeurs conservent des coûts plus bas, même avec un IMC important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b66c769a1_1_33"/>
          <p:cNvSpPr txBox="1"/>
          <p:nvPr/>
        </p:nvSpPr>
        <p:spPr>
          <a:xfrm>
            <a:off x="416425" y="4249075"/>
            <a:ext cx="489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g36b66c769a1_1_33"/>
          <p:cNvSpPr txBox="1"/>
          <p:nvPr>
            <p:ph type="title"/>
          </p:nvPr>
        </p:nvSpPr>
        <p:spPr>
          <a:xfrm>
            <a:off x="338875" y="16350"/>
            <a:ext cx="8586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Impact du tabagisme sur les charges</a:t>
            </a:r>
            <a:endParaRPr sz="2000"/>
          </a:p>
        </p:txBody>
      </p:sp>
      <p:pic>
        <p:nvPicPr>
          <p:cNvPr id="425" name="Google Shape;425;g36b66c769a1_1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83175"/>
            <a:ext cx="3986599" cy="30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36b66c769a1_1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750" y="1983175"/>
            <a:ext cx="4103418" cy="30796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36b66c769a1_1_33"/>
          <p:cNvSpPr txBox="1"/>
          <p:nvPr/>
        </p:nvSpPr>
        <p:spPr>
          <a:xfrm>
            <a:off x="109500" y="714050"/>
            <a:ext cx="89244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" lIns="126000" spcFirstLastPara="1" rIns="91425" wrap="square" tIns="540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Observations clés: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Différence de coût moyenne très nette</a:t>
            </a:r>
            <a:r>
              <a:rPr lang="fr" sz="1100"/>
              <a:t> : Fumeurs : </a:t>
            </a:r>
            <a:r>
              <a:rPr b="1" lang="fr" sz="1100"/>
              <a:t>~32 000 $ / </a:t>
            </a:r>
            <a:r>
              <a:rPr lang="fr" sz="1100"/>
              <a:t>Non-fumeurs : </a:t>
            </a:r>
            <a:r>
              <a:rPr b="1" lang="fr" sz="1100"/>
              <a:t>~8 400 $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Différence hautement significative</a:t>
            </a:r>
            <a:r>
              <a:rPr lang="fr" sz="1100"/>
              <a:t> (p-value quasi nulle, test de Student).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Effet amplifié chez les personnes obèses</a:t>
            </a:r>
            <a:r>
              <a:rPr lang="fr" sz="1100"/>
              <a:t> : Obésité classe 1 à 3 : tests t significatifs (</a:t>
            </a:r>
            <a:r>
              <a:rPr b="1" lang="fr" sz="1100"/>
              <a:t>p &lt; 0,0001</a:t>
            </a:r>
            <a:r>
              <a:rPr lang="fr" sz="1100"/>
              <a:t>).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La </a:t>
            </a:r>
            <a:r>
              <a:rPr b="1" lang="fr" sz="1100"/>
              <a:t>combinaison tabagisme + obésité est un facteur aggravant majeur des dépenses</a:t>
            </a:r>
            <a:r>
              <a:rPr lang="fr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000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 sz="2000"/>
              <a:t>IMC + Fumeur = effet amplifié sur les charges</a:t>
            </a:r>
            <a:endParaRPr/>
          </a:p>
        </p:txBody>
      </p:sp>
      <p:pic>
        <p:nvPicPr>
          <p:cNvPr id="433" name="Google Shape;4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925025"/>
            <a:ext cx="3808799" cy="306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500" y="1925016"/>
            <a:ext cx="5216500" cy="3066084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15"/>
          <p:cNvSpPr txBox="1"/>
          <p:nvPr/>
        </p:nvSpPr>
        <p:spPr>
          <a:xfrm>
            <a:off x="3158725" y="788500"/>
            <a:ext cx="568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L’IMC seul : hausse modérée des coûts avant l’obésité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Obésité + tabac = </a:t>
            </a:r>
            <a:r>
              <a:rPr b="1" lang="fr" sz="1200"/>
              <a:t>surcoût massif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Fumeurs obèses : charges jusqu’à </a:t>
            </a:r>
            <a:r>
              <a:rPr b="1" lang="fr" sz="1200"/>
              <a:t>2× supérieure</a:t>
            </a:r>
            <a:endParaRPr b="1"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Les cas extrêmes concernent quasi uniquement les fumeurs</a:t>
            </a:r>
            <a:endParaRPr sz="1200"/>
          </a:p>
        </p:txBody>
      </p:sp>
      <p:sp>
        <p:nvSpPr>
          <p:cNvPr id="436" name="Google Shape;436;p15"/>
          <p:cNvSpPr txBox="1"/>
          <p:nvPr/>
        </p:nvSpPr>
        <p:spPr>
          <a:xfrm>
            <a:off x="593025" y="1027000"/>
            <a:ext cx="250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600"/>
              <a:t>À retenir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"/>
          <p:cNvSpPr txBox="1"/>
          <p:nvPr>
            <p:ph type="title"/>
          </p:nvPr>
        </p:nvSpPr>
        <p:spPr>
          <a:xfrm>
            <a:off x="0" y="16350"/>
            <a:ext cx="8925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Impact de l’âge sur les charges chez les non-fumeurs</a:t>
            </a:r>
            <a:endParaRPr sz="2000"/>
          </a:p>
        </p:txBody>
      </p:sp>
      <p:pic>
        <p:nvPicPr>
          <p:cNvPr id="442" name="Google Shape;4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85925"/>
            <a:ext cx="3966859" cy="25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300" y="2485925"/>
            <a:ext cx="4780848" cy="25051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6"/>
          <p:cNvSpPr txBox="1"/>
          <p:nvPr/>
        </p:nvSpPr>
        <p:spPr>
          <a:xfrm>
            <a:off x="160650" y="1128138"/>
            <a:ext cx="8822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fr" sz="1200"/>
              <a:t>Chez les non-fumeurs</a:t>
            </a:r>
            <a:r>
              <a:rPr lang="fr" sz="1200"/>
              <a:t>, les outliers sont </a:t>
            </a:r>
            <a:r>
              <a:rPr b="1" lang="fr" sz="1200"/>
              <a:t>principalement des personnes âgées</a:t>
            </a:r>
            <a:r>
              <a:rPr lang="fr" sz="1200"/>
              <a:t>, quel que soit l’IMC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La corrélation âge / charges est </a:t>
            </a:r>
            <a:r>
              <a:rPr b="1" lang="fr" sz="1200"/>
              <a:t>très forte</a:t>
            </a:r>
            <a:r>
              <a:rPr lang="fr" sz="1200"/>
              <a:t> chez les non-fumeurs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Chez les fumeurs, l’âge joue un rôle plus modéré, car le tabac reste le facteur principal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Les régressions confirment : les charges augmentent avec l’âge dans les deux groupes, mais beaucoup plus nettement chez les non-fumeurs.</a:t>
            </a:r>
            <a:endParaRPr sz="1200"/>
          </a:p>
        </p:txBody>
      </p:sp>
      <p:sp>
        <p:nvSpPr>
          <p:cNvPr id="445" name="Google Shape;445;p16"/>
          <p:cNvSpPr txBox="1"/>
          <p:nvPr/>
        </p:nvSpPr>
        <p:spPr>
          <a:xfrm>
            <a:off x="635825" y="71263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Points à retenir</a:t>
            </a:r>
            <a:endParaRPr b="1"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208" name="Google Shape;208;p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fr">
                <a:solidFill>
                  <a:srgbClr val="111111"/>
                </a:solidFill>
              </a:rPr>
              <a:t>Contexte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fr">
                <a:solidFill>
                  <a:srgbClr val="111111"/>
                </a:solidFill>
              </a:rPr>
              <a:t>Problématique métier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fr">
                <a:solidFill>
                  <a:srgbClr val="111111"/>
                </a:solidFill>
              </a:rPr>
              <a:t>Démarche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fr">
                <a:solidFill>
                  <a:srgbClr val="111111"/>
                </a:solidFill>
              </a:rPr>
              <a:t>Dataset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fr">
                <a:solidFill>
                  <a:srgbClr val="111111"/>
                </a:solidFill>
              </a:rPr>
              <a:t>Analyse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fr">
                <a:solidFill>
                  <a:srgbClr val="111111"/>
                </a:solidFill>
              </a:rPr>
              <a:t>Conclusion</a:t>
            </a:r>
            <a:endParaRPr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"/>
          <p:cNvSpPr txBox="1"/>
          <p:nvPr>
            <p:ph type="title"/>
          </p:nvPr>
        </p:nvSpPr>
        <p:spPr>
          <a:xfrm>
            <a:off x="31740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Croisement Âge, IMC et Statut de Fumeur</a:t>
            </a:r>
            <a:endParaRPr sz="2000"/>
          </a:p>
        </p:txBody>
      </p:sp>
      <p:pic>
        <p:nvPicPr>
          <p:cNvPr id="451" name="Google Shape;4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03175"/>
            <a:ext cx="4156048" cy="25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700" y="2403175"/>
            <a:ext cx="4237175" cy="2587926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7"/>
          <p:cNvSpPr txBox="1"/>
          <p:nvPr/>
        </p:nvSpPr>
        <p:spPr>
          <a:xfrm>
            <a:off x="201900" y="639175"/>
            <a:ext cx="8826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Points à retenir c</a:t>
            </a:r>
            <a:r>
              <a:rPr b="1" lang="fr" sz="1100"/>
              <a:t>hez les fumeurs 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charges sont </a:t>
            </a:r>
            <a:r>
              <a:rPr b="1" lang="fr" sz="1100"/>
              <a:t>élevées dans presque toutes les tranches d’âge</a:t>
            </a:r>
            <a:r>
              <a:rPr lang="fr" sz="1100"/>
              <a:t>, et dépassent 48 000 $ chez les plus de 45 ans en obésité.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L’association </a:t>
            </a:r>
            <a:r>
              <a:rPr b="1" lang="fr" sz="1100"/>
              <a:t>tabac + obésité</a:t>
            </a:r>
            <a:r>
              <a:rPr lang="fr" sz="1100"/>
              <a:t> provoque un </a:t>
            </a:r>
            <a:r>
              <a:rPr b="1" lang="fr" sz="1100"/>
              <a:t>effet cumulatif majeur</a:t>
            </a:r>
            <a:r>
              <a:rPr lang="fr" sz="1100"/>
              <a:t> sur les coûts.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Points à retenir chez les non-fumeurs 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charges augmentent surtout </a:t>
            </a:r>
            <a:r>
              <a:rPr b="1" lang="fr" sz="1100"/>
              <a:t>avec l’âge</a:t>
            </a:r>
            <a:r>
              <a:rPr lang="fr" sz="1100"/>
              <a:t>, même sans tabac.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non-fumeurs âgés et en surpoids présentent des </a:t>
            </a:r>
            <a:r>
              <a:rPr b="1" lang="fr" sz="1100"/>
              <a:t>dépenses médicales élevées</a:t>
            </a:r>
            <a:r>
              <a:rPr lang="fr" sz="1100"/>
              <a:t>.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>
            <a:off x="619225" y="488803"/>
            <a:ext cx="3337675" cy="861172"/>
            <a:chOff x="4318975" y="909418"/>
            <a:chExt cx="3337675" cy="765282"/>
          </a:xfrm>
        </p:grpSpPr>
        <p:sp>
          <p:nvSpPr>
            <p:cNvPr id="459" name="Google Shape;459;p22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Contexte</a:t>
              </a:r>
              <a:endParaRPr b="1" i="0" sz="11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22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2" name="Google Shape;462;p2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3" name="Google Shape;463;p22"/>
          <p:cNvGrpSpPr/>
          <p:nvPr/>
        </p:nvGrpSpPr>
        <p:grpSpPr>
          <a:xfrm>
            <a:off x="619225" y="1156679"/>
            <a:ext cx="3337675" cy="861172"/>
            <a:chOff x="4318975" y="909418"/>
            <a:chExt cx="3337675" cy="765282"/>
          </a:xfrm>
        </p:grpSpPr>
        <p:sp>
          <p:nvSpPr>
            <p:cNvPr id="464" name="Google Shape;464;p22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fr" sz="11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Problème métier</a:t>
              </a:r>
              <a:endParaRPr b="1" i="0" sz="11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6" name="Google Shape;466;p2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7" name="Google Shape;467;p22"/>
          <p:cNvSpPr txBox="1"/>
          <p:nvPr/>
        </p:nvSpPr>
        <p:spPr>
          <a:xfrm>
            <a:off x="1228700" y="1824554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1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1" i="0" sz="11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22"/>
          <p:cNvSpPr txBox="1"/>
          <p:nvPr/>
        </p:nvSpPr>
        <p:spPr>
          <a:xfrm>
            <a:off x="1228700" y="31782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1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1" i="0" sz="11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22"/>
          <p:cNvSpPr txBox="1"/>
          <p:nvPr/>
        </p:nvSpPr>
        <p:spPr>
          <a:xfrm>
            <a:off x="1228700" y="3846105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1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0" name="Google Shape;470;p22"/>
          <p:cNvGrpSpPr/>
          <p:nvPr/>
        </p:nvGrpSpPr>
        <p:grpSpPr>
          <a:xfrm>
            <a:off x="619225" y="2038317"/>
            <a:ext cx="529800" cy="665334"/>
            <a:chOff x="4318975" y="1083450"/>
            <a:chExt cx="529800" cy="591250"/>
          </a:xfrm>
        </p:grpSpPr>
        <p:sp>
          <p:nvSpPr>
            <p:cNvPr id="471" name="Google Shape;471;p2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2" name="Google Shape;472;p2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3" name="Google Shape;473;p22"/>
          <p:cNvGrpSpPr/>
          <p:nvPr/>
        </p:nvGrpSpPr>
        <p:grpSpPr>
          <a:xfrm>
            <a:off x="619225" y="2724117"/>
            <a:ext cx="529800" cy="665334"/>
            <a:chOff x="4318975" y="1083450"/>
            <a:chExt cx="529800" cy="591250"/>
          </a:xfrm>
        </p:grpSpPr>
        <p:sp>
          <p:nvSpPr>
            <p:cNvPr id="474" name="Google Shape;474;p2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2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76" name="Google Shape;476;p22"/>
          <p:cNvGrpSpPr/>
          <p:nvPr/>
        </p:nvGrpSpPr>
        <p:grpSpPr>
          <a:xfrm>
            <a:off x="619225" y="3409917"/>
            <a:ext cx="529800" cy="665334"/>
            <a:chOff x="4318975" y="1083450"/>
            <a:chExt cx="529800" cy="591250"/>
          </a:xfrm>
        </p:grpSpPr>
        <p:sp>
          <p:nvSpPr>
            <p:cNvPr id="477" name="Google Shape;477;p22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22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9" name="Google Shape;479;p22"/>
          <p:cNvCxnSpPr/>
          <p:nvPr/>
        </p:nvCxnSpPr>
        <p:spPr>
          <a:xfrm rot="10800000">
            <a:off x="619225" y="4095717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0944A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22"/>
          <p:cNvSpPr txBox="1"/>
          <p:nvPr/>
        </p:nvSpPr>
        <p:spPr>
          <a:xfrm>
            <a:off x="1228700" y="24924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" sz="11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1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3306600" y="1940038"/>
            <a:ext cx="583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0" i="0" sz="4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6b66c769a1_1_101"/>
          <p:cNvSpPr txBox="1"/>
          <p:nvPr>
            <p:ph type="title"/>
          </p:nvPr>
        </p:nvSpPr>
        <p:spPr>
          <a:xfrm>
            <a:off x="317400" y="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Conclusion</a:t>
            </a:r>
            <a:endParaRPr sz="2000"/>
          </a:p>
        </p:txBody>
      </p:sp>
      <p:sp>
        <p:nvSpPr>
          <p:cNvPr id="487" name="Google Shape;487;g36b66c769a1_1_101"/>
          <p:cNvSpPr txBox="1"/>
          <p:nvPr/>
        </p:nvSpPr>
        <p:spPr>
          <a:xfrm>
            <a:off x="239400" y="701950"/>
            <a:ext cx="86652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Deux moteurs principaux des coûts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Le tabagisme</a:t>
            </a:r>
            <a:r>
              <a:rPr lang="fr"/>
              <a:t> est</a:t>
            </a:r>
            <a:r>
              <a:rPr lang="fr"/>
              <a:t> le facteur le plus fortement corrélé aux charges, ave</a:t>
            </a:r>
            <a:r>
              <a:rPr lang="fr"/>
              <a:t>c une moyenne 3,8 fois plus élevée chez les fumeurs.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L’âge</a:t>
            </a:r>
            <a:r>
              <a:rPr lang="fr"/>
              <a:t>, surtout après 50 ans, est l</a:t>
            </a:r>
            <a:r>
              <a:rPr lang="fr"/>
              <a:t>e deuxième facteur d’impact, avec</a:t>
            </a:r>
            <a:r>
              <a:rPr lang="fr"/>
              <a:t> une corrélation très forte chez les non-fumeurs (0.82).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Ces deux variables sont donc centrales pour toute </a:t>
            </a:r>
            <a:r>
              <a:rPr b="1" lang="fr"/>
              <a:t>stratégie tarifaire</a:t>
            </a:r>
            <a:r>
              <a:rPr lang="fr"/>
              <a:t> fondée sur le risque.</a:t>
            </a:r>
            <a:br>
              <a:rPr lang="fr" sz="1100"/>
            </a:b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L’IMC seul n’explique pas tout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L’IMC n’est pas un bon prédicteur isolé des coûts, mais son interaction avec le tabagisme ou l’âge déclenche des hausses nettes.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Ainsi, un fumeur obèse ou une personne âgée en surpoids présente un profil à haut risque.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6b66c769a1_1_108"/>
          <p:cNvSpPr txBox="1"/>
          <p:nvPr>
            <p:ph type="title"/>
          </p:nvPr>
        </p:nvSpPr>
        <p:spPr>
          <a:xfrm>
            <a:off x="338875" y="16350"/>
            <a:ext cx="8586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r"/>
              <a:t> Recommandation</a:t>
            </a:r>
            <a:endParaRPr/>
          </a:p>
        </p:txBody>
      </p:sp>
      <p:sp>
        <p:nvSpPr>
          <p:cNvPr id="493" name="Google Shape;493;g36b66c769a1_1_108"/>
          <p:cNvSpPr txBox="1"/>
          <p:nvPr/>
        </p:nvSpPr>
        <p:spPr>
          <a:xfrm>
            <a:off x="338875" y="786650"/>
            <a:ext cx="80844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Vers une tarification et des soins plus ciblés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Nos résultats suggèrent un potentiel fort pour une stratification intelligente des assurés : par exemple, des groupes de tarification basés sur des combinaisons âge/IMC/tabac.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Cela ouvre aussi la voie à des interventions personnalisées : sevrage tabagique, suivi nutritionnel, prévention chez les plus de 50 ans.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/>
              <a:t>En résumé :</a:t>
            </a:r>
            <a:endParaRPr b="1"/>
          </a:p>
          <a:p>
            <a:pPr indent="-31750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fr"/>
              <a:t>Tabac + âge + surpoids = trio de risque majeur.</a:t>
            </a:r>
            <a:endParaRPr b="1"/>
          </a:p>
          <a:p>
            <a:pPr indent="-31750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/>
              <a:t>En intégrant ces trois dimensions, l’assurance santé peut devenir plu</a:t>
            </a:r>
            <a:r>
              <a:rPr lang="fr"/>
              <a:t>s juste, préventive et économiquement durable.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/>
          <p:nvPr>
            <p:ph type="title"/>
          </p:nvPr>
        </p:nvSpPr>
        <p:spPr>
          <a:xfrm>
            <a:off x="-50" y="1912950"/>
            <a:ext cx="91440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u="sng"/>
              <a:t>MERCI</a:t>
            </a:r>
            <a:endParaRPr u="sn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"/>
          <p:cNvSpPr txBox="1"/>
          <p:nvPr>
            <p:ph type="title"/>
          </p:nvPr>
        </p:nvSpPr>
        <p:spPr>
          <a:xfrm>
            <a:off x="3012850" y="1912950"/>
            <a:ext cx="28152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" u="sng"/>
              <a:t>ANNEXES</a:t>
            </a:r>
            <a:endParaRPr u="sn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Bonus 1 – Variation des charges selon les régions</a:t>
            </a:r>
            <a:endParaRPr sz="2000"/>
          </a:p>
        </p:txBody>
      </p:sp>
      <p:pic>
        <p:nvPicPr>
          <p:cNvPr id="509" name="Google Shape;5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00" y="2522250"/>
            <a:ext cx="4312767" cy="257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9350" y="2522250"/>
            <a:ext cx="3759625" cy="257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7"/>
          <p:cNvSpPr txBox="1"/>
          <p:nvPr/>
        </p:nvSpPr>
        <p:spPr>
          <a:xfrm>
            <a:off x="200800" y="732600"/>
            <a:ext cx="86097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Points clés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La région </a:t>
            </a:r>
            <a:r>
              <a:rPr b="1" lang="fr" sz="1100"/>
              <a:t>southeast</a:t>
            </a:r>
            <a:r>
              <a:rPr lang="fr" sz="1100"/>
              <a:t> présente les charges moyennes les plus élevées (~14 735 $) et un taux d’obésité plus fort.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Toutes les régions ont des outliers, mais le southeast concentre plus de cas extrêmes.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comparaisons entre régions montrent quelques différences significatives, mais l’effet global reste </a:t>
            </a:r>
            <a:r>
              <a:rPr b="1" lang="fr" sz="1100"/>
              <a:t>modéré</a:t>
            </a:r>
            <a:r>
              <a:rPr lang="fr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L’obésité et le contexte socio-économique expliquent en partie ces écarts.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Ces facteurs doivent être intégrés dans les politiques tarifaires et préventives.</a:t>
            </a:r>
            <a:br>
              <a:rPr lang="fr" sz="1100"/>
            </a:b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Bonus 2 : Régression Linéaire Prédictive</a:t>
            </a:r>
            <a:endParaRPr sz="2000"/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218387"/>
            <a:ext cx="5529351" cy="3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8"/>
          <p:cNvSpPr txBox="1"/>
          <p:nvPr/>
        </p:nvSpPr>
        <p:spPr>
          <a:xfrm>
            <a:off x="5567100" y="788638"/>
            <a:ext cx="35769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Points clés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Un </a:t>
            </a:r>
            <a:r>
              <a:rPr b="1" lang="fr" sz="1100"/>
              <a:t>modèle de régression linéaire</a:t>
            </a:r>
            <a:r>
              <a:rPr lang="fr" sz="1100"/>
              <a:t> a été testé pour prédire les frais médicaux à partir des variables principales.</a:t>
            </a:r>
            <a:br>
              <a:rPr lang="f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 modèle explique </a:t>
            </a:r>
            <a:r>
              <a:rPr b="1" lang="fr" sz="1100"/>
              <a:t>78 % de la variance des coûts</a:t>
            </a:r>
            <a:r>
              <a:rPr lang="fr" sz="1100"/>
              <a:t> (R² = 0,78).</a:t>
            </a:r>
            <a:br>
              <a:rPr lang="f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L’</a:t>
            </a:r>
            <a:r>
              <a:rPr b="1" lang="fr" sz="1100"/>
              <a:t>erreur moyenne absolue (MAE)</a:t>
            </a:r>
            <a:r>
              <a:rPr lang="fr" sz="1100"/>
              <a:t> est d’environ </a:t>
            </a:r>
            <a:r>
              <a:rPr b="1" lang="fr" sz="1100"/>
              <a:t>4 261 $</a:t>
            </a:r>
            <a:r>
              <a:rPr lang="fr" sz="1100"/>
              <a:t>.</a:t>
            </a:r>
            <a:br>
              <a:rPr lang="f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prédictions sont globalement proches de la réalité, mais sous-estiment les cas extrêmes.</a:t>
            </a:r>
            <a:br>
              <a:rPr lang="fr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Ces résultats confirment qu’une approche simple permet déjà une estimation raisonnable et qu’il est possible d’aller plus loin avec des modèles avancés.</a:t>
            </a:r>
            <a:br>
              <a:rPr lang="fr" sz="1100"/>
            </a:b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"/>
          <p:cNvGrpSpPr/>
          <p:nvPr/>
        </p:nvGrpSpPr>
        <p:grpSpPr>
          <a:xfrm>
            <a:off x="619225" y="444228"/>
            <a:ext cx="3337675" cy="905747"/>
            <a:chOff x="4318975" y="869807"/>
            <a:chExt cx="3337675" cy="804893"/>
          </a:xfrm>
        </p:grpSpPr>
        <p:sp>
          <p:nvSpPr>
            <p:cNvPr id="214" name="Google Shape;214;p3"/>
            <p:cNvSpPr txBox="1"/>
            <p:nvPr/>
          </p:nvSpPr>
          <p:spPr>
            <a:xfrm>
              <a:off x="4928450" y="869807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Contexte</a:t>
              </a:r>
              <a:endParaRPr b="1" i="0" sz="1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7" name="Google Shape;217;p3"/>
          <p:cNvGrpSpPr/>
          <p:nvPr/>
        </p:nvGrpSpPr>
        <p:grpSpPr>
          <a:xfrm>
            <a:off x="619225" y="1138254"/>
            <a:ext cx="3337675" cy="879597"/>
            <a:chOff x="4318975" y="893045"/>
            <a:chExt cx="3337675" cy="781655"/>
          </a:xfrm>
        </p:grpSpPr>
        <p:sp>
          <p:nvSpPr>
            <p:cNvPr id="218" name="Google Shape;218;p3"/>
            <p:cNvSpPr txBox="1"/>
            <p:nvPr/>
          </p:nvSpPr>
          <p:spPr>
            <a:xfrm>
              <a:off x="4928450" y="893045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CCCCCC"/>
                  </a:solidFill>
                  <a:latin typeface="Roboto"/>
                  <a:ea typeface="Roboto"/>
                  <a:cs typeface="Roboto"/>
                  <a:sym typeface="Roboto"/>
                </a:rPr>
                <a:t>Problème métier</a:t>
              </a:r>
              <a:endParaRPr b="1" i="0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p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1" name="Google Shape;221;p3"/>
          <p:cNvSpPr txBox="1"/>
          <p:nvPr/>
        </p:nvSpPr>
        <p:spPr>
          <a:xfrm>
            <a:off x="1228700" y="1824554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"/>
          <p:cNvSpPr txBox="1"/>
          <p:nvPr/>
        </p:nvSpPr>
        <p:spPr>
          <a:xfrm>
            <a:off x="1228700" y="31782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"/>
          <p:cNvSpPr txBox="1"/>
          <p:nvPr/>
        </p:nvSpPr>
        <p:spPr>
          <a:xfrm>
            <a:off x="1228700" y="3846105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4" name="Google Shape;224;p3"/>
          <p:cNvGrpSpPr/>
          <p:nvPr/>
        </p:nvGrpSpPr>
        <p:grpSpPr>
          <a:xfrm>
            <a:off x="619225" y="2038317"/>
            <a:ext cx="529800" cy="665334"/>
            <a:chOff x="4318975" y="1083450"/>
            <a:chExt cx="529800" cy="591250"/>
          </a:xfrm>
        </p:grpSpPr>
        <p:sp>
          <p:nvSpPr>
            <p:cNvPr id="225" name="Google Shape;225;p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6" name="Google Shape;226;p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27" name="Google Shape;227;p3"/>
          <p:cNvGrpSpPr/>
          <p:nvPr/>
        </p:nvGrpSpPr>
        <p:grpSpPr>
          <a:xfrm>
            <a:off x="619225" y="2724117"/>
            <a:ext cx="529800" cy="665334"/>
            <a:chOff x="4318975" y="1083450"/>
            <a:chExt cx="529800" cy="591250"/>
          </a:xfrm>
        </p:grpSpPr>
        <p:sp>
          <p:nvSpPr>
            <p:cNvPr id="228" name="Google Shape;228;p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0" name="Google Shape;230;p3"/>
          <p:cNvGrpSpPr/>
          <p:nvPr/>
        </p:nvGrpSpPr>
        <p:grpSpPr>
          <a:xfrm>
            <a:off x="619225" y="3409917"/>
            <a:ext cx="529800" cy="665334"/>
            <a:chOff x="4318975" y="1083450"/>
            <a:chExt cx="529800" cy="591250"/>
          </a:xfrm>
        </p:grpSpPr>
        <p:sp>
          <p:nvSpPr>
            <p:cNvPr id="231" name="Google Shape;231;p3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" name="Google Shape;232;p3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3" name="Google Shape;233;p3"/>
          <p:cNvSpPr txBox="1"/>
          <p:nvPr/>
        </p:nvSpPr>
        <p:spPr>
          <a:xfrm>
            <a:off x="1228700" y="24924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3"/>
          <p:cNvCxnSpPr/>
          <p:nvPr/>
        </p:nvCxnSpPr>
        <p:spPr>
          <a:xfrm rot="10800000">
            <a:off x="619225" y="4075242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3"/>
          <p:cNvSpPr txBox="1"/>
          <p:nvPr/>
        </p:nvSpPr>
        <p:spPr>
          <a:xfrm>
            <a:off x="3273900" y="2017850"/>
            <a:ext cx="4344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Contexte</a:t>
            </a:r>
            <a:endParaRPr b="0" i="0" sz="4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0" y="0"/>
            <a:ext cx="69468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État des lieux des dépenses médicales – Marché US</a:t>
            </a:r>
            <a:endParaRPr sz="2000">
              <a:solidFill>
                <a:srgbClr val="DEDEDE"/>
              </a:solidFill>
            </a:endParaRPr>
          </a:p>
        </p:txBody>
      </p:sp>
      <p:sp>
        <p:nvSpPr>
          <p:cNvPr id="241" name="Google Shape;241;p4"/>
          <p:cNvSpPr txBox="1"/>
          <p:nvPr>
            <p:ph idx="4294967295" type="body"/>
          </p:nvPr>
        </p:nvSpPr>
        <p:spPr>
          <a:xfrm>
            <a:off x="99675" y="778575"/>
            <a:ext cx="4378200" cy="4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1426"/>
              <a:buNone/>
            </a:pPr>
            <a:r>
              <a:rPr b="1" lang="fr" sz="5091">
                <a:solidFill>
                  <a:srgbClr val="111111"/>
                </a:solidFill>
              </a:rPr>
              <a:t>Commanditaire :</a:t>
            </a:r>
            <a:r>
              <a:rPr lang="fr" sz="5091">
                <a:solidFill>
                  <a:srgbClr val="111111"/>
                </a:solidFill>
              </a:rPr>
              <a:t> </a:t>
            </a:r>
            <a:endParaRPr sz="50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7793"/>
              <a:buNone/>
            </a:pPr>
            <a:r>
              <a:rPr lang="fr" sz="4291">
                <a:solidFill>
                  <a:srgbClr val="111111"/>
                </a:solidFill>
              </a:rPr>
              <a:t>Ce projet a été réalisé dans le cadre d’un hackathon centré sur l’assurance santé, avec pour objectif d’explorer les déterminants des dépenses médicales et de proposer des pistes d’optimisation.</a:t>
            </a:r>
            <a:endParaRPr sz="42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7793"/>
              <a:buNone/>
            </a:pPr>
            <a:r>
              <a:t/>
            </a:r>
            <a:endParaRPr b="1" sz="42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7793"/>
              <a:buNone/>
            </a:pPr>
            <a:r>
              <a:rPr b="1" lang="fr" sz="4291">
                <a:solidFill>
                  <a:srgbClr val="111111"/>
                </a:solidFill>
              </a:rPr>
              <a:t>L’objectif </a:t>
            </a:r>
            <a:r>
              <a:rPr lang="fr" sz="4291">
                <a:solidFill>
                  <a:srgbClr val="111111"/>
                </a:solidFill>
              </a:rPr>
              <a:t>: comprendre les facteurs qui influencent les charges médicales, pour aider les assureurs à mieux ajuster leurs tarifs, anticiper les risques, ou proposer des offres personnalisées.</a:t>
            </a:r>
            <a:endParaRPr sz="42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1426"/>
              <a:buNone/>
            </a:pPr>
            <a:r>
              <a:rPr b="1" lang="fr" sz="5091">
                <a:solidFill>
                  <a:srgbClr val="111111"/>
                </a:solidFill>
              </a:rPr>
              <a:t>Gestionnaire </a:t>
            </a:r>
            <a:r>
              <a:rPr lang="fr" sz="5091">
                <a:solidFill>
                  <a:srgbClr val="111111"/>
                </a:solidFill>
              </a:rPr>
              <a:t>: </a:t>
            </a:r>
            <a:endParaRPr sz="50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67793"/>
              <a:buNone/>
            </a:pPr>
            <a:r>
              <a:rPr b="1" lang="fr" sz="4291">
                <a:solidFill>
                  <a:srgbClr val="111111"/>
                </a:solidFill>
              </a:rPr>
              <a:t>Clara Martinez</a:t>
            </a:r>
            <a:r>
              <a:rPr lang="fr" sz="4291">
                <a:solidFill>
                  <a:srgbClr val="111111"/>
                </a:solidFill>
              </a:rPr>
              <a:t> – Cheffe de projet Data &amp; Intelligence Artificielle chez Mutuelle Santé Prévention US</a:t>
            </a:r>
            <a:endParaRPr sz="42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485"/>
              <a:buNone/>
            </a:pPr>
            <a:r>
              <a:t/>
            </a:r>
            <a:endParaRPr b="1" sz="4691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1426"/>
              <a:buNone/>
            </a:pPr>
            <a:r>
              <a:rPr b="1" lang="fr" sz="5091">
                <a:solidFill>
                  <a:srgbClr val="111111"/>
                </a:solidFill>
              </a:rPr>
              <a:t>Quelques chiffres</a:t>
            </a:r>
            <a:r>
              <a:rPr lang="fr" sz="5091">
                <a:solidFill>
                  <a:srgbClr val="111111"/>
                </a:solidFill>
              </a:rPr>
              <a:t> : </a:t>
            </a:r>
            <a:endParaRPr sz="5091">
              <a:solidFill>
                <a:srgbClr val="11111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b="1" lang="fr" sz="3800">
                <a:solidFill>
                  <a:srgbClr val="111111"/>
                </a:solidFill>
              </a:rPr>
              <a:t>4 300 milliards </a:t>
            </a:r>
            <a:r>
              <a:rPr lang="fr" sz="3800">
                <a:solidFill>
                  <a:srgbClr val="111111"/>
                </a:solidFill>
              </a:rPr>
              <a:t>$ de dépenses santé annuelles aux États-Unis</a:t>
            </a:r>
            <a:endParaRPr sz="3800">
              <a:solidFill>
                <a:srgbClr val="101010"/>
              </a:solidFill>
              <a:highlight>
                <a:schemeClr val="lt1"/>
              </a:highlight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b="1" lang="fr" sz="3800">
                <a:solidFill>
                  <a:srgbClr val="111111"/>
                </a:solidFill>
              </a:rPr>
              <a:t>+6 % par an</a:t>
            </a:r>
            <a:r>
              <a:rPr lang="fr" sz="3800">
                <a:solidFill>
                  <a:srgbClr val="111111"/>
                </a:solidFill>
              </a:rPr>
              <a:t> de croissance moyenne des coûts médicaux</a:t>
            </a:r>
            <a:endParaRPr sz="3800">
              <a:solidFill>
                <a:srgbClr val="101010"/>
              </a:solidFill>
              <a:highlight>
                <a:schemeClr val="lt1"/>
              </a:highlight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b="1" lang="fr" sz="3800">
                <a:solidFill>
                  <a:srgbClr val="111111"/>
                </a:solidFill>
              </a:rPr>
              <a:t>14 %</a:t>
            </a:r>
            <a:r>
              <a:rPr lang="fr" sz="3800">
                <a:solidFill>
                  <a:srgbClr val="111111"/>
                </a:solidFill>
              </a:rPr>
              <a:t> des adultes fumeurs </a:t>
            </a:r>
            <a:endParaRPr sz="3800">
              <a:solidFill>
                <a:srgbClr val="11111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b="1" lang="fr" sz="3800">
                <a:solidFill>
                  <a:srgbClr val="111111"/>
                </a:solidFill>
              </a:rPr>
              <a:t>42 % </a:t>
            </a:r>
            <a:r>
              <a:rPr lang="fr" sz="3800">
                <a:solidFill>
                  <a:srgbClr val="111111"/>
                </a:solidFill>
              </a:rPr>
              <a:t>en situation d’obésité</a:t>
            </a:r>
            <a:endParaRPr sz="3800">
              <a:solidFill>
                <a:srgbClr val="111111"/>
              </a:solidFill>
            </a:endParaRPr>
          </a:p>
          <a:p>
            <a:pPr indent="-2889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●"/>
            </a:pPr>
            <a:r>
              <a:rPr b="1" lang="fr" sz="3800">
                <a:solidFill>
                  <a:srgbClr val="111111"/>
                </a:solidFill>
              </a:rPr>
              <a:t>~13 000 $ </a:t>
            </a:r>
            <a:r>
              <a:rPr lang="fr" sz="3800">
                <a:solidFill>
                  <a:srgbClr val="111111"/>
                </a:solidFill>
              </a:rPr>
              <a:t>par an coût moyen par assuré</a:t>
            </a:r>
            <a:endParaRPr sz="38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solidFill>
                  <a:srgbClr val="111111"/>
                </a:solidFill>
              </a:rPr>
              <a:t>Sources : CMS, CDC, KFF (2021–2022)</a:t>
            </a:r>
            <a:endParaRPr sz="3800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ct val="200000"/>
              <a:buNone/>
            </a:pPr>
            <a:r>
              <a:t/>
            </a:r>
            <a:endParaRPr sz="3600">
              <a:solidFill>
                <a:srgbClr val="101010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2800"/>
              </a:spcBef>
              <a:spcAft>
                <a:spcPts val="1200"/>
              </a:spcAft>
              <a:buSzPct val="200000"/>
              <a:buNone/>
            </a:pPr>
            <a:r>
              <a:rPr lang="fr" sz="3600">
                <a:solidFill>
                  <a:srgbClr val="10101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Sources : CMS, CDC, KFF (2021–2022)</a:t>
            </a:r>
            <a:endParaRPr/>
          </a:p>
        </p:txBody>
      </p:sp>
      <p:pic>
        <p:nvPicPr>
          <p:cNvPr id="242" name="Google Shape;2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475" y="778575"/>
            <a:ext cx="4157954" cy="41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5"/>
          <p:cNvGrpSpPr/>
          <p:nvPr/>
        </p:nvGrpSpPr>
        <p:grpSpPr>
          <a:xfrm>
            <a:off x="619225" y="520428"/>
            <a:ext cx="3337675" cy="829547"/>
            <a:chOff x="4318975" y="937522"/>
            <a:chExt cx="3337675" cy="737178"/>
          </a:xfrm>
        </p:grpSpPr>
        <p:sp>
          <p:nvSpPr>
            <p:cNvPr id="248" name="Google Shape;248;p5"/>
            <p:cNvSpPr txBox="1"/>
            <p:nvPr/>
          </p:nvSpPr>
          <p:spPr>
            <a:xfrm>
              <a:off x="4928450" y="937522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Contexte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0" name="Google Shape;250;p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51" name="Google Shape;251;p5"/>
          <p:cNvGrpSpPr/>
          <p:nvPr/>
        </p:nvGrpSpPr>
        <p:grpSpPr>
          <a:xfrm>
            <a:off x="619225" y="1214454"/>
            <a:ext cx="3337675" cy="803397"/>
            <a:chOff x="4318975" y="960760"/>
            <a:chExt cx="3337675" cy="713940"/>
          </a:xfrm>
        </p:grpSpPr>
        <p:sp>
          <p:nvSpPr>
            <p:cNvPr id="252" name="Google Shape;252;p5"/>
            <p:cNvSpPr txBox="1"/>
            <p:nvPr/>
          </p:nvSpPr>
          <p:spPr>
            <a:xfrm>
              <a:off x="4928450" y="960760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fr" sz="14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Problématique métier</a:t>
              </a:r>
              <a:endParaRPr b="1" i="0" sz="1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5" name="Google Shape;255;p5"/>
          <p:cNvSpPr txBox="1"/>
          <p:nvPr/>
        </p:nvSpPr>
        <p:spPr>
          <a:xfrm>
            <a:off x="1228700" y="1824554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"/>
          <p:cNvSpPr txBox="1"/>
          <p:nvPr/>
        </p:nvSpPr>
        <p:spPr>
          <a:xfrm>
            <a:off x="1228700" y="31782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5"/>
          <p:cNvSpPr txBox="1"/>
          <p:nvPr/>
        </p:nvSpPr>
        <p:spPr>
          <a:xfrm>
            <a:off x="1228700" y="3846105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5"/>
          <p:cNvGrpSpPr/>
          <p:nvPr/>
        </p:nvGrpSpPr>
        <p:grpSpPr>
          <a:xfrm>
            <a:off x="619225" y="2038317"/>
            <a:ext cx="529800" cy="665334"/>
            <a:chOff x="4318975" y="1083450"/>
            <a:chExt cx="529800" cy="591250"/>
          </a:xfrm>
        </p:grpSpPr>
        <p:sp>
          <p:nvSpPr>
            <p:cNvPr id="259" name="Google Shape;259;p5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1" name="Google Shape;261;p5"/>
          <p:cNvGrpSpPr/>
          <p:nvPr/>
        </p:nvGrpSpPr>
        <p:grpSpPr>
          <a:xfrm>
            <a:off x="619225" y="2724117"/>
            <a:ext cx="529800" cy="665334"/>
            <a:chOff x="4318975" y="1083450"/>
            <a:chExt cx="529800" cy="591250"/>
          </a:xfrm>
        </p:grpSpPr>
        <p:sp>
          <p:nvSpPr>
            <p:cNvPr id="262" name="Google Shape;262;p5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3" name="Google Shape;263;p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4" name="Google Shape;264;p5"/>
          <p:cNvGrpSpPr/>
          <p:nvPr/>
        </p:nvGrpSpPr>
        <p:grpSpPr>
          <a:xfrm>
            <a:off x="619225" y="3409917"/>
            <a:ext cx="529800" cy="665334"/>
            <a:chOff x="4318975" y="1083450"/>
            <a:chExt cx="529800" cy="591250"/>
          </a:xfrm>
        </p:grpSpPr>
        <p:sp>
          <p:nvSpPr>
            <p:cNvPr id="265" name="Google Shape;265;p5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" name="Google Shape;266;p5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7" name="Google Shape;267;p5"/>
          <p:cNvSpPr txBox="1"/>
          <p:nvPr/>
        </p:nvSpPr>
        <p:spPr>
          <a:xfrm>
            <a:off x="1228700" y="24924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200" u="none" cap="none" strike="noStrike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8" name="Google Shape;268;p5"/>
          <p:cNvCxnSpPr/>
          <p:nvPr/>
        </p:nvCxnSpPr>
        <p:spPr>
          <a:xfrm rot="10800000">
            <a:off x="619225" y="4075242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5"/>
          <p:cNvSpPr txBox="1"/>
          <p:nvPr/>
        </p:nvSpPr>
        <p:spPr>
          <a:xfrm>
            <a:off x="4538325" y="2170825"/>
            <a:ext cx="38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"/>
          <p:cNvSpPr txBox="1"/>
          <p:nvPr/>
        </p:nvSpPr>
        <p:spPr>
          <a:xfrm>
            <a:off x="3221600" y="1802100"/>
            <a:ext cx="5876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Problématique métier</a:t>
            </a:r>
            <a:endParaRPr b="0" i="0" sz="4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type="title"/>
          </p:nvPr>
        </p:nvSpPr>
        <p:spPr>
          <a:xfrm>
            <a:off x="0" y="0"/>
            <a:ext cx="77295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Problématique métier</a:t>
            </a:r>
            <a:endParaRPr sz="2000"/>
          </a:p>
        </p:txBody>
      </p:sp>
      <p:sp>
        <p:nvSpPr>
          <p:cNvPr id="276" name="Google Shape;276;p6"/>
          <p:cNvSpPr txBox="1"/>
          <p:nvPr>
            <p:ph idx="4294967295" type="body"/>
          </p:nvPr>
        </p:nvSpPr>
        <p:spPr>
          <a:xfrm>
            <a:off x="324700" y="1056725"/>
            <a:ext cx="8551200" cy="3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7"/>
              <a:buNone/>
            </a:pPr>
            <a:r>
              <a:rPr b="1" lang="fr" sz="1537">
                <a:solidFill>
                  <a:srgbClr val="111111"/>
                </a:solidFill>
              </a:rPr>
              <a:t>Problématique métier :</a:t>
            </a:r>
            <a:endParaRPr b="1"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7"/>
              <a:buNone/>
            </a:pPr>
            <a:r>
              <a:rPr lang="fr" sz="1537">
                <a:solidFill>
                  <a:srgbClr val="111111"/>
                </a:solidFill>
              </a:rPr>
              <a:t>Comment identifier les facteurs majeurs des dépenses médicales et les utiliser pour affiner la tarification, anticiper les risques et soutenir les décisions stratégiques des assureurs santé ?</a:t>
            </a:r>
            <a:endParaRPr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7"/>
              <a:buNone/>
            </a:pPr>
            <a:r>
              <a:rPr lang="fr" sz="1537">
                <a:solidFill>
                  <a:srgbClr val="111111"/>
                </a:solidFill>
              </a:rPr>
              <a:t>Notre analyse portera sur l’âge, l’IMC, le tabagisme et le nombre d’enfants pour mesurer leur influence sur les coûts de santé.</a:t>
            </a:r>
            <a:endParaRPr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7"/>
              <a:buNone/>
            </a:pPr>
            <a:r>
              <a:t/>
            </a:r>
            <a:endParaRPr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7"/>
              <a:buNone/>
            </a:pPr>
            <a:r>
              <a:rPr b="1" lang="fr" sz="1537">
                <a:solidFill>
                  <a:srgbClr val="111111"/>
                </a:solidFill>
              </a:rPr>
              <a:t>KPI analysés : </a:t>
            </a:r>
            <a:endParaRPr b="1"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7"/>
              <a:buNone/>
            </a:pPr>
            <a:r>
              <a:rPr lang="fr" sz="1537">
                <a:solidFill>
                  <a:srgbClr val="111111"/>
                </a:solidFill>
              </a:rPr>
              <a:t>	KPI 1 :</a:t>
            </a:r>
            <a:r>
              <a:rPr lang="fr" sz="1537">
                <a:solidFill>
                  <a:srgbClr val="111111"/>
                </a:solidFill>
              </a:rPr>
              <a:t> Coût médical moyen par segment (Âge, IMC, Tabac)</a:t>
            </a:r>
            <a:endParaRPr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7"/>
              <a:buNone/>
            </a:pPr>
            <a:r>
              <a:rPr lang="fr" sz="1537">
                <a:solidFill>
                  <a:srgbClr val="111111"/>
                </a:solidFill>
              </a:rPr>
              <a:t>	KPI 2 :</a:t>
            </a:r>
            <a:r>
              <a:rPr lang="fr" sz="1537">
                <a:solidFill>
                  <a:srgbClr val="111111"/>
                </a:solidFill>
              </a:rPr>
              <a:t> Prime de risque cumulée (Cumul des facteurs aggravants)</a:t>
            </a:r>
            <a:endParaRPr sz="1537">
              <a:solidFill>
                <a:srgbClr val="11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7"/>
              <a:buNone/>
            </a:pPr>
            <a:r>
              <a:t/>
            </a:r>
            <a:endParaRPr sz="12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7"/>
          <p:cNvGrpSpPr/>
          <p:nvPr/>
        </p:nvGrpSpPr>
        <p:grpSpPr>
          <a:xfrm>
            <a:off x="619225" y="488803"/>
            <a:ext cx="3337675" cy="861172"/>
            <a:chOff x="4318975" y="909418"/>
            <a:chExt cx="3337675" cy="765282"/>
          </a:xfrm>
        </p:grpSpPr>
        <p:sp>
          <p:nvSpPr>
            <p:cNvPr id="282" name="Google Shape;282;p7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Contexte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5" name="Google Shape;285;p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6" name="Google Shape;286;p7"/>
          <p:cNvGrpSpPr/>
          <p:nvPr/>
        </p:nvGrpSpPr>
        <p:grpSpPr>
          <a:xfrm>
            <a:off x="619225" y="1156679"/>
            <a:ext cx="3337675" cy="861172"/>
            <a:chOff x="4318975" y="909418"/>
            <a:chExt cx="3337675" cy="765282"/>
          </a:xfrm>
        </p:grpSpPr>
        <p:sp>
          <p:nvSpPr>
            <p:cNvPr id="287" name="Google Shape;287;p7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Problème métier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0" name="Google Shape;290;p7"/>
          <p:cNvSpPr txBox="1"/>
          <p:nvPr/>
        </p:nvSpPr>
        <p:spPr>
          <a:xfrm>
            <a:off x="1228700" y="1824554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1" i="0" sz="1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1228700" y="31782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1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1228700" y="3846105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3" name="Google Shape;293;p7"/>
          <p:cNvGrpSpPr/>
          <p:nvPr/>
        </p:nvGrpSpPr>
        <p:grpSpPr>
          <a:xfrm>
            <a:off x="619225" y="2038317"/>
            <a:ext cx="529800" cy="665334"/>
            <a:chOff x="4318975" y="1083450"/>
            <a:chExt cx="529800" cy="591250"/>
          </a:xfrm>
        </p:grpSpPr>
        <p:sp>
          <p:nvSpPr>
            <p:cNvPr id="294" name="Google Shape;294;p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5" name="Google Shape;295;p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6" name="Google Shape;296;p7"/>
          <p:cNvGrpSpPr/>
          <p:nvPr/>
        </p:nvGrpSpPr>
        <p:grpSpPr>
          <a:xfrm>
            <a:off x="619225" y="2724117"/>
            <a:ext cx="529800" cy="665334"/>
            <a:chOff x="4318975" y="1083450"/>
            <a:chExt cx="529800" cy="591250"/>
          </a:xfrm>
        </p:grpSpPr>
        <p:sp>
          <p:nvSpPr>
            <p:cNvPr id="297" name="Google Shape;297;p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8" name="Google Shape;298;p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99" name="Google Shape;299;p7"/>
          <p:cNvGrpSpPr/>
          <p:nvPr/>
        </p:nvGrpSpPr>
        <p:grpSpPr>
          <a:xfrm>
            <a:off x="619225" y="3409917"/>
            <a:ext cx="529800" cy="665334"/>
            <a:chOff x="4318975" y="1083450"/>
            <a:chExt cx="529800" cy="591250"/>
          </a:xfrm>
        </p:grpSpPr>
        <p:sp>
          <p:nvSpPr>
            <p:cNvPr id="300" name="Google Shape;300;p7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7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02" name="Google Shape;302;p7"/>
          <p:cNvCxnSpPr/>
          <p:nvPr/>
        </p:nvCxnSpPr>
        <p:spPr>
          <a:xfrm rot="10800000">
            <a:off x="619225" y="4095717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3" name="Google Shape;303;p7"/>
          <p:cNvSpPr txBox="1"/>
          <p:nvPr/>
        </p:nvSpPr>
        <p:spPr>
          <a:xfrm>
            <a:off x="1228700" y="24924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3306600" y="1940038"/>
            <a:ext cx="583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0" i="0" sz="4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>
            <p:ph type="title"/>
          </p:nvPr>
        </p:nvSpPr>
        <p:spPr>
          <a:xfrm>
            <a:off x="0" y="16350"/>
            <a:ext cx="89247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360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000"/>
              <a:t>Démarche</a:t>
            </a:r>
            <a:endParaRPr sz="2000"/>
          </a:p>
        </p:txBody>
      </p:sp>
      <p:sp>
        <p:nvSpPr>
          <p:cNvPr id="310" name="Google Shape;310;p8"/>
          <p:cNvSpPr txBox="1"/>
          <p:nvPr>
            <p:ph idx="4294967295" type="body"/>
          </p:nvPr>
        </p:nvSpPr>
        <p:spPr>
          <a:xfrm>
            <a:off x="316950" y="1113425"/>
            <a:ext cx="85101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6000" lIns="91425" spcFirstLastPara="1" rIns="91425" wrap="square" tIns="91425">
            <a:normAutofit/>
          </a:bodyPr>
          <a:lstStyle/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Cadrage et définition des objectifs</a:t>
            </a:r>
            <a:endParaRPr sz="1527">
              <a:solidFill>
                <a:srgbClr val="111111"/>
              </a:solidFill>
            </a:endParaRPr>
          </a:p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Exploration et préparation des données</a:t>
            </a:r>
            <a:endParaRPr sz="1527">
              <a:solidFill>
                <a:srgbClr val="111111"/>
              </a:solidFill>
            </a:endParaRPr>
          </a:p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Analyse exploratoire et visualisation</a:t>
            </a:r>
            <a:endParaRPr sz="1527">
              <a:solidFill>
                <a:srgbClr val="111111"/>
              </a:solidFill>
            </a:endParaRPr>
          </a:p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Formulation de la problématique métier</a:t>
            </a:r>
            <a:endParaRPr sz="1527">
              <a:solidFill>
                <a:srgbClr val="111111"/>
              </a:solidFill>
            </a:endParaRPr>
          </a:p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Modélisation prédictive</a:t>
            </a:r>
            <a:endParaRPr sz="1527">
              <a:solidFill>
                <a:srgbClr val="111111"/>
              </a:solidFill>
            </a:endParaRPr>
          </a:p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Synthèse et recommandations</a:t>
            </a:r>
            <a:endParaRPr sz="1527">
              <a:solidFill>
                <a:srgbClr val="111111"/>
              </a:solidFill>
            </a:endParaRPr>
          </a:p>
          <a:p>
            <a:pPr indent="-3255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527"/>
              <a:buChar char="●"/>
            </a:pPr>
            <a:r>
              <a:rPr lang="fr" sz="1527">
                <a:solidFill>
                  <a:srgbClr val="111111"/>
                </a:solidFill>
              </a:rPr>
              <a:t>Outils utilisés (Slack/Google Colab/VSCode/GitHub)</a:t>
            </a:r>
            <a:endParaRPr sz="1527">
              <a:solidFill>
                <a:srgbClr val="11111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27"/>
          </a:p>
        </p:txBody>
      </p:sp>
      <p:pic>
        <p:nvPicPr>
          <p:cNvPr id="311" name="Google Shape;3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25" y="3613427"/>
            <a:ext cx="1153525" cy="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7100" y="3493752"/>
            <a:ext cx="745820" cy="71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9275" y="3364450"/>
            <a:ext cx="1317901" cy="97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1950" y="3447101"/>
            <a:ext cx="1433001" cy="8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9"/>
          <p:cNvGrpSpPr/>
          <p:nvPr/>
        </p:nvGrpSpPr>
        <p:grpSpPr>
          <a:xfrm>
            <a:off x="619225" y="488803"/>
            <a:ext cx="3337675" cy="861172"/>
            <a:chOff x="4318975" y="909418"/>
            <a:chExt cx="3337675" cy="765282"/>
          </a:xfrm>
        </p:grpSpPr>
        <p:sp>
          <p:nvSpPr>
            <p:cNvPr id="320" name="Google Shape;320;p9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Contexte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9"/>
            <p:cNvSpPr txBox="1"/>
            <p:nvPr/>
          </p:nvSpPr>
          <p:spPr>
            <a:xfrm>
              <a:off x="4928450" y="1154904"/>
              <a:ext cx="2728200" cy="36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24" name="Google Shape;324;p9"/>
          <p:cNvGrpSpPr/>
          <p:nvPr/>
        </p:nvGrpSpPr>
        <p:grpSpPr>
          <a:xfrm>
            <a:off x="619225" y="1156679"/>
            <a:ext cx="3337675" cy="861172"/>
            <a:chOff x="4318975" y="909418"/>
            <a:chExt cx="3337675" cy="765282"/>
          </a:xfrm>
        </p:grpSpPr>
        <p:sp>
          <p:nvSpPr>
            <p:cNvPr id="325" name="Google Shape;325;p9"/>
            <p:cNvSpPr txBox="1"/>
            <p:nvPr/>
          </p:nvSpPr>
          <p:spPr>
            <a:xfrm>
              <a:off x="4928450" y="909418"/>
              <a:ext cx="2728200" cy="24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fr" sz="1200" u="none" cap="none" strike="noStrike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Problème métier</a:t>
              </a:r>
              <a:endParaRPr b="1" i="0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8" name="Google Shape;328;p9"/>
          <p:cNvSpPr txBox="1"/>
          <p:nvPr/>
        </p:nvSpPr>
        <p:spPr>
          <a:xfrm>
            <a:off x="1228700" y="1824554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Démarche</a:t>
            </a:r>
            <a:endParaRPr b="1" i="0" sz="12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1228700" y="31782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Analyses</a:t>
            </a:r>
            <a:endParaRPr b="1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9"/>
          <p:cNvSpPr txBox="1"/>
          <p:nvPr/>
        </p:nvSpPr>
        <p:spPr>
          <a:xfrm>
            <a:off x="1228700" y="3846105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" sz="1200" u="none" cap="none" strike="noStrike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0" sz="1200" u="none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31" name="Google Shape;331;p9"/>
          <p:cNvGrpSpPr/>
          <p:nvPr/>
        </p:nvGrpSpPr>
        <p:grpSpPr>
          <a:xfrm>
            <a:off x="619225" y="2038317"/>
            <a:ext cx="529800" cy="665334"/>
            <a:chOff x="4318975" y="1083450"/>
            <a:chExt cx="529800" cy="591250"/>
          </a:xfrm>
        </p:grpSpPr>
        <p:sp>
          <p:nvSpPr>
            <p:cNvPr id="332" name="Google Shape;332;p9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0944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4" name="Google Shape;334;p9"/>
          <p:cNvGrpSpPr/>
          <p:nvPr/>
        </p:nvGrpSpPr>
        <p:grpSpPr>
          <a:xfrm>
            <a:off x="619225" y="2724117"/>
            <a:ext cx="529800" cy="665334"/>
            <a:chOff x="4318975" y="1083450"/>
            <a:chExt cx="529800" cy="591250"/>
          </a:xfrm>
        </p:grpSpPr>
        <p:sp>
          <p:nvSpPr>
            <p:cNvPr id="335" name="Google Shape;335;p9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0944A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37" name="Google Shape;337;p9"/>
          <p:cNvGrpSpPr/>
          <p:nvPr/>
        </p:nvGrpSpPr>
        <p:grpSpPr>
          <a:xfrm>
            <a:off x="619225" y="3409917"/>
            <a:ext cx="529800" cy="665334"/>
            <a:chOff x="4318975" y="1083450"/>
            <a:chExt cx="529800" cy="591250"/>
          </a:xfrm>
        </p:grpSpPr>
        <p:sp>
          <p:nvSpPr>
            <p:cNvPr id="338" name="Google Shape;338;p9"/>
            <p:cNvSpPr/>
            <p:nvPr/>
          </p:nvSpPr>
          <p:spPr>
            <a:xfrm>
              <a:off x="4517125" y="1086100"/>
              <a:ext cx="133500" cy="588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9"/>
            <p:cNvCxnSpPr/>
            <p:nvPr/>
          </p:nvCxnSpPr>
          <p:spPr>
            <a:xfrm rot="10800000">
              <a:off x="4318975" y="1083450"/>
              <a:ext cx="529800" cy="0"/>
            </a:xfrm>
            <a:prstGeom prst="straightConnector1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40" name="Google Shape;340;p9"/>
          <p:cNvCxnSpPr/>
          <p:nvPr/>
        </p:nvCxnSpPr>
        <p:spPr>
          <a:xfrm rot="10800000">
            <a:off x="619225" y="4095717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9"/>
          <p:cNvSpPr txBox="1"/>
          <p:nvPr/>
        </p:nvSpPr>
        <p:spPr>
          <a:xfrm>
            <a:off x="1228700" y="2492430"/>
            <a:ext cx="27282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" sz="1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1" i="0" sz="1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3306600" y="1940038"/>
            <a:ext cx="5837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fr" sz="4400" u="none" cap="none" strike="noStrike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  <a:endParaRPr b="0" i="0" sz="4400" u="none" cap="none" strike="noStrike">
              <a:solidFill>
                <a:srgbClr val="0944A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