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swald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332c764eb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332c764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444dd0ee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444dd0e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444dd0ee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444dd0e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3475be1c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3475be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3475be1c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3475be1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444dd0ee6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444dd0e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444dd0ee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444dd0e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3475be1cc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3475be1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444dd0ee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444dd0e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444dd0ee6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444dd0e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444dd0ee6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444dd0ee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cb.gov.br/pec/cartaaberta.asp?frame=1" TargetMode="External"/><Relationship Id="rId4" Type="http://schemas.openxmlformats.org/officeDocument/2006/relationships/hyperlink" Target="https://www3.bcb.gov.br/sgspub/localizarseries/localizarSeries.do?method=prepararTelaLocalizarSeries" TargetMode="External"/><Relationship Id="rId5" Type="http://schemas.openxmlformats.org/officeDocument/2006/relationships/hyperlink" Target="https://dadosabertos.bcb.gov.br/dataset/20542-saldo-da-carteira-de-credito-com-recursos-livres---total/resource/6e2b0c97-afab-4790-b8aa-b9542923cf8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1189875" y="3363425"/>
            <a:ext cx="7268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SELIC 2000 - 2021</a:t>
            </a:r>
            <a:endParaRPr/>
          </a:p>
        </p:txBody>
      </p:sp>
      <p:sp>
        <p:nvSpPr>
          <p:cNvPr id="465" name="Google Shape;465;p13"/>
          <p:cNvSpPr txBox="1"/>
          <p:nvPr>
            <p:ph idx="4294967295" type="subTitle"/>
          </p:nvPr>
        </p:nvSpPr>
        <p:spPr>
          <a:xfrm>
            <a:off x="108866" y="42770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Pedro Vero Fontes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Juliano Nehme Nassar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QUE? (</a:t>
            </a:r>
            <a:r>
              <a:rPr lang="en"/>
              <a:t>Cartas abertas</a:t>
            </a:r>
            <a:r>
              <a:rPr lang="en"/>
              <a:t>)</a:t>
            </a:r>
            <a:endParaRPr/>
          </a:p>
        </p:txBody>
      </p:sp>
      <p:sp>
        <p:nvSpPr>
          <p:cNvPr id="531" name="Google Shape;531;p22"/>
          <p:cNvSpPr txBox="1"/>
          <p:nvPr>
            <p:ph idx="1" type="body"/>
          </p:nvPr>
        </p:nvSpPr>
        <p:spPr>
          <a:xfrm>
            <a:off x="826713" y="623225"/>
            <a:ext cx="3597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◉"/>
            </a:pPr>
            <a:r>
              <a:rPr b="1" lang="en" sz="1100"/>
              <a:t>2003 (Superior)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Reflexo de 2002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incertezas iniciais de um processo de desinflação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Boas políticas do copom e bcb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Projeções da inflação bateram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Implementação bem sucedida do regime de metas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Alinhamento expectativa e projeção da inflação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b="1" lang="en" sz="1100"/>
              <a:t>2015 (Superior)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Reajuste de preços administrados e livres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Reajuste mais intenso que previsto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Reajuste da energia elétrica residencial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Variação nos preços dos combustíveis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"/>
          <p:cNvSpPr txBox="1"/>
          <p:nvPr>
            <p:ph idx="2" type="body"/>
          </p:nvPr>
        </p:nvSpPr>
        <p:spPr>
          <a:xfrm>
            <a:off x="4719688" y="705575"/>
            <a:ext cx="3597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480"/>
              </a:spcBef>
              <a:spcAft>
                <a:spcPts val="0"/>
              </a:spcAft>
              <a:buSzPts val="1100"/>
              <a:buChar char="◉"/>
            </a:pPr>
            <a:r>
              <a:rPr b="1" lang="en" sz="1100"/>
              <a:t>2015 continuação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Depreciação da taxa de cambio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Estabilização EUA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Projeções ruins dos reguladores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Fatores climáticos (Alimentos </a:t>
            </a:r>
            <a:r>
              <a:rPr i="1" lang="en" sz="1100"/>
              <a:t>in natura)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b="1" lang="en" sz="1100"/>
              <a:t>2017 (Inferior)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Queda forte da inflação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Aumentou poder de compra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Depreciação de alimentação no domicílio</a:t>
            </a:r>
            <a:endParaRPr sz="1100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Níveis recorde de produção agrícola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Preços de serviços caíram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Redução da taxa de juros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Recuperação da atividade econômica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◉"/>
            </a:pPr>
            <a:r>
              <a:rPr lang="en" sz="1100"/>
              <a:t>Projeções ruins dos reguladores</a:t>
            </a:r>
            <a:endParaRPr sz="1100"/>
          </a:p>
        </p:txBody>
      </p:sp>
      <p:sp>
        <p:nvSpPr>
          <p:cNvPr id="533" name="Google Shape;533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sp>
        <p:nvSpPr>
          <p:cNvPr id="544" name="Google Shape;544;p2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Python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Requests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Pandas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Matplotlib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BCB SGS - API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Obtenção de dados mais atualizados automaticamente</a:t>
            </a:r>
            <a:endParaRPr/>
          </a:p>
        </p:txBody>
      </p:sp>
      <p:sp>
        <p:nvSpPr>
          <p:cNvPr id="545" name="Google Shape;545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</p:txBody>
      </p:sp>
      <p:sp>
        <p:nvSpPr>
          <p:cNvPr id="556" name="Google Shape;556;p2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◉"/>
            </a:pPr>
            <a:r>
              <a:rPr b="1" lang="en" sz="1200"/>
              <a:t>Cartas abertas inflação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https://www.bcb.gov.br/pec/cartaaberta.asp?frame=1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b="1" lang="en" sz="1200"/>
              <a:t>Banco Central SGS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https://www3.bcb.gov.br/sgspub/localizarseries/localizarSeries.do?method=prepararTelaLocalizarSeries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◉"/>
            </a:pPr>
            <a:r>
              <a:rPr b="1" lang="en" sz="1200"/>
              <a:t>API :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https://dadosabertos.bcb.gov.br/dataset/20542-saldo-da-carteira-de-credito-com-recursos-livres---total/resource/6e2b0c97-afab-4790-b8aa-b9542923cf88</a:t>
            </a:r>
            <a:r>
              <a:rPr lang="en" sz="1200"/>
              <a:t> </a:t>
            </a:r>
            <a:endParaRPr sz="1200"/>
          </a:p>
        </p:txBody>
      </p:sp>
      <p:sp>
        <p:nvSpPr>
          <p:cNvPr id="557" name="Google Shape;557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SELIC</a:t>
            </a:r>
            <a:endParaRPr/>
          </a:p>
        </p:txBody>
      </p:sp>
      <p:sp>
        <p:nvSpPr>
          <p:cNvPr id="471" name="Google Shape;471;p1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72" name="Google Shape;472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SELIC</a:t>
            </a:r>
            <a:endParaRPr/>
          </a:p>
        </p:txBody>
      </p:sp>
      <p:sp>
        <p:nvSpPr>
          <p:cNvPr id="478" name="Google Shape;478;p1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Taxa de juros básica de títulos </a:t>
            </a:r>
            <a:r>
              <a:rPr lang="en"/>
              <a:t>públicos</a:t>
            </a:r>
            <a:r>
              <a:rPr lang="en"/>
              <a:t>, utilizada como ferramenta do </a:t>
            </a:r>
            <a:r>
              <a:rPr b="1" lang="en"/>
              <a:t>copom </a:t>
            </a:r>
            <a:r>
              <a:rPr lang="en"/>
              <a:t>para </a:t>
            </a:r>
            <a:r>
              <a:rPr b="1" lang="en"/>
              <a:t>controle da inflação</a:t>
            </a:r>
            <a:endParaRPr b="1"/>
          </a:p>
        </p:txBody>
      </p:sp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"/>
            <a:ext cx="8713425" cy="4521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Relação SELIC x Inflação</a:t>
            </a:r>
            <a:endParaRPr/>
          </a:p>
        </p:txBody>
      </p:sp>
      <p:sp>
        <p:nvSpPr>
          <p:cNvPr id="491" name="Google Shape;491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Como existe uma relação entre SELIC e Inflação, se descobrirmos as causas de aumento da inflação, descobrimos as causas de aumento da SELIC</a:t>
            </a:r>
            <a:endParaRPr b="1"/>
          </a:p>
        </p:txBody>
      </p:sp>
      <p:sp>
        <p:nvSpPr>
          <p:cNvPr id="492" name="Google Shape;492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Inflação</a:t>
            </a:r>
            <a:endParaRPr/>
          </a:p>
        </p:txBody>
      </p:sp>
      <p:sp>
        <p:nvSpPr>
          <p:cNvPr id="498" name="Google Shape;498;p1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99" name="Google Shape;499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inflação</a:t>
            </a:r>
            <a:endParaRPr/>
          </a:p>
        </p:txBody>
      </p:sp>
      <p:sp>
        <p:nvSpPr>
          <p:cNvPr id="505" name="Google Shape;505;p1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inflação é a variação do preço de produtos e serviços do país, existem diversos índices para representar ela, os mais utilizados são o </a:t>
            </a:r>
            <a:r>
              <a:rPr b="1" lang="en"/>
              <a:t>IPCA (IBGE)</a:t>
            </a:r>
            <a:r>
              <a:rPr lang="en"/>
              <a:t> e </a:t>
            </a:r>
            <a:r>
              <a:rPr b="1" lang="en"/>
              <a:t>IGP-M (FGV)</a:t>
            </a:r>
            <a:endParaRPr b="1"/>
          </a:p>
        </p:txBody>
      </p:sp>
      <p:sp>
        <p:nvSpPr>
          <p:cNvPr id="506" name="Google Shape;50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" y="-1"/>
            <a:ext cx="8713451" cy="452138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1935031" y="3493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6046531" y="1636006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2523325" y="494550"/>
            <a:ext cx="680400" cy="319500"/>
          </a:xfrm>
          <a:prstGeom prst="wedgeRoundRectCallout">
            <a:avLst>
              <a:gd fmla="val -68514" name="adj1"/>
              <a:gd fmla="val -309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puts...</a:t>
            </a:r>
            <a:endParaRPr sz="1200"/>
          </a:p>
        </p:txBody>
      </p:sp>
      <p:sp>
        <p:nvSpPr>
          <p:cNvPr id="516" name="Google Shape;516;p20"/>
          <p:cNvSpPr/>
          <p:nvPr/>
        </p:nvSpPr>
        <p:spPr>
          <a:xfrm>
            <a:off x="5137725" y="1419125"/>
            <a:ext cx="680400" cy="319500"/>
          </a:xfrm>
          <a:prstGeom prst="wedgeRoundRectCallout">
            <a:avLst>
              <a:gd fmla="val 65928" name="adj1"/>
              <a:gd fmla="val 3879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puts...</a:t>
            </a:r>
            <a:endParaRPr sz="1200"/>
          </a:p>
        </p:txBody>
      </p:sp>
      <p:sp>
        <p:nvSpPr>
          <p:cNvPr id="517" name="Google Shape;517;p20"/>
          <p:cNvSpPr txBox="1"/>
          <p:nvPr/>
        </p:nvSpPr>
        <p:spPr>
          <a:xfrm>
            <a:off x="3636825" y="572725"/>
            <a:ext cx="1500900" cy="400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Cartas abertas</a:t>
            </a:r>
            <a:endParaRPr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QUE? (Cartas abertas)</a:t>
            </a:r>
            <a:endParaRPr/>
          </a:p>
        </p:txBody>
      </p:sp>
      <p:sp>
        <p:nvSpPr>
          <p:cNvPr id="523" name="Google Shape;523;p21"/>
          <p:cNvSpPr txBox="1"/>
          <p:nvPr>
            <p:ph idx="1" type="body"/>
          </p:nvPr>
        </p:nvSpPr>
        <p:spPr>
          <a:xfrm>
            <a:off x="826700" y="681900"/>
            <a:ext cx="3597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2001 </a:t>
            </a:r>
            <a:r>
              <a:rPr b="1" lang="en" sz="1400"/>
              <a:t>(Superior)</a:t>
            </a:r>
            <a:endParaRPr b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Dólar em alta (9/11)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Crise da Argentina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Inflação de preços adm. Por contrato(Energia)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2002 (Superior)</a:t>
            </a:r>
            <a:endParaRPr b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Reflexo do ano anterior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Crise de confiança</a:t>
            </a:r>
            <a:endParaRPr sz="14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turbulências no mercado financeiro doméstico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dificuldades na administração da dívida pública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Quedas bruscas no financiamento externo do país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Baixa demanda por títulos públicos	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1"/>
          <p:cNvSpPr txBox="1"/>
          <p:nvPr>
            <p:ph idx="2" type="body"/>
          </p:nvPr>
        </p:nvSpPr>
        <p:spPr>
          <a:xfrm>
            <a:off x="4719675" y="764250"/>
            <a:ext cx="3597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◉"/>
            </a:pPr>
            <a:r>
              <a:rPr b="1" lang="en" sz="1400"/>
              <a:t>2002 continuação</a:t>
            </a:r>
            <a:endParaRPr b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Fluxos de capital para países emergentes caíram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Forte depreciação cambial e redução da liquídez internacional </a:t>
            </a:r>
            <a:endParaRPr sz="14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Eleições (Lula)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Fraudes contábeis empresas americanas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Possível guerra do Golfo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Crise em emergentes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Evolução dos preços administrados por contrato e monitorados</a:t>
            </a:r>
            <a:endParaRPr sz="14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400"/>
              <a:t> deterioração das expectativas para a inflação.</a:t>
            </a:r>
            <a:endParaRPr/>
          </a:p>
        </p:txBody>
      </p:sp>
      <p:sp>
        <p:nvSpPr>
          <p:cNvPr id="525" name="Google Shape;52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