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80" r:id="rId5"/>
    <p:sldId id="325" r:id="rId6"/>
    <p:sldId id="333" r:id="rId7"/>
    <p:sldId id="330" r:id="rId8"/>
    <p:sldId id="324" r:id="rId9"/>
    <p:sldId id="285" r:id="rId10"/>
    <p:sldId id="267" r:id="rId11"/>
    <p:sldId id="335" r:id="rId12"/>
    <p:sldId id="327" r:id="rId13"/>
    <p:sldId id="334" r:id="rId14"/>
    <p:sldId id="370" r:id="rId15"/>
    <p:sldId id="337" r:id="rId16"/>
    <p:sldId id="340" r:id="rId17"/>
    <p:sldId id="338" r:id="rId18"/>
    <p:sldId id="339" r:id="rId19"/>
    <p:sldId id="345" r:id="rId20"/>
    <p:sldId id="342" r:id="rId21"/>
    <p:sldId id="356" r:id="rId22"/>
    <p:sldId id="357" r:id="rId23"/>
    <p:sldId id="359" r:id="rId24"/>
    <p:sldId id="358" r:id="rId25"/>
    <p:sldId id="360" r:id="rId26"/>
    <p:sldId id="355" r:id="rId27"/>
    <p:sldId id="362" r:id="rId28"/>
    <p:sldId id="364" r:id="rId29"/>
    <p:sldId id="361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E59685C-1646-414A-A8EB-4757BEDAA8E9}">
          <p14:sldIdLst>
            <p14:sldId id="256"/>
          </p14:sldIdLst>
        </p14:section>
        <p14:section name="Seção sem Título" id="{A1C428A4-3CAF-704E-8918-9E115EB51A99}">
          <p14:sldIdLst>
            <p14:sldId id="257"/>
            <p14:sldId id="258"/>
            <p14:sldId id="280"/>
            <p14:sldId id="325"/>
            <p14:sldId id="333"/>
            <p14:sldId id="330"/>
            <p14:sldId id="324"/>
            <p14:sldId id="285"/>
            <p14:sldId id="267"/>
            <p14:sldId id="335"/>
            <p14:sldId id="327"/>
            <p14:sldId id="334"/>
            <p14:sldId id="370"/>
            <p14:sldId id="337"/>
            <p14:sldId id="340"/>
            <p14:sldId id="338"/>
            <p14:sldId id="339"/>
            <p14:sldId id="345"/>
            <p14:sldId id="342"/>
            <p14:sldId id="356"/>
            <p14:sldId id="357"/>
            <p14:sldId id="359"/>
            <p14:sldId id="358"/>
            <p14:sldId id="360"/>
            <p14:sldId id="355"/>
            <p14:sldId id="362"/>
            <p14:sldId id="364"/>
            <p14:sldId id="36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5"/>
    <p:restoredTop sz="96197"/>
  </p:normalViewPr>
  <p:slideViewPr>
    <p:cSldViewPr snapToGrid="0">
      <p:cViewPr varScale="1">
        <p:scale>
          <a:sx n="110" d="100"/>
          <a:sy n="110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B3B087-ABCE-4D92-B820-00EDC0B202AC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Neurais</a:t>
          </a:r>
          <a:r>
            <a:rPr lang="en-US" dirty="0"/>
            <a:t> </a:t>
          </a:r>
          <a:r>
            <a:rPr lang="en-US" dirty="0" err="1"/>
            <a:t>Artificiais</a:t>
          </a:r>
          <a:endParaRPr lang="en-US" dirty="0"/>
        </a:p>
      </dgm:t>
    </dgm:pt>
    <dgm:pt modelId="{119B34E9-F0DB-42C7-923E-760BB2DDD384}" type="parTrans" cxnId="{6A4DBAFD-4976-457D-92CD-743517BF3792}">
      <dgm:prSet/>
      <dgm:spPr/>
      <dgm:t>
        <a:bodyPr/>
        <a:lstStyle/>
        <a:p>
          <a:endParaRPr lang="en-US"/>
        </a:p>
      </dgm:t>
    </dgm:pt>
    <dgm:pt modelId="{9B00AA4C-E443-4A1B-982E-C1A03398B8B7}" type="sibTrans" cxnId="{6A4DBAFD-4976-457D-92CD-743517BF3792}">
      <dgm:prSet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3AC3736C-FAF3-444F-B58C-19042A82B981}">
      <dgm:prSet/>
      <dgm:spPr/>
      <dgm:t>
        <a:bodyPr/>
        <a:lstStyle/>
        <a:p>
          <a:r>
            <a:rPr lang="en-US" dirty="0" err="1"/>
            <a:t>Objetivos</a:t>
          </a:r>
          <a:endParaRPr lang="en-US" dirty="0"/>
        </a:p>
      </dgm:t>
    </dgm:pt>
    <dgm:pt modelId="{E111B57D-48DB-DE44-90D8-81C1029AF272}" type="parTrans" cxnId="{BA57EFD5-57CA-4942-A681-6F98C2C0BAAB}">
      <dgm:prSet/>
      <dgm:spPr/>
      <dgm:t>
        <a:bodyPr/>
        <a:lstStyle/>
        <a:p>
          <a:endParaRPr lang="pt-BR"/>
        </a:p>
      </dgm:t>
    </dgm:pt>
    <dgm:pt modelId="{01249915-9D02-744F-B0CA-518027B06F39}" type="sibTrans" cxnId="{BA57EFD5-57CA-4942-A681-6F98C2C0BAAB}">
      <dgm:prSet/>
      <dgm:spPr/>
      <dgm:t>
        <a:bodyPr/>
        <a:lstStyle/>
        <a:p>
          <a:endParaRPr lang="pt-BR"/>
        </a:p>
      </dgm:t>
    </dgm:pt>
    <dgm:pt modelId="{B4E62307-C90C-D442-8E6D-7D6564F66344}">
      <dgm:prSet/>
      <dgm:spPr/>
      <dgm:t>
        <a:bodyPr/>
        <a:lstStyle/>
        <a:p>
          <a:r>
            <a:rPr lang="en-US" dirty="0"/>
            <a:t>Bonus</a:t>
          </a:r>
        </a:p>
      </dgm:t>
    </dgm:pt>
    <dgm:pt modelId="{BB96DAF4-48E0-F540-B8C4-4688435DD685}" type="parTrans" cxnId="{71FAE013-3696-054A-AB5B-D5BF0893257F}">
      <dgm:prSet/>
      <dgm:spPr/>
    </dgm:pt>
    <dgm:pt modelId="{D2BBF49E-212B-6247-8650-4949DFD01FFC}" type="sibTrans" cxnId="{71FAE013-3696-054A-AB5B-D5BF0893257F}">
      <dgm:prSet/>
      <dgm:spPr/>
    </dgm:pt>
    <dgm:pt modelId="{345221F8-DC80-E246-89C4-D245A01C5D1D}" type="pres">
      <dgm:prSet presAssocID="{AEFDA71F-0163-4378-B9B1-248E0325FB12}" presName="vert0" presStyleCnt="0">
        <dgm:presLayoutVars>
          <dgm:dir/>
          <dgm:animOne val="branch"/>
          <dgm:animLvl val="lvl"/>
        </dgm:presLayoutVars>
      </dgm:prSet>
      <dgm:spPr/>
    </dgm:pt>
    <dgm:pt modelId="{0B89650A-8704-D94A-86F3-6BC61FC2E632}" type="pres">
      <dgm:prSet presAssocID="{3AC3736C-FAF3-444F-B58C-19042A82B981}" presName="thickLine" presStyleLbl="alignNode1" presStyleIdx="0" presStyleCnt="4"/>
      <dgm:spPr/>
    </dgm:pt>
    <dgm:pt modelId="{EB907BE2-5B34-A448-96B2-30A01DACB032}" type="pres">
      <dgm:prSet presAssocID="{3AC3736C-FAF3-444F-B58C-19042A82B981}" presName="horz1" presStyleCnt="0"/>
      <dgm:spPr/>
    </dgm:pt>
    <dgm:pt modelId="{E87BB835-21EF-CF44-8A6F-767B9B85DD97}" type="pres">
      <dgm:prSet presAssocID="{3AC3736C-FAF3-444F-B58C-19042A82B981}" presName="tx1" presStyleLbl="revTx" presStyleIdx="0" presStyleCnt="4"/>
      <dgm:spPr/>
    </dgm:pt>
    <dgm:pt modelId="{B8D6A58B-4244-7242-8B7B-7D225D455678}" type="pres">
      <dgm:prSet presAssocID="{3AC3736C-FAF3-444F-B58C-19042A82B981}" presName="vert1" presStyleCnt="0"/>
      <dgm:spPr/>
    </dgm:pt>
    <dgm:pt modelId="{5E381342-E66D-A44B-AD00-DEBBF1915954}" type="pres">
      <dgm:prSet presAssocID="{44B2D338-27ED-6E48-B8F5-91285AFE0E0D}" presName="thickLine" presStyleLbl="alignNode1" presStyleIdx="1" presStyleCnt="4"/>
      <dgm:spPr/>
    </dgm:pt>
    <dgm:pt modelId="{9E28F483-35EB-E740-87DE-D0979DD94673}" type="pres">
      <dgm:prSet presAssocID="{44B2D338-27ED-6E48-B8F5-91285AFE0E0D}" presName="horz1" presStyleCnt="0"/>
      <dgm:spPr/>
    </dgm:pt>
    <dgm:pt modelId="{E821F0C7-5D85-7248-AE01-670E3299DDB0}" type="pres">
      <dgm:prSet presAssocID="{44B2D338-27ED-6E48-B8F5-91285AFE0E0D}" presName="tx1" presStyleLbl="revTx" presStyleIdx="1" presStyleCnt="4"/>
      <dgm:spPr/>
    </dgm:pt>
    <dgm:pt modelId="{B838FC7B-0721-A747-8351-DAE0D018E5BD}" type="pres">
      <dgm:prSet presAssocID="{44B2D338-27ED-6E48-B8F5-91285AFE0E0D}" presName="vert1" presStyleCnt="0"/>
      <dgm:spPr/>
    </dgm:pt>
    <dgm:pt modelId="{47644EBB-5922-5342-8BF1-3984E943FD41}" type="pres">
      <dgm:prSet presAssocID="{34B3B087-ABCE-4D92-B820-00EDC0B202AC}" presName="thickLine" presStyleLbl="alignNode1" presStyleIdx="2" presStyleCnt="4"/>
      <dgm:spPr/>
    </dgm:pt>
    <dgm:pt modelId="{CDB6AF43-C5B3-5341-99FF-9E77FE1D1E56}" type="pres">
      <dgm:prSet presAssocID="{34B3B087-ABCE-4D92-B820-00EDC0B202AC}" presName="horz1" presStyleCnt="0"/>
      <dgm:spPr/>
    </dgm:pt>
    <dgm:pt modelId="{D6968ECC-61FD-AB4A-8DD5-1E5403EFD9AC}" type="pres">
      <dgm:prSet presAssocID="{34B3B087-ABCE-4D92-B820-00EDC0B202AC}" presName="tx1" presStyleLbl="revTx" presStyleIdx="2" presStyleCnt="4"/>
      <dgm:spPr/>
    </dgm:pt>
    <dgm:pt modelId="{13DD6045-B784-CF4A-8C5D-00B6D168F117}" type="pres">
      <dgm:prSet presAssocID="{34B3B087-ABCE-4D92-B820-00EDC0B202AC}" presName="vert1" presStyleCnt="0"/>
      <dgm:spPr/>
    </dgm:pt>
    <dgm:pt modelId="{E9DC5F3F-A916-9145-BEB6-311C2F4E2EA6}" type="pres">
      <dgm:prSet presAssocID="{B4E62307-C90C-D442-8E6D-7D6564F66344}" presName="thickLine" presStyleLbl="alignNode1" presStyleIdx="3" presStyleCnt="4"/>
      <dgm:spPr/>
    </dgm:pt>
    <dgm:pt modelId="{445A0BBD-F676-324A-8DBC-DF12B9EA049B}" type="pres">
      <dgm:prSet presAssocID="{B4E62307-C90C-D442-8E6D-7D6564F66344}" presName="horz1" presStyleCnt="0"/>
      <dgm:spPr/>
    </dgm:pt>
    <dgm:pt modelId="{3A26F6E1-ACB6-2A41-A5D3-30CC10106B4A}" type="pres">
      <dgm:prSet presAssocID="{B4E62307-C90C-D442-8E6D-7D6564F66344}" presName="tx1" presStyleLbl="revTx" presStyleIdx="3" presStyleCnt="4"/>
      <dgm:spPr/>
    </dgm:pt>
    <dgm:pt modelId="{57AD03FC-0F46-7848-B907-6C69AEBA90A3}" type="pres">
      <dgm:prSet presAssocID="{B4E62307-C90C-D442-8E6D-7D6564F66344}" presName="vert1" presStyleCnt="0"/>
      <dgm:spPr/>
    </dgm:pt>
  </dgm:ptLst>
  <dgm:cxnLst>
    <dgm:cxn modelId="{71FAE013-3696-054A-AB5B-D5BF0893257F}" srcId="{AEFDA71F-0163-4378-B9B1-248E0325FB12}" destId="{B4E62307-C90C-D442-8E6D-7D6564F66344}" srcOrd="3" destOrd="0" parTransId="{BB96DAF4-48E0-F540-B8C4-4688435DD685}" sibTransId="{D2BBF49E-212B-6247-8650-4949DFD01FFC}"/>
    <dgm:cxn modelId="{0A460A37-8B57-394F-BD3E-21B1C4009900}" srcId="{AEFDA71F-0163-4378-B9B1-248E0325FB12}" destId="{44B2D338-27ED-6E48-B8F5-91285AFE0E0D}" srcOrd="1" destOrd="0" parTransId="{B18C5C5E-6B26-654A-9661-9520EBD96556}" sibTransId="{8068AC80-2582-6045-9138-B65ECC696D76}"/>
    <dgm:cxn modelId="{0F0A1849-2347-1848-8725-BBE41A2D47A6}" type="presOf" srcId="{3AC3736C-FAF3-444F-B58C-19042A82B981}" destId="{E87BB835-21EF-CF44-8A6F-767B9B85DD97}" srcOrd="0" destOrd="0" presId="urn:microsoft.com/office/officeart/2008/layout/LinedList"/>
    <dgm:cxn modelId="{CB348C7F-24A5-A74B-8B16-2BBAB9B671B4}" type="presOf" srcId="{34B3B087-ABCE-4D92-B820-00EDC0B202AC}" destId="{D6968ECC-61FD-AB4A-8DD5-1E5403EFD9AC}" srcOrd="0" destOrd="0" presId="urn:microsoft.com/office/officeart/2008/layout/LinedList"/>
    <dgm:cxn modelId="{D6573C92-B349-764A-8B04-70B0394575E0}" type="presOf" srcId="{B4E62307-C90C-D442-8E6D-7D6564F66344}" destId="{3A26F6E1-ACB6-2A41-A5D3-30CC10106B4A}" srcOrd="0" destOrd="0" presId="urn:microsoft.com/office/officeart/2008/layout/LinedList"/>
    <dgm:cxn modelId="{2A632B9E-47CC-004D-A8B0-CE4DEFF9BAAD}" type="presOf" srcId="{AEFDA71F-0163-4378-B9B1-248E0325FB12}" destId="{345221F8-DC80-E246-89C4-D245A01C5D1D}" srcOrd="0" destOrd="0" presId="urn:microsoft.com/office/officeart/2008/layout/LinedList"/>
    <dgm:cxn modelId="{BA57EFD5-57CA-4942-A681-6F98C2C0BAAB}" srcId="{AEFDA71F-0163-4378-B9B1-248E0325FB12}" destId="{3AC3736C-FAF3-444F-B58C-19042A82B981}" srcOrd="0" destOrd="0" parTransId="{E111B57D-48DB-DE44-90D8-81C1029AF272}" sibTransId="{01249915-9D02-744F-B0CA-518027B06F39}"/>
    <dgm:cxn modelId="{5B7EE8DD-1AC9-D04A-A1E9-0451DBAEE6D7}" type="presOf" srcId="{44B2D338-27ED-6E48-B8F5-91285AFE0E0D}" destId="{E821F0C7-5D85-7248-AE01-670E3299DDB0}" srcOrd="0" destOrd="0" presId="urn:microsoft.com/office/officeart/2008/layout/LinedList"/>
    <dgm:cxn modelId="{6A4DBAFD-4976-457D-92CD-743517BF3792}" srcId="{AEFDA71F-0163-4378-B9B1-248E0325FB12}" destId="{34B3B087-ABCE-4D92-B820-00EDC0B202AC}" srcOrd="2" destOrd="0" parTransId="{119B34E9-F0DB-42C7-923E-760BB2DDD384}" sibTransId="{9B00AA4C-E443-4A1B-982E-C1A03398B8B7}"/>
    <dgm:cxn modelId="{C4C4C074-164E-B345-B766-86C72247DE28}" type="presParOf" srcId="{345221F8-DC80-E246-89C4-D245A01C5D1D}" destId="{0B89650A-8704-D94A-86F3-6BC61FC2E632}" srcOrd="0" destOrd="0" presId="urn:microsoft.com/office/officeart/2008/layout/LinedList"/>
    <dgm:cxn modelId="{A5F7EB87-A763-E144-BC2B-33B33185683A}" type="presParOf" srcId="{345221F8-DC80-E246-89C4-D245A01C5D1D}" destId="{EB907BE2-5B34-A448-96B2-30A01DACB032}" srcOrd="1" destOrd="0" presId="urn:microsoft.com/office/officeart/2008/layout/LinedList"/>
    <dgm:cxn modelId="{323FD3CF-1090-1C49-8A33-A00D7CBDC20E}" type="presParOf" srcId="{EB907BE2-5B34-A448-96B2-30A01DACB032}" destId="{E87BB835-21EF-CF44-8A6F-767B9B85DD97}" srcOrd="0" destOrd="0" presId="urn:microsoft.com/office/officeart/2008/layout/LinedList"/>
    <dgm:cxn modelId="{2D5B2286-1FD0-514A-881C-80EBA88A97C3}" type="presParOf" srcId="{EB907BE2-5B34-A448-96B2-30A01DACB032}" destId="{B8D6A58B-4244-7242-8B7B-7D225D455678}" srcOrd="1" destOrd="0" presId="urn:microsoft.com/office/officeart/2008/layout/LinedList"/>
    <dgm:cxn modelId="{BF67DEAC-0BDA-B94C-8454-7780544D96FC}" type="presParOf" srcId="{345221F8-DC80-E246-89C4-D245A01C5D1D}" destId="{5E381342-E66D-A44B-AD00-DEBBF1915954}" srcOrd="2" destOrd="0" presId="urn:microsoft.com/office/officeart/2008/layout/LinedList"/>
    <dgm:cxn modelId="{8C19CB32-4DEF-2147-8284-041848E9FB31}" type="presParOf" srcId="{345221F8-DC80-E246-89C4-D245A01C5D1D}" destId="{9E28F483-35EB-E740-87DE-D0979DD94673}" srcOrd="3" destOrd="0" presId="urn:microsoft.com/office/officeart/2008/layout/LinedList"/>
    <dgm:cxn modelId="{CB0CBC9F-75C5-0D48-B17B-601FB31B604D}" type="presParOf" srcId="{9E28F483-35EB-E740-87DE-D0979DD94673}" destId="{E821F0C7-5D85-7248-AE01-670E3299DDB0}" srcOrd="0" destOrd="0" presId="urn:microsoft.com/office/officeart/2008/layout/LinedList"/>
    <dgm:cxn modelId="{EFCE7322-7761-BB4A-B483-10E63EA14B3B}" type="presParOf" srcId="{9E28F483-35EB-E740-87DE-D0979DD94673}" destId="{B838FC7B-0721-A747-8351-DAE0D018E5BD}" srcOrd="1" destOrd="0" presId="urn:microsoft.com/office/officeart/2008/layout/LinedList"/>
    <dgm:cxn modelId="{E9241260-6EAF-FD4D-AABB-75DF15B1BAFE}" type="presParOf" srcId="{345221F8-DC80-E246-89C4-D245A01C5D1D}" destId="{47644EBB-5922-5342-8BF1-3984E943FD41}" srcOrd="4" destOrd="0" presId="urn:microsoft.com/office/officeart/2008/layout/LinedList"/>
    <dgm:cxn modelId="{C5950761-8D88-AC4A-A947-5A9D95AC19DB}" type="presParOf" srcId="{345221F8-DC80-E246-89C4-D245A01C5D1D}" destId="{CDB6AF43-C5B3-5341-99FF-9E77FE1D1E56}" srcOrd="5" destOrd="0" presId="urn:microsoft.com/office/officeart/2008/layout/LinedList"/>
    <dgm:cxn modelId="{6242BC3B-C265-914D-903B-955B33F537D1}" type="presParOf" srcId="{CDB6AF43-C5B3-5341-99FF-9E77FE1D1E56}" destId="{D6968ECC-61FD-AB4A-8DD5-1E5403EFD9AC}" srcOrd="0" destOrd="0" presId="urn:microsoft.com/office/officeart/2008/layout/LinedList"/>
    <dgm:cxn modelId="{75EFB1EB-6793-3247-A7BF-72721AB59108}" type="presParOf" srcId="{CDB6AF43-C5B3-5341-99FF-9E77FE1D1E56}" destId="{13DD6045-B784-CF4A-8C5D-00B6D168F117}" srcOrd="1" destOrd="0" presId="urn:microsoft.com/office/officeart/2008/layout/LinedList"/>
    <dgm:cxn modelId="{67D880F1-330B-5241-B560-B6DE1E2E62D5}" type="presParOf" srcId="{345221F8-DC80-E246-89C4-D245A01C5D1D}" destId="{E9DC5F3F-A916-9145-BEB6-311C2F4E2EA6}" srcOrd="6" destOrd="0" presId="urn:microsoft.com/office/officeart/2008/layout/LinedList"/>
    <dgm:cxn modelId="{25FC2154-964A-2547-B3A7-6A414038B408}" type="presParOf" srcId="{345221F8-DC80-E246-89C4-D245A01C5D1D}" destId="{445A0BBD-F676-324A-8DBC-DF12B9EA049B}" srcOrd="7" destOrd="0" presId="urn:microsoft.com/office/officeart/2008/layout/LinedList"/>
    <dgm:cxn modelId="{CEF1B52B-4B18-B44C-848B-84415E351798}" type="presParOf" srcId="{445A0BBD-F676-324A-8DBC-DF12B9EA049B}" destId="{3A26F6E1-ACB6-2A41-A5D3-30CC10106B4A}" srcOrd="0" destOrd="0" presId="urn:microsoft.com/office/officeart/2008/layout/LinedList"/>
    <dgm:cxn modelId="{139CBBEC-43C9-494F-9417-BBEF8954C381}" type="presParOf" srcId="{445A0BBD-F676-324A-8DBC-DF12B9EA049B}" destId="{57AD03FC-0F46-7848-B907-6C69AEBA90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Aprendizado Supervisionado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Aprendizado Não – Supervisionado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Aprendizado Semi – Supervisionado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Aprendizado por reforço. 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Classificação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Regressão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Agrupamentos (</a:t>
          </a:r>
          <a:r>
            <a:rPr lang="pt-BR" b="1" dirty="0" err="1"/>
            <a:t>Clustering</a:t>
          </a:r>
          <a:r>
            <a:rPr lang="pt-BR" b="1" dirty="0"/>
            <a:t>)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Sistema de Recomendação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 err="1"/>
            <a:t>Perceptron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i="0" dirty="0"/>
            <a:t>Artificiais</a:t>
          </a:r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 err="1"/>
            <a:t>Convolucionais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Recorrentes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C54D71CF-7782-6343-9D7F-DBB07B710318}">
      <dgm:prSet/>
      <dgm:spPr/>
      <dgm:t>
        <a:bodyPr/>
        <a:lstStyle/>
        <a:p>
          <a:r>
            <a:rPr lang="pt-BR" dirty="0"/>
            <a:t>Auto </a:t>
          </a:r>
          <a:r>
            <a:rPr lang="pt-BR" dirty="0" err="1"/>
            <a:t>Enconders</a:t>
          </a:r>
          <a:endParaRPr lang="pt-BR" dirty="0"/>
        </a:p>
      </dgm:t>
    </dgm:pt>
    <dgm:pt modelId="{8E083D98-C7A5-4244-BD13-E7D9E8441E1F}" type="parTrans" cxnId="{0828E452-41FB-CE43-A0A4-295CD302DE60}">
      <dgm:prSet/>
      <dgm:spPr/>
      <dgm:t>
        <a:bodyPr/>
        <a:lstStyle/>
        <a:p>
          <a:endParaRPr lang="pt-BR"/>
        </a:p>
      </dgm:t>
    </dgm:pt>
    <dgm:pt modelId="{3B4671C8-20F5-7E47-A1A0-247C6744FA87}" type="sibTrans" cxnId="{0828E452-41FB-CE43-A0A4-295CD302DE60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5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5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5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5">
        <dgm:presLayoutVars>
          <dgm:bulletEnabled val="1"/>
        </dgm:presLayoutVars>
      </dgm:prSet>
      <dgm:spPr/>
    </dgm:pt>
    <dgm:pt modelId="{9AE95C6C-4BC6-BD48-8893-08AFE108A08B}" type="pres">
      <dgm:prSet presAssocID="{47714C5A-BA7B-AF48-814D-E815AF2F26FB}" presName="spacing" presStyleCnt="0"/>
      <dgm:spPr/>
    </dgm:pt>
    <dgm:pt modelId="{A3EE92D4-3471-BA41-927F-E39363AB0B23}" type="pres">
      <dgm:prSet presAssocID="{C54D71CF-7782-6343-9D7F-DBB07B710318}" presName="composite" presStyleCnt="0"/>
      <dgm:spPr/>
    </dgm:pt>
    <dgm:pt modelId="{C8CC5388-A1AE-DB42-AC72-88E37F156EC1}" type="pres">
      <dgm:prSet presAssocID="{C54D71CF-7782-6343-9D7F-DBB07B710318}" presName="imgShp" presStyleLbl="fgImgPlace1" presStyleIdx="4" presStyleCnt="5"/>
      <dgm:spPr/>
    </dgm:pt>
    <dgm:pt modelId="{004F6133-9F4B-6A46-A456-77E8F5EFCAA4}" type="pres">
      <dgm:prSet presAssocID="{C54D71CF-7782-6343-9D7F-DBB07B710318}" presName="txShp" presStyleLbl="node1" presStyleIdx="4" presStyleCnt="5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0828E452-41FB-CE43-A0A4-295CD302DE60}" srcId="{FB005101-21FF-F445-B03F-FF17FAB634D0}" destId="{C54D71CF-7782-6343-9D7F-DBB07B710318}" srcOrd="4" destOrd="0" parTransId="{8E083D98-C7A5-4244-BD13-E7D9E8441E1F}" sibTransId="{3B4671C8-20F5-7E47-A1A0-247C6744FA87}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192F74CA-6022-F348-931C-E41F420D2B83}" type="presOf" srcId="{C54D71CF-7782-6343-9D7F-DBB07B710318}" destId="{004F6133-9F4B-6A46-A456-77E8F5EFCAA4}" srcOrd="0" destOrd="0" presId="urn:microsoft.com/office/officeart/2005/8/layout/vList3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  <dgm:cxn modelId="{B0D083CD-B87E-DA4C-9955-A9317908DBCC}" type="presParOf" srcId="{8E384187-3ADB-8741-9762-EB30AB1C1FB9}" destId="{9AE95C6C-4BC6-BD48-8893-08AFE108A08B}" srcOrd="7" destOrd="0" presId="urn:microsoft.com/office/officeart/2005/8/layout/vList3"/>
    <dgm:cxn modelId="{B7AB5B15-2154-9345-A70D-0A04BA4A1980}" type="presParOf" srcId="{8E384187-3ADB-8741-9762-EB30AB1C1FB9}" destId="{A3EE92D4-3471-BA41-927F-E39363AB0B23}" srcOrd="8" destOrd="0" presId="urn:microsoft.com/office/officeart/2005/8/layout/vList3"/>
    <dgm:cxn modelId="{2B28F988-AE98-784A-922B-DD1AA27F4874}" type="presParOf" srcId="{A3EE92D4-3471-BA41-927F-E39363AB0B23}" destId="{C8CC5388-A1AE-DB42-AC72-88E37F156EC1}" srcOrd="0" destOrd="0" presId="urn:microsoft.com/office/officeart/2005/8/layout/vList3"/>
    <dgm:cxn modelId="{2B26AF35-B821-F344-9D1B-54F9240D7A3B}" type="presParOf" srcId="{A3EE92D4-3471-BA41-927F-E39363AB0B23}" destId="{004F6133-9F4B-6A46-A456-77E8F5EFCAA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9650A-8704-D94A-86F3-6BC61FC2E632}">
      <dsp:nvSpPr>
        <dsp:cNvPr id="0" name=""/>
        <dsp:cNvSpPr/>
      </dsp:nvSpPr>
      <dsp:spPr>
        <a:xfrm>
          <a:off x="0" y="0"/>
          <a:ext cx="58896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BB835-21EF-CF44-8A6F-767B9B85DD97}">
      <dsp:nvSpPr>
        <dsp:cNvPr id="0" name=""/>
        <dsp:cNvSpPr/>
      </dsp:nvSpPr>
      <dsp:spPr>
        <a:xfrm>
          <a:off x="0" y="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Objetivos</a:t>
          </a:r>
          <a:endParaRPr lang="en-US" sz="4000" kern="1200" dirty="0"/>
        </a:p>
      </dsp:txBody>
      <dsp:txXfrm>
        <a:off x="0" y="0"/>
        <a:ext cx="5889686" cy="1329810"/>
      </dsp:txXfrm>
    </dsp:sp>
    <dsp:sp modelId="{5E381342-E66D-A44B-AD00-DEBBF1915954}">
      <dsp:nvSpPr>
        <dsp:cNvPr id="0" name=""/>
        <dsp:cNvSpPr/>
      </dsp:nvSpPr>
      <dsp:spPr>
        <a:xfrm>
          <a:off x="0" y="1329810"/>
          <a:ext cx="5889686" cy="0"/>
        </a:xfrm>
        <a:prstGeom prst="line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accent2">
              <a:hueOff val="-4223517"/>
              <a:satOff val="-10068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F0C7-5D85-7248-AE01-670E3299DDB0}">
      <dsp:nvSpPr>
        <dsp:cNvPr id="0" name=""/>
        <dsp:cNvSpPr/>
      </dsp:nvSpPr>
      <dsp:spPr>
        <a:xfrm>
          <a:off x="0" y="132981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Machine Learning</a:t>
          </a:r>
        </a:p>
      </dsp:txBody>
      <dsp:txXfrm>
        <a:off x="0" y="1329810"/>
        <a:ext cx="5889686" cy="1329810"/>
      </dsp:txXfrm>
    </dsp:sp>
    <dsp:sp modelId="{47644EBB-5922-5342-8BF1-3984E943FD41}">
      <dsp:nvSpPr>
        <dsp:cNvPr id="0" name=""/>
        <dsp:cNvSpPr/>
      </dsp:nvSpPr>
      <dsp:spPr>
        <a:xfrm>
          <a:off x="0" y="2659620"/>
          <a:ext cx="5889686" cy="0"/>
        </a:xfrm>
        <a:prstGeom prst="line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accent2">
              <a:hueOff val="-8447033"/>
              <a:satOff val="-20135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68ECC-61FD-AB4A-8DD5-1E5403EFD9AC}">
      <dsp:nvSpPr>
        <dsp:cNvPr id="0" name=""/>
        <dsp:cNvSpPr/>
      </dsp:nvSpPr>
      <dsp:spPr>
        <a:xfrm>
          <a:off x="0" y="265962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Redes </a:t>
          </a:r>
          <a:r>
            <a:rPr lang="en-US" sz="4000" kern="1200" dirty="0" err="1"/>
            <a:t>Neurais</a:t>
          </a:r>
          <a:r>
            <a:rPr lang="en-US" sz="4000" kern="1200" dirty="0"/>
            <a:t> </a:t>
          </a:r>
          <a:r>
            <a:rPr lang="en-US" sz="4000" kern="1200" dirty="0" err="1"/>
            <a:t>Artificiais</a:t>
          </a:r>
          <a:endParaRPr lang="en-US" sz="4000" kern="1200" dirty="0"/>
        </a:p>
      </dsp:txBody>
      <dsp:txXfrm>
        <a:off x="0" y="2659620"/>
        <a:ext cx="5889686" cy="1329810"/>
      </dsp:txXfrm>
    </dsp:sp>
    <dsp:sp modelId="{E9DC5F3F-A916-9145-BEB6-311C2F4E2EA6}">
      <dsp:nvSpPr>
        <dsp:cNvPr id="0" name=""/>
        <dsp:cNvSpPr/>
      </dsp:nvSpPr>
      <dsp:spPr>
        <a:xfrm>
          <a:off x="0" y="3989430"/>
          <a:ext cx="5889686" cy="0"/>
        </a:xfrm>
        <a:prstGeom prst="line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6F6E1-ACB6-2A41-A5D3-30CC10106B4A}">
      <dsp:nvSpPr>
        <dsp:cNvPr id="0" name=""/>
        <dsp:cNvSpPr/>
      </dsp:nvSpPr>
      <dsp:spPr>
        <a:xfrm>
          <a:off x="0" y="398943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Bonus</a:t>
          </a:r>
        </a:p>
      </dsp:txBody>
      <dsp:txXfrm>
        <a:off x="0" y="3989430"/>
        <a:ext cx="5889686" cy="1329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Supervisionado</a:t>
          </a:r>
          <a:endParaRPr lang="pt-BR" sz="23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Não – Supervisionado</a:t>
          </a:r>
          <a:endParaRPr lang="pt-BR" sz="23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Semi – Supervisionado</a:t>
          </a:r>
          <a:endParaRPr lang="pt-BR" sz="23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por reforço. </a:t>
          </a:r>
          <a:endParaRPr lang="pt-BR" sz="23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Classificação</a:t>
          </a:r>
          <a:endParaRPr lang="pt-BR" sz="31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Regressão</a:t>
          </a:r>
          <a:endParaRPr lang="pt-BR" sz="31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Agrupamentos (</a:t>
          </a:r>
          <a:r>
            <a:rPr lang="pt-BR" sz="3100" b="1" kern="1200" dirty="0" err="1"/>
            <a:t>Clustering</a:t>
          </a:r>
          <a:r>
            <a:rPr lang="pt-BR" sz="3100" b="1" kern="1200" dirty="0"/>
            <a:t>)</a:t>
          </a:r>
          <a:endParaRPr lang="pt-BR" sz="31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Sistema de Recomendação</a:t>
          </a:r>
          <a:endParaRPr lang="pt-BR" sz="31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12065" y="1126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 err="1"/>
            <a:t>Perceptron</a:t>
          </a:r>
          <a:endParaRPr lang="pt-BR" sz="2600" kern="1200" dirty="0"/>
        </a:p>
      </dsp:txBody>
      <dsp:txXfrm rot="10800000">
        <a:off x="1749254" y="1126"/>
        <a:ext cx="5718290" cy="548757"/>
      </dsp:txXfrm>
    </dsp:sp>
    <dsp:sp modelId="{0D350D1D-4122-FB4B-9EC0-5906B5941264}">
      <dsp:nvSpPr>
        <dsp:cNvPr id="0" name=""/>
        <dsp:cNvSpPr/>
      </dsp:nvSpPr>
      <dsp:spPr>
        <a:xfrm>
          <a:off x="1337686" y="1126"/>
          <a:ext cx="548757" cy="5487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12065" y="706789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i="0" kern="1200" dirty="0"/>
            <a:t>Artificiais</a:t>
          </a:r>
        </a:p>
      </dsp:txBody>
      <dsp:txXfrm rot="10800000">
        <a:off x="1749254" y="706789"/>
        <a:ext cx="5718290" cy="548757"/>
      </dsp:txXfrm>
    </dsp:sp>
    <dsp:sp modelId="{23E10941-608B-A14E-B87D-7DF5F240516B}">
      <dsp:nvSpPr>
        <dsp:cNvPr id="0" name=""/>
        <dsp:cNvSpPr/>
      </dsp:nvSpPr>
      <dsp:spPr>
        <a:xfrm>
          <a:off x="1337686" y="706789"/>
          <a:ext cx="548757" cy="5487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12065" y="1412451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 err="1"/>
            <a:t>Convolucionais</a:t>
          </a:r>
          <a:endParaRPr lang="pt-BR" sz="2600" kern="1200" dirty="0"/>
        </a:p>
      </dsp:txBody>
      <dsp:txXfrm rot="10800000">
        <a:off x="1749254" y="1412451"/>
        <a:ext cx="5718290" cy="548757"/>
      </dsp:txXfrm>
    </dsp:sp>
    <dsp:sp modelId="{172AF43E-FBB5-7743-B2C9-5BF868C250E5}">
      <dsp:nvSpPr>
        <dsp:cNvPr id="0" name=""/>
        <dsp:cNvSpPr/>
      </dsp:nvSpPr>
      <dsp:spPr>
        <a:xfrm>
          <a:off x="1337686" y="1412451"/>
          <a:ext cx="548757" cy="5487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12065" y="2118114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Recorrentes</a:t>
          </a:r>
          <a:endParaRPr lang="pt-BR" sz="2600" kern="1200" dirty="0"/>
        </a:p>
      </dsp:txBody>
      <dsp:txXfrm rot="10800000">
        <a:off x="1749254" y="2118114"/>
        <a:ext cx="5718290" cy="548757"/>
      </dsp:txXfrm>
    </dsp:sp>
    <dsp:sp modelId="{7057EF5F-BA3D-6748-9642-59F50C45DE05}">
      <dsp:nvSpPr>
        <dsp:cNvPr id="0" name=""/>
        <dsp:cNvSpPr/>
      </dsp:nvSpPr>
      <dsp:spPr>
        <a:xfrm>
          <a:off x="1337686" y="2118114"/>
          <a:ext cx="548757" cy="54875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F6133-9F4B-6A46-A456-77E8F5EFCAA4}">
      <dsp:nvSpPr>
        <dsp:cNvPr id="0" name=""/>
        <dsp:cNvSpPr/>
      </dsp:nvSpPr>
      <dsp:spPr>
        <a:xfrm rot="10800000">
          <a:off x="1612065" y="2823776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Auto </a:t>
          </a:r>
          <a:r>
            <a:rPr lang="pt-BR" sz="2600" kern="1200" dirty="0" err="1"/>
            <a:t>Enconders</a:t>
          </a:r>
          <a:endParaRPr lang="pt-BR" sz="2600" kern="1200" dirty="0"/>
        </a:p>
      </dsp:txBody>
      <dsp:txXfrm rot="10800000">
        <a:off x="1749254" y="2823776"/>
        <a:ext cx="5718290" cy="548757"/>
      </dsp:txXfrm>
    </dsp:sp>
    <dsp:sp modelId="{C8CC5388-A1AE-DB42-AC72-88E37F156EC1}">
      <dsp:nvSpPr>
        <dsp:cNvPr id="0" name=""/>
        <dsp:cNvSpPr/>
      </dsp:nvSpPr>
      <dsp:spPr>
        <a:xfrm>
          <a:off x="1337686" y="2823776"/>
          <a:ext cx="548757" cy="548757"/>
        </a:xfrm>
        <a:prstGeom prst="ellipse">
          <a:avLst/>
        </a:prstGeom>
        <a:solidFill>
          <a:schemeClr val="accent2">
            <a:tint val="50000"/>
            <a:alpha val="90000"/>
            <a:hueOff val="67843"/>
            <a:satOff val="-1620"/>
            <a:lumOff val="6664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7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94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LY7x2Ihqjm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hyperlink" Target="https://colab.research.google.com/drive/1AA_WoLUfE4RRBQDzdDwRVgNk_GkhkY-7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atestin1/coding_the_future_dio_prevendo_acoes_com_redes_neurais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02F1DB-E05F-2EA8-A904-FD140F9A1D5A}"/>
              </a:ext>
            </a:extLst>
          </p:cNvPr>
          <p:cNvSpPr txBox="1"/>
          <p:nvPr/>
        </p:nvSpPr>
        <p:spPr>
          <a:xfrm>
            <a:off x="2193166" y="2590984"/>
            <a:ext cx="8140655" cy="360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Redes </a:t>
            </a:r>
            <a:r>
              <a:rPr lang="en-US" sz="80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8000" dirty="0">
                <a:latin typeface="+mj-lt"/>
                <a:ea typeface="+mj-ea"/>
                <a:cs typeface="+mj-cs"/>
              </a:rPr>
              <a:t> Para </a:t>
            </a:r>
            <a:r>
              <a:rPr lang="en-US" sz="8000" dirty="0" err="1">
                <a:latin typeface="+mj-lt"/>
                <a:ea typeface="+mj-ea"/>
                <a:cs typeface="+mj-cs"/>
              </a:rPr>
              <a:t>Finanças</a:t>
            </a:r>
            <a:endParaRPr lang="en-US" sz="80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dirty="0">
                <a:latin typeface="+mj-lt"/>
                <a:ea typeface="+mj-ea"/>
                <a:cs typeface="+mj-cs"/>
              </a:rPr>
              <a:t>Um </a:t>
            </a:r>
            <a:r>
              <a:rPr lang="en-US" sz="1900" dirty="0" err="1">
                <a:latin typeface="+mj-lt"/>
                <a:ea typeface="+mj-ea"/>
                <a:cs typeface="+mj-cs"/>
              </a:rPr>
              <a:t>guia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 err="1">
                <a:latin typeface="+mj-lt"/>
                <a:ea typeface="+mj-ea"/>
                <a:cs typeface="+mj-cs"/>
              </a:rPr>
              <a:t>prático</a:t>
            </a:r>
            <a:r>
              <a:rPr lang="en-US" sz="1900" dirty="0">
                <a:latin typeface="+mj-lt"/>
                <a:ea typeface="+mj-ea"/>
                <a:cs typeface="+mj-cs"/>
              </a:rPr>
              <a:t> para se </a:t>
            </a:r>
            <a:r>
              <a:rPr lang="en-US" sz="1900" dirty="0" err="1">
                <a:latin typeface="+mj-lt"/>
                <a:ea typeface="+mj-ea"/>
                <a:cs typeface="+mj-cs"/>
              </a:rPr>
              <a:t>tornar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 err="1">
                <a:latin typeface="+mj-lt"/>
                <a:ea typeface="+mj-ea"/>
                <a:cs typeface="+mj-cs"/>
              </a:rPr>
              <a:t>profissional</a:t>
            </a:r>
            <a:endParaRPr lang="en-US" sz="19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59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que são modelos aprendizados de máquina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017454"/>
              </p:ext>
            </p:extLst>
          </p:nvPr>
        </p:nvGraphicFramePr>
        <p:xfrm>
          <a:off x="1198084" y="2553413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41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3765013" y="849484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Técnicas Comuns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844687"/>
              </p:ext>
            </p:extLst>
          </p:nvPr>
        </p:nvGraphicFramePr>
        <p:xfrm>
          <a:off x="1308253" y="2100689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8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Artificiais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36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Deep</a:t>
            </a:r>
            <a:r>
              <a:rPr lang="pt-BR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inspirado no funcionamento do cérebro humano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desenvolvido por Geoffrey </a:t>
            </a:r>
            <a:r>
              <a:rPr lang="pt-BR" dirty="0" err="1"/>
              <a:t>Hinton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0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2892518" y="51083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Perceptron</a:t>
            </a:r>
            <a:endParaRPr lang="pt-BR" sz="3200" dirty="0"/>
          </a:p>
        </p:txBody>
      </p:sp>
      <p:pic>
        <p:nvPicPr>
          <p:cNvPr id="1028" name="Picture 4" descr="What the Hell is Perceptron?. The Fundamentals of Neural Networks | by  SAGAR SHARMA | Towards Data Science">
            <a:extLst>
              <a:ext uri="{FF2B5EF4-FFF2-40B4-BE49-F238E27FC236}">
                <a16:creationId xmlns:a16="http://schemas.microsoft.com/office/drawing/2014/main" id="{9792680C-BAC2-F819-FF70-3341B8F9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504" y="1714500"/>
            <a:ext cx="7855523" cy="415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1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você precisa estar atento?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Função de ativação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Backpropagation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Epoch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Função de Perda (</a:t>
            </a:r>
            <a:r>
              <a:rPr lang="pt-BR" dirty="0" err="1"/>
              <a:t>Loss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Otimização</a:t>
            </a:r>
          </a:p>
        </p:txBody>
      </p:sp>
    </p:spTree>
    <p:extLst>
      <p:ext uri="{BB962C8B-B14F-4D97-AF65-F5344CB8AC3E}">
        <p14:creationId xmlns:p14="http://schemas.microsoft.com/office/powerpoint/2010/main" val="1445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Quando usar?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Depende do tipo de problema que você está enfrentando.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Volume de dados disponíveis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Complexidade do relacionamento entre as variáveis e da </a:t>
            </a:r>
            <a:r>
              <a:rPr lang="pt-BR" dirty="0" err="1"/>
              <a:t>interpretabilidade</a:t>
            </a:r>
            <a:r>
              <a:rPr lang="pt-BR" dirty="0"/>
              <a:t> do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problema é linear ou não-linear</a:t>
            </a:r>
          </a:p>
        </p:txBody>
      </p:sp>
    </p:spTree>
    <p:extLst>
      <p:ext uri="{BB962C8B-B14F-4D97-AF65-F5344CB8AC3E}">
        <p14:creationId xmlns:p14="http://schemas.microsoft.com/office/powerpoint/2010/main" val="35746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ção linear: o que é, fórmula, exemplos, exercícios">
            <a:extLst>
              <a:ext uri="{FF2B5EF4-FFF2-40B4-BE49-F238E27FC236}">
                <a16:creationId xmlns:a16="http://schemas.microsoft.com/office/drawing/2014/main" id="{B2D432AD-D151-DC35-2AA4-3BDF73B0D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78" y="1489907"/>
            <a:ext cx="76200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Função linear</a:t>
            </a:r>
          </a:p>
        </p:txBody>
      </p:sp>
    </p:spTree>
    <p:extLst>
      <p:ext uri="{BB962C8B-B14F-4D97-AF65-F5344CB8AC3E}">
        <p14:creationId xmlns:p14="http://schemas.microsoft.com/office/powerpoint/2010/main" val="315814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Função não - linear</a:t>
            </a:r>
          </a:p>
        </p:txBody>
      </p:sp>
      <p:pic>
        <p:nvPicPr>
          <p:cNvPr id="3074" name="Picture 2" descr="Equações Não-Lineares">
            <a:extLst>
              <a:ext uri="{FF2B5EF4-FFF2-40B4-BE49-F238E27FC236}">
                <a16:creationId xmlns:a16="http://schemas.microsoft.com/office/drawing/2014/main" id="{13BBEC7F-4EE0-53CA-602F-77946B34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16" y="1534196"/>
            <a:ext cx="6545080" cy="49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93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3765013" y="849484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Tipos de Redes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847398"/>
              </p:ext>
            </p:extLst>
          </p:nvPr>
        </p:nvGraphicFramePr>
        <p:xfrm>
          <a:off x="1308253" y="2100689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02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 dirty="0" err="1"/>
              <a:t>Maycon</a:t>
            </a:r>
            <a:r>
              <a:rPr lang="pt-BR" dirty="0"/>
              <a:t> </a:t>
            </a:r>
            <a:r>
              <a:rPr lang="pt-BR" dirty="0" err="1"/>
              <a:t>Batestin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800" dirty="0"/>
              <a:t>Cientista de dados</a:t>
            </a:r>
          </a:p>
          <a:p>
            <a:pPr rtl="0"/>
            <a:r>
              <a:rPr lang="pt-BR" sz="1800"/>
              <a:t>Ibm</a:t>
            </a:r>
            <a:r>
              <a:rPr lang="pt-BR" sz="1800" dirty="0"/>
              <a:t> </a:t>
            </a:r>
          </a:p>
          <a:p>
            <a:pPr rtl="0"/>
            <a:r>
              <a:rPr lang="pt-BR" sz="1800" dirty="0"/>
              <a:t>Inteligência artificial</a:t>
            </a:r>
          </a:p>
          <a:p>
            <a:pPr rtl="0"/>
            <a:r>
              <a:rPr lang="pt-BR" sz="1800"/>
              <a:t>Chatbots</a:t>
            </a:r>
            <a:endParaRPr lang="pt-BR" sz="1800" dirty="0"/>
          </a:p>
          <a:p>
            <a:pPr marL="0" indent="0" rtl="0">
              <a:buNone/>
            </a:pPr>
            <a:endParaRPr lang="pt-BR" sz="1800" dirty="0"/>
          </a:p>
          <a:p>
            <a:pPr rtl="0"/>
            <a:endParaRPr lang="pt-BR" sz="1800" dirty="0"/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9" r="11988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Recorrentes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943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4590688" y="609312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cérebro</a:t>
            </a:r>
          </a:p>
        </p:txBody>
      </p:sp>
      <p:pic>
        <p:nvPicPr>
          <p:cNvPr id="1026" name="Picture 2" descr="Cérebro: função, desenvolvimento, divisão - Brasil Escola">
            <a:extLst>
              <a:ext uri="{FF2B5EF4-FFF2-40B4-BE49-F238E27FC236}">
                <a16:creationId xmlns:a16="http://schemas.microsoft.com/office/drawing/2014/main" id="{A18CFAEB-E27C-865B-95BA-A7A0098E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86" y="1400593"/>
            <a:ext cx="7064828" cy="4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053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965AE07-AB31-8791-7484-A59D4790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43" y="616997"/>
            <a:ext cx="5170714" cy="225683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79EA567-F79E-ECCA-FCED-1D65609FA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843" y="4200676"/>
            <a:ext cx="5279582" cy="2256831"/>
          </a:xfrm>
          <a:prstGeom prst="rect">
            <a:avLst/>
          </a:prstGeom>
        </p:spPr>
      </p:pic>
      <p:sp>
        <p:nvSpPr>
          <p:cNvPr id="6" name="Seta para Baixo 5">
            <a:extLst>
              <a:ext uri="{FF2B5EF4-FFF2-40B4-BE49-F238E27FC236}">
                <a16:creationId xmlns:a16="http://schemas.microsoft.com/office/drawing/2014/main" id="{1EF27B6C-46C5-6E46-3EA1-79D8EC717043}"/>
              </a:ext>
            </a:extLst>
          </p:cNvPr>
          <p:cNvSpPr/>
          <p:nvPr/>
        </p:nvSpPr>
        <p:spPr>
          <a:xfrm>
            <a:off x="5325835" y="3167744"/>
            <a:ext cx="930729" cy="7674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99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67D118B-96BF-C528-E379-5B64406E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236" y="1006022"/>
            <a:ext cx="2400300" cy="43561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0B6FF0E-FE7C-4325-3F53-40451CBF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507" y="1006022"/>
            <a:ext cx="2400300" cy="43561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1BFD89-E9E6-5295-A680-322A056E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422" y="1006022"/>
            <a:ext cx="2400300" cy="435610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6CDEC1B-67AA-768F-CB93-068C56DB9B06}"/>
              </a:ext>
            </a:extLst>
          </p:cNvPr>
          <p:cNvCxnSpPr/>
          <p:nvPr/>
        </p:nvCxnSpPr>
        <p:spPr>
          <a:xfrm>
            <a:off x="2596243" y="6008914"/>
            <a:ext cx="7625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19FDAA-45CE-728B-80BF-80E6EEE2191E}"/>
              </a:ext>
            </a:extLst>
          </p:cNvPr>
          <p:cNvSpPr txBox="1"/>
          <p:nvPr/>
        </p:nvSpPr>
        <p:spPr>
          <a:xfrm>
            <a:off x="8889357" y="6008914"/>
            <a:ext cx="3820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176998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Relacionamentos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para muitos (ordenação no sentido de tempo, usado para dar sentidos a legendas de fotos).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Muitos para um (muitas informações para produzir um único resultado, usado em análise de sentimentos)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Muitos para muitos  (contextos, exemplo prático é legendas de filmes)</a:t>
            </a:r>
          </a:p>
        </p:txBody>
      </p:sp>
    </p:spTree>
    <p:extLst>
      <p:ext uri="{BB962C8B-B14F-4D97-AF65-F5344CB8AC3E}">
        <p14:creationId xmlns:p14="http://schemas.microsoft.com/office/powerpoint/2010/main" val="77439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Curiosidades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9AAF06-F72D-7F80-190D-32B3E7F5564F}"/>
              </a:ext>
            </a:extLst>
          </p:cNvPr>
          <p:cNvSpPr txBox="1"/>
          <p:nvPr/>
        </p:nvSpPr>
        <p:spPr>
          <a:xfrm>
            <a:off x="4992461" y="503368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Assista aqui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8A7BA2-7209-AD89-BFB5-4B08871F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14" y="2519238"/>
            <a:ext cx="7772400" cy="19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34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você precisa estar atento?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Vanishing</a:t>
            </a:r>
            <a:r>
              <a:rPr lang="pt-BR" dirty="0"/>
              <a:t> </a:t>
            </a:r>
            <a:r>
              <a:rPr lang="pt-BR" dirty="0" err="1"/>
              <a:t>Gradient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LSTM (</a:t>
            </a:r>
            <a:r>
              <a:rPr lang="pt-BR" dirty="0" err="1"/>
              <a:t>Long</a:t>
            </a:r>
            <a:r>
              <a:rPr lang="pt-BR" dirty="0"/>
              <a:t> Short-</a:t>
            </a:r>
            <a:r>
              <a:rPr lang="pt-BR" dirty="0" err="1"/>
              <a:t>Term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935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Vanishing</a:t>
            </a:r>
            <a:r>
              <a:rPr lang="pt-BR" sz="3200" dirty="0"/>
              <a:t> </a:t>
            </a:r>
            <a:r>
              <a:rPr lang="pt-BR" sz="3200" dirty="0" err="1"/>
              <a:t>Gradient</a:t>
            </a:r>
            <a:endParaRPr lang="pt-BR" sz="3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B32618-1A00-4472-AABA-98A5BC01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71" y="2184896"/>
            <a:ext cx="7772400" cy="33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76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LSTM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2FC33D-3222-8214-6A63-2630143F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167" y="1913340"/>
            <a:ext cx="6210861" cy="40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4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-865553" y="387655"/>
            <a:ext cx="8445357" cy="88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 err="1">
                <a:latin typeface="+mj-lt"/>
                <a:ea typeface="+mj-ea"/>
                <a:cs typeface="+mj-cs"/>
              </a:rPr>
              <a:t>Arquitetura</a:t>
            </a:r>
            <a:endParaRPr lang="en-US" sz="4100" dirty="0">
              <a:latin typeface="+mj-lt"/>
              <a:ea typeface="+mj-ea"/>
              <a:cs typeface="+mj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5CAA4005-FB12-6C6F-6684-1DED78ED2DF8}"/>
              </a:ext>
            </a:extLst>
          </p:cNvPr>
          <p:cNvSpPr/>
          <p:nvPr/>
        </p:nvSpPr>
        <p:spPr>
          <a:xfrm>
            <a:off x="3782902" y="5639455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Notebook</a:t>
            </a:r>
          </a:p>
        </p:txBody>
      </p:sp>
      <p:pic>
        <p:nvPicPr>
          <p:cNvPr id="4098" name="Picture 2" descr="Redes Neurais Recorrentes">
            <a:extLst>
              <a:ext uri="{FF2B5EF4-FFF2-40B4-BE49-F238E27FC236}">
                <a16:creationId xmlns:a16="http://schemas.microsoft.com/office/drawing/2014/main" id="{08074E95-EA4E-009F-1A8D-C5FA2892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90" y="1640562"/>
            <a:ext cx="10333789" cy="323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7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568499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3416133" y="4020146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70000" lnSpcReduction="2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Objetivos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Conhecer e Aprender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Vamos aprender a visualizar e trabalhar dados financeiros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Calcular taxas de retorno de 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Precificação de 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Previsão de preços</a:t>
            </a:r>
          </a:p>
        </p:txBody>
      </p:sp>
    </p:spTree>
    <p:extLst>
      <p:ext uri="{BB962C8B-B14F-4D97-AF65-F5344CB8AC3E}">
        <p14:creationId xmlns:p14="http://schemas.microsoft.com/office/powerpoint/2010/main" val="29614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Pré-requisito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988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Pré</a:t>
            </a:r>
            <a:r>
              <a:rPr lang="pt-BR" sz="3200" dirty="0"/>
              <a:t>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Lógica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1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1609599" y="2105201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Primeiro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passo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A96FD04B-5E43-F2B0-4C25-041DC74C5E52}"/>
              </a:ext>
            </a:extLst>
          </p:cNvPr>
          <p:cNvSpPr/>
          <p:nvPr/>
        </p:nvSpPr>
        <p:spPr>
          <a:xfrm>
            <a:off x="3243899" y="4007876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Leia Sobre Mim</a:t>
            </a:r>
          </a:p>
        </p:txBody>
      </p:sp>
    </p:spTree>
    <p:extLst>
      <p:ext uri="{BB962C8B-B14F-4D97-AF65-F5344CB8AC3E}">
        <p14:creationId xmlns:p14="http://schemas.microsoft.com/office/powerpoint/2010/main" val="10786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68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15512</TotalTime>
  <Words>299</Words>
  <Application>Microsoft Macintosh PowerPoint</Application>
  <PresentationFormat>Widescreen</PresentationFormat>
  <Paragraphs>89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MS Shell Dlg 2</vt:lpstr>
      <vt:lpstr>Wingdings</vt:lpstr>
      <vt:lpstr>Wingdings 3</vt:lpstr>
      <vt:lpstr>Madison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Cypriano Batestin</cp:lastModifiedBy>
  <cp:revision>32</cp:revision>
  <dcterms:created xsi:type="dcterms:W3CDTF">2024-03-23T13:38:28Z</dcterms:created>
  <dcterms:modified xsi:type="dcterms:W3CDTF">2024-06-18T19:30:38Z</dcterms:modified>
</cp:coreProperties>
</file>