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3" r:id="rId7"/>
    <p:sldId id="330" r:id="rId8"/>
    <p:sldId id="324" r:id="rId9"/>
    <p:sldId id="285" r:id="rId10"/>
    <p:sldId id="267" r:id="rId11"/>
    <p:sldId id="335" r:id="rId12"/>
    <p:sldId id="327" r:id="rId13"/>
    <p:sldId id="334" r:id="rId14"/>
    <p:sldId id="370" r:id="rId15"/>
    <p:sldId id="337" r:id="rId16"/>
    <p:sldId id="340" r:id="rId17"/>
    <p:sldId id="338" r:id="rId18"/>
    <p:sldId id="339" r:id="rId19"/>
    <p:sldId id="345" r:id="rId20"/>
    <p:sldId id="344" r:id="rId21"/>
    <p:sldId id="261" r:id="rId22"/>
    <p:sldId id="342" r:id="rId23"/>
    <p:sldId id="356" r:id="rId24"/>
    <p:sldId id="357" r:id="rId25"/>
    <p:sldId id="359" r:id="rId26"/>
    <p:sldId id="358" r:id="rId27"/>
    <p:sldId id="360" r:id="rId28"/>
    <p:sldId id="355" r:id="rId29"/>
    <p:sldId id="362" r:id="rId30"/>
    <p:sldId id="364" r:id="rId31"/>
    <p:sldId id="361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4E62307-C90C-D442-8E6D-7D6564F66344}">
      <dgm:prSet/>
      <dgm:spPr/>
      <dgm:t>
        <a:bodyPr/>
        <a:lstStyle/>
        <a:p>
          <a:r>
            <a:rPr lang="en-US" dirty="0"/>
            <a:t>Bonus</a:t>
          </a:r>
        </a:p>
      </dgm:t>
    </dgm:pt>
    <dgm:pt modelId="{BB96DAF4-48E0-F540-B8C4-4688435DD685}" type="parTrans" cxnId="{71FAE013-3696-054A-AB5B-D5BF0893257F}">
      <dgm:prSet/>
      <dgm:spPr/>
    </dgm:pt>
    <dgm:pt modelId="{D2BBF49E-212B-6247-8650-4949DFD01FFC}" type="sibTrans" cxnId="{71FAE013-3696-054A-AB5B-D5BF0893257F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E9DC5F3F-A916-9145-BEB6-311C2F4E2EA6}" type="pres">
      <dgm:prSet presAssocID="{B4E62307-C90C-D442-8E6D-7D6564F66344}" presName="thickLine" presStyleLbl="alignNode1" presStyleIdx="3" presStyleCnt="4"/>
      <dgm:spPr/>
    </dgm:pt>
    <dgm:pt modelId="{445A0BBD-F676-324A-8DBC-DF12B9EA049B}" type="pres">
      <dgm:prSet presAssocID="{B4E62307-C90C-D442-8E6D-7D6564F66344}" presName="horz1" presStyleCnt="0"/>
      <dgm:spPr/>
    </dgm:pt>
    <dgm:pt modelId="{3A26F6E1-ACB6-2A41-A5D3-30CC10106B4A}" type="pres">
      <dgm:prSet presAssocID="{B4E62307-C90C-D442-8E6D-7D6564F66344}" presName="tx1" presStyleLbl="revTx" presStyleIdx="3" presStyleCnt="4"/>
      <dgm:spPr/>
    </dgm:pt>
    <dgm:pt modelId="{57AD03FC-0F46-7848-B907-6C69AEBA90A3}" type="pres">
      <dgm:prSet presAssocID="{B4E62307-C90C-D442-8E6D-7D6564F66344}" presName="vert1" presStyleCnt="0"/>
      <dgm:spPr/>
    </dgm:pt>
  </dgm:ptLst>
  <dgm:cxnLst>
    <dgm:cxn modelId="{71FAE013-3696-054A-AB5B-D5BF0893257F}" srcId="{AEFDA71F-0163-4378-B9B1-248E0325FB12}" destId="{B4E62307-C90C-D442-8E6D-7D6564F66344}" srcOrd="3" destOrd="0" parTransId="{BB96DAF4-48E0-F540-B8C4-4688435DD685}" sibTransId="{D2BBF49E-212B-6247-8650-4949DFD01FFC}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D6573C92-B349-764A-8B04-70B0394575E0}" type="presOf" srcId="{B4E62307-C90C-D442-8E6D-7D6564F66344}" destId="{3A26F6E1-ACB6-2A41-A5D3-30CC10106B4A}" srcOrd="0" destOrd="0" presId="urn:microsoft.com/office/officeart/2008/layout/LinedList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67D880F1-330B-5241-B560-B6DE1E2E62D5}" type="presParOf" srcId="{345221F8-DC80-E246-89C4-D245A01C5D1D}" destId="{E9DC5F3F-A916-9145-BEB6-311C2F4E2EA6}" srcOrd="6" destOrd="0" presId="urn:microsoft.com/office/officeart/2008/layout/LinedList"/>
    <dgm:cxn modelId="{25FC2154-964A-2547-B3A7-6A414038B408}" type="presParOf" srcId="{345221F8-DC80-E246-89C4-D245A01C5D1D}" destId="{445A0BBD-F676-324A-8DBC-DF12B9EA049B}" srcOrd="7" destOrd="0" presId="urn:microsoft.com/office/officeart/2008/layout/LinedList"/>
    <dgm:cxn modelId="{CEF1B52B-4B18-B44C-848B-84415E351798}" type="presParOf" srcId="{445A0BBD-F676-324A-8DBC-DF12B9EA049B}" destId="{3A26F6E1-ACB6-2A41-A5D3-30CC10106B4A}" srcOrd="0" destOrd="0" presId="urn:microsoft.com/office/officeart/2008/layout/LinedList"/>
    <dgm:cxn modelId="{139CBBEC-43C9-494F-9417-BBEF8954C381}" type="presParOf" srcId="{445A0BBD-F676-324A-8DBC-DF12B9EA049B}" destId="{57AD03FC-0F46-7848-B907-6C69AEBA90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Objetivos</a:t>
          </a:r>
          <a:endParaRPr lang="en-US" sz="40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Redes </a:t>
          </a:r>
          <a:r>
            <a:rPr lang="en-US" sz="4000" kern="1200" dirty="0" err="1"/>
            <a:t>Neurais</a:t>
          </a:r>
          <a:r>
            <a:rPr lang="en-US" sz="4000" kern="1200" dirty="0"/>
            <a:t> </a:t>
          </a:r>
          <a:r>
            <a:rPr lang="en-US" sz="4000" kern="1200" dirty="0" err="1"/>
            <a:t>Artificiais</a:t>
          </a:r>
          <a:endParaRPr lang="en-US" sz="4000" kern="1200" dirty="0"/>
        </a:p>
      </dsp:txBody>
      <dsp:txXfrm>
        <a:off x="0" y="2659620"/>
        <a:ext cx="5889686" cy="1329810"/>
      </dsp:txXfrm>
    </dsp:sp>
    <dsp:sp modelId="{E9DC5F3F-A916-9145-BEB6-311C2F4E2EA6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F6E1-ACB6-2A41-A5D3-30CC10106B4A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Bonus</a:t>
          </a:r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s://colab.research.google.com/drive/1AA_WoLUfE4RRBQDzdDwRVgNk_GkhkY-7?usp=sharing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redes_neurais.gi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8000" dirty="0">
                <a:latin typeface="+mj-lt"/>
                <a:ea typeface="+mj-ea"/>
                <a:cs typeface="+mj-cs"/>
              </a:rPr>
              <a:t> Para </a:t>
            </a:r>
            <a:r>
              <a:rPr lang="en-US" sz="8000" dirty="0" err="1">
                <a:latin typeface="+mj-lt"/>
                <a:ea typeface="+mj-ea"/>
                <a:cs typeface="+mj-cs"/>
              </a:rPr>
              <a:t>Finanças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Um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guia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prático</a:t>
            </a:r>
            <a:r>
              <a:rPr lang="en-US" sz="1900" dirty="0">
                <a:latin typeface="+mj-lt"/>
                <a:ea typeface="+mj-ea"/>
                <a:cs typeface="+mj-cs"/>
              </a:rPr>
              <a:t> para se </a:t>
            </a:r>
            <a:r>
              <a:rPr lang="en-US" sz="1900" dirty="0" err="1">
                <a:latin typeface="+mj-lt"/>
                <a:ea typeface="+mj-ea"/>
                <a:cs typeface="+mj-cs"/>
              </a:rPr>
              <a:t>tornar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profissional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rceptron: Concept, function, and applications">
            <a:extLst>
              <a:ext uri="{FF2B5EF4-FFF2-40B4-BE49-F238E27FC236}">
                <a16:creationId xmlns:a16="http://schemas.microsoft.com/office/drawing/2014/main" id="{D4D19402-C645-3615-8A96-213E7F63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61" y="1445795"/>
            <a:ext cx="8873655" cy="48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6077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719416" y="4559456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r>
              <a:rPr lang="en-US" sz="4100" dirty="0">
                <a:latin typeface="+mj-lt"/>
                <a:ea typeface="+mj-ea"/>
                <a:cs typeface="+mj-cs"/>
              </a:rPr>
              <a:t> de um Deep Learning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ntendendo o funcionamento de uma Rede Neural Artificial | by Murillo  Grübler | aibrasil | Medium">
            <a:extLst>
              <a:ext uri="{FF2B5EF4-FFF2-40B4-BE49-F238E27FC236}">
                <a16:creationId xmlns:a16="http://schemas.microsoft.com/office/drawing/2014/main" id="{0A41ECD2-793B-D333-41C3-5EFD3BF3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20154" b="1"/>
          <a:stretch/>
        </p:blipFill>
        <p:spPr bwMode="auto">
          <a:xfrm>
            <a:off x="1005401" y="-1"/>
            <a:ext cx="10380133" cy="4030679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590688" y="60931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cérebro</a:t>
            </a:r>
          </a:p>
        </p:txBody>
      </p:sp>
      <p:pic>
        <p:nvPicPr>
          <p:cNvPr id="1026" name="Picture 2" descr="Cérebro: função, desenvolvimento, divisão - Brasil Escola">
            <a:extLst>
              <a:ext uri="{FF2B5EF4-FFF2-40B4-BE49-F238E27FC236}">
                <a16:creationId xmlns:a16="http://schemas.microsoft.com/office/drawing/2014/main" id="{A18CFAEB-E27C-865B-95BA-A7A0098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1400593"/>
            <a:ext cx="7064828" cy="4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65AE07-AB31-8791-7484-A59D4790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3" y="616997"/>
            <a:ext cx="5170714" cy="22568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9EA567-F79E-ECCA-FCED-1D65609F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43" y="4200676"/>
            <a:ext cx="5279582" cy="2256831"/>
          </a:xfrm>
          <a:prstGeom prst="rect">
            <a:avLst/>
          </a:prstGeom>
        </p:spPr>
      </p:pic>
      <p:sp>
        <p:nvSpPr>
          <p:cNvPr id="6" name="Seta para Baixo 5">
            <a:extLst>
              <a:ext uri="{FF2B5EF4-FFF2-40B4-BE49-F238E27FC236}">
                <a16:creationId xmlns:a16="http://schemas.microsoft.com/office/drawing/2014/main" id="{1EF27B6C-46C5-6E46-3EA1-79D8EC717043}"/>
              </a:ext>
            </a:extLst>
          </p:cNvPr>
          <p:cNvSpPr/>
          <p:nvPr/>
        </p:nvSpPr>
        <p:spPr>
          <a:xfrm>
            <a:off x="5325835" y="3167744"/>
            <a:ext cx="930729" cy="7674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9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7D118B-96BF-C528-E379-5B64406E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36" y="1006022"/>
            <a:ext cx="2400300" cy="4356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B6FF0E-FE7C-4325-3F53-40451CB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07" y="1006022"/>
            <a:ext cx="2400300" cy="4356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1BFD89-E9E6-5295-A680-322A056E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22" y="1006022"/>
            <a:ext cx="2400300" cy="43561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CDEC1B-67AA-768F-CB93-068C56DB9B06}"/>
              </a:ext>
            </a:extLst>
          </p:cNvPr>
          <p:cNvCxnSpPr/>
          <p:nvPr/>
        </p:nvCxnSpPr>
        <p:spPr>
          <a:xfrm>
            <a:off x="2596243" y="6008914"/>
            <a:ext cx="762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19FDAA-45CE-728B-80BF-80E6EEE2191E}"/>
              </a:ext>
            </a:extLst>
          </p:cNvPr>
          <p:cNvSpPr txBox="1"/>
          <p:nvPr/>
        </p:nvSpPr>
        <p:spPr>
          <a:xfrm>
            <a:off x="8889357" y="6008914"/>
            <a:ext cx="382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7699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Relacionamentos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para muitos (ordenação no sentido de tempo, usado para dar sentidos a legendas de fotos).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um (muitas informações para produzir um único resultado, usado em análise de sentimentos)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muitos  (contextos, exemplo prático é legendas de filmes)</a:t>
            </a:r>
          </a:p>
        </p:txBody>
      </p:sp>
    </p:spTree>
    <p:extLst>
      <p:ext uri="{BB962C8B-B14F-4D97-AF65-F5344CB8AC3E}">
        <p14:creationId xmlns:p14="http://schemas.microsoft.com/office/powerpoint/2010/main" val="7743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Curiosidades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AAF06-F72D-7F80-190D-32B3E7F5564F}"/>
              </a:ext>
            </a:extLst>
          </p:cNvPr>
          <p:cNvSpPr txBox="1"/>
          <p:nvPr/>
        </p:nvSpPr>
        <p:spPr>
          <a:xfrm>
            <a:off x="4992461" y="503368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Assista aqui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A7BA2-7209-AD89-BFB5-4B08871F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2519238"/>
            <a:ext cx="7772400" cy="19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4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LSTM (</a:t>
            </a:r>
            <a:r>
              <a:rPr lang="pt-BR" dirty="0" err="1"/>
              <a:t>Long</a:t>
            </a:r>
            <a:r>
              <a:rPr lang="pt-BR" dirty="0"/>
              <a:t> Short-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Vanishing</a:t>
            </a:r>
            <a:r>
              <a:rPr lang="pt-BR" sz="3200" dirty="0"/>
              <a:t> </a:t>
            </a:r>
            <a:r>
              <a:rPr lang="pt-BR" sz="3200" dirty="0" err="1"/>
              <a:t>Gradient</a:t>
            </a:r>
            <a:endParaRPr lang="pt-BR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B32618-1A00-4472-AABA-98A5BC01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1" y="2184896"/>
            <a:ext cx="7772400" cy="33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6849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LSTM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2FC33D-3222-8214-6A63-2630143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7" y="1913340"/>
            <a:ext cx="6210861" cy="40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87655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39455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4098" name="Picture 2" descr="Redes Neurais Recorrentes">
            <a:extLst>
              <a:ext uri="{FF2B5EF4-FFF2-40B4-BE49-F238E27FC236}">
                <a16:creationId xmlns:a16="http://schemas.microsoft.com/office/drawing/2014/main" id="{08074E95-EA4E-009F-1A8D-C5FA289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0" y="1640562"/>
            <a:ext cx="10333789" cy="32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aprender a visualizar e trabalhar dados financeiros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taxas de retorno de 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Precificação de 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preços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15409</TotalTime>
  <Words>306</Words>
  <Application>Microsoft Macintosh PowerPoint</Application>
  <PresentationFormat>Widescreen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31</cp:revision>
  <dcterms:created xsi:type="dcterms:W3CDTF">2024-03-23T13:38:28Z</dcterms:created>
  <dcterms:modified xsi:type="dcterms:W3CDTF">2024-06-13T15:51:52Z</dcterms:modified>
</cp:coreProperties>
</file>