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Bertoleti" initials="PB" lastIdx="1" clrIdx="0">
    <p:extLst>
      <p:ext uri="{19B8F6BF-5375-455C-9EA6-DF929625EA0E}">
        <p15:presenceInfo xmlns:p15="http://schemas.microsoft.com/office/powerpoint/2012/main" userId="4a9e33092692cc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8T22:05:56.70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0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491CD-B423-439B-B83F-BD3A8666DD0E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E83E-7611-4BE1-92FB-278C4CE7A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slide" Target="slide4.xml"/><Relationship Id="rId17" Type="http://schemas.microsoft.com/office/2007/relationships/hdphoto" Target="../media/hdphoto4.wdp"/><Relationship Id="rId2" Type="http://schemas.openxmlformats.org/officeDocument/2006/relationships/slide" Target="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slide" Target="slide3.xml"/><Relationship Id="rId15" Type="http://schemas.openxmlformats.org/officeDocument/2006/relationships/slide" Target="slide5.xml"/><Relationship Id="rId10" Type="http://schemas.openxmlformats.org/officeDocument/2006/relationships/slide" Target="slide1.xml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slide" Target="slide3.xml"/><Relationship Id="rId17" Type="http://schemas.microsoft.com/office/2007/relationships/hdphoto" Target="../media/hdphoto4.wdp"/><Relationship Id="rId2" Type="http://schemas.openxmlformats.org/officeDocument/2006/relationships/slide" Target="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11" Type="http://schemas.microsoft.com/office/2007/relationships/hdphoto" Target="../media/hdphoto5.wdp"/><Relationship Id="rId5" Type="http://schemas.openxmlformats.org/officeDocument/2006/relationships/image" Target="../media/image6.png"/><Relationship Id="rId15" Type="http://schemas.openxmlformats.org/officeDocument/2006/relationships/slide" Target="slide5.xml"/><Relationship Id="rId10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slide" Target="slide1.xml"/><Relationship Id="rId1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17" Type="http://schemas.openxmlformats.org/officeDocument/2006/relationships/comments" Target="../comments/comment1.xml"/><Relationship Id="rId2" Type="http://schemas.openxmlformats.org/officeDocument/2006/relationships/slide" Target="slide2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3.xml"/><Relationship Id="rId5" Type="http://schemas.openxmlformats.org/officeDocument/2006/relationships/slide" Target="slide4.xml"/><Relationship Id="rId15" Type="http://schemas.openxmlformats.org/officeDocument/2006/relationships/image" Target="../media/image7.png"/><Relationship Id="rId10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hdphoto" Target="../media/hdphoto4.wdp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12" Type="http://schemas.openxmlformats.org/officeDocument/2006/relationships/image" Target="../media/image7.png"/><Relationship Id="rId2" Type="http://schemas.openxmlformats.org/officeDocument/2006/relationships/slide" Target="slide2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slide" Target="slide5.xml"/><Relationship Id="rId5" Type="http://schemas.openxmlformats.org/officeDocument/2006/relationships/slide" Target="slide4.xml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slide" Target="slide1.xml"/><Relationship Id="rId7" Type="http://schemas.openxmlformats.org/officeDocument/2006/relationships/slide" Target="slide4.xml"/><Relationship Id="rId12" Type="http://schemas.microsoft.com/office/2007/relationships/hdphoto" Target="../media/hdphoto2.wdp"/><Relationship Id="rId17" Type="http://schemas.openxmlformats.org/officeDocument/2006/relationships/image" Target="../media/image9.png"/><Relationship Id="rId2" Type="http://schemas.openxmlformats.org/officeDocument/2006/relationships/slide" Target="slide2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.png"/><Relationship Id="rId5" Type="http://schemas.openxmlformats.org/officeDocument/2006/relationships/slide" Target="slide5.xml"/><Relationship Id="rId15" Type="http://schemas.openxmlformats.org/officeDocument/2006/relationships/image" Target="../media/image18.png"/><Relationship Id="rId23" Type="http://schemas.microsoft.com/office/2007/relationships/hdphoto" Target="../media/hdphoto5.wdp"/><Relationship Id="rId10" Type="http://schemas.openxmlformats.org/officeDocument/2006/relationships/slide" Target="slide3.xml"/><Relationship Id="rId19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WorkShop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Controle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Monitoramento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IoT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NodeMCU</a:t>
            </a:r>
            <a:r>
              <a:rPr lang="en-US" dirty="0">
                <a:solidFill>
                  <a:schemeClr val="bg1"/>
                </a:solidFill>
              </a:rPr>
              <a:t> e MQTT 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0" y="304800"/>
            <a:ext cx="9144000" cy="99060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accent1"/>
                </a:solidFill>
              </a:rPr>
              <a:t>Apresentação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227890"/>
            <a:ext cx="2701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Bertoleti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1" y="2782669"/>
            <a:ext cx="412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Áreas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interesse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Desenvolvimento</a:t>
            </a:r>
            <a:r>
              <a:rPr lang="en-US" dirty="0" smtClean="0">
                <a:solidFill>
                  <a:schemeClr val="bg1"/>
                </a:solidFill>
              </a:rPr>
              <a:t> de software </a:t>
            </a:r>
            <a:r>
              <a:rPr lang="en-US" dirty="0" err="1" smtClean="0">
                <a:solidFill>
                  <a:schemeClr val="bg1"/>
                </a:solidFill>
              </a:rPr>
              <a:t>embarcado</a:t>
            </a:r>
            <a:r>
              <a:rPr lang="en-US" dirty="0" smtClean="0">
                <a:solidFill>
                  <a:schemeClr val="bg1"/>
                </a:solidFill>
              </a:rPr>
              <a:t> (bare-metal e com Linux </a:t>
            </a:r>
            <a:r>
              <a:rPr lang="en-US" dirty="0" err="1" smtClean="0">
                <a:solidFill>
                  <a:schemeClr val="bg1"/>
                </a:solidFill>
              </a:rPr>
              <a:t>Embarcado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IoT</a:t>
            </a:r>
            <a:r>
              <a:rPr lang="en-US" dirty="0" smtClean="0">
                <a:solidFill>
                  <a:schemeClr val="bg1"/>
                </a:solidFill>
              </a:rPr>
              <a:t> (Internet of Things)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Mundo</a:t>
            </a:r>
            <a:r>
              <a:rPr lang="en-US" dirty="0" smtClean="0">
                <a:solidFill>
                  <a:schemeClr val="bg1"/>
                </a:solidFill>
              </a:rPr>
              <a:t> maker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295400"/>
            <a:ext cx="9144000" cy="8562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47172" y="1431158"/>
            <a:ext cx="974124" cy="72053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5" descr="C:\Users\S1874708\Downloads\star-64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7061" y="14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621685" y="2227890"/>
            <a:ext cx="1258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Sobre</a:t>
            </a:r>
            <a:r>
              <a:rPr lang="en-US" sz="3200" dirty="0" smtClean="0">
                <a:solidFill>
                  <a:schemeClr val="bg1"/>
                </a:solidFill>
              </a:rPr>
              <a:t>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21685" y="2782669"/>
            <a:ext cx="4267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Graduado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engenharia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elétrica</a:t>
            </a:r>
            <a:r>
              <a:rPr lang="en-US" dirty="0" smtClean="0">
                <a:solidFill>
                  <a:schemeClr val="bg1"/>
                </a:solidFill>
              </a:rPr>
              <a:t> pela UNESP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Graduado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como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técnico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Informática</a:t>
            </a:r>
            <a:r>
              <a:rPr lang="en-US" dirty="0" smtClean="0">
                <a:solidFill>
                  <a:schemeClr val="bg1"/>
                </a:solidFill>
              </a:rPr>
              <a:t> Industrial </a:t>
            </a:r>
            <a:r>
              <a:rPr lang="en-US" dirty="0" err="1" smtClean="0">
                <a:solidFill>
                  <a:schemeClr val="bg1"/>
                </a:solidFill>
              </a:rPr>
              <a:t>pelo</a:t>
            </a:r>
            <a:r>
              <a:rPr lang="en-US" dirty="0" smtClean="0">
                <a:solidFill>
                  <a:schemeClr val="bg1"/>
                </a:solidFill>
              </a:rPr>
              <a:t> CTIG – UNESP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Articulista</a:t>
            </a:r>
            <a:r>
              <a:rPr lang="en-US" dirty="0" smtClean="0">
                <a:solidFill>
                  <a:schemeClr val="bg1"/>
                </a:solidFill>
              </a:rPr>
              <a:t> do portal </a:t>
            </a:r>
            <a:r>
              <a:rPr lang="en-US" dirty="0" err="1" smtClean="0">
                <a:solidFill>
                  <a:schemeClr val="bg1"/>
                </a:solidFill>
              </a:rPr>
              <a:t>embarcados</a:t>
            </a:r>
            <a:r>
              <a:rPr lang="en-US" dirty="0" smtClean="0">
                <a:solidFill>
                  <a:schemeClr val="bg1"/>
                </a:solidFill>
              </a:rPr>
              <a:t> e blog </a:t>
            </a:r>
            <a:r>
              <a:rPr lang="en-US" dirty="0" err="1" smtClean="0">
                <a:solidFill>
                  <a:schemeClr val="bg1"/>
                </a:solidFill>
              </a:rPr>
              <a:t>FilipeFlop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9647" y="4449555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Experiência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2157" y="5115404"/>
            <a:ext cx="4267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Soluções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pesagem</a:t>
            </a:r>
            <a:r>
              <a:rPr lang="en-US" dirty="0" smtClean="0">
                <a:solidFill>
                  <a:schemeClr val="bg1"/>
                </a:solidFill>
              </a:rPr>
              <a:t> industrial e commercial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Soluções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automação</a:t>
            </a:r>
            <a:r>
              <a:rPr lang="en-US" dirty="0" smtClean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pesagem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Soluções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rastreamento</a:t>
            </a:r>
            <a:r>
              <a:rPr lang="en-US" dirty="0" smtClean="0">
                <a:solidFill>
                  <a:schemeClr val="bg1"/>
                </a:solidFill>
              </a:rPr>
              <a:t> e </a:t>
            </a:r>
            <a:r>
              <a:rPr lang="en-US" dirty="0" err="1" smtClean="0">
                <a:solidFill>
                  <a:schemeClr val="bg1"/>
                </a:solidFill>
              </a:rPr>
              <a:t>telemetria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veicular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Picture 3" descr="C:\Users\S1874708\Downloads\sharethis-3-64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1360" y="1486624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henriqueprossi.files.wordpress.com/2013/09/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05400"/>
            <a:ext cx="1888135" cy="60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filipeflop.com/e-store/pag_int/quemsomos/Blog_ff_logo_transparen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31" y="5593849"/>
            <a:ext cx="2406380" cy="12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S1874708\Downloads\info-64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176" y="14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S1874708\Downloads\key-64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669" y="15002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09619" y="146223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WorkShop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Controle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Monitoramento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IoT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NodeMCU</a:t>
            </a:r>
            <a:r>
              <a:rPr lang="en-US" dirty="0">
                <a:solidFill>
                  <a:schemeClr val="bg1"/>
                </a:solidFill>
              </a:rPr>
              <a:t> e MQTT 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0" y="304800"/>
            <a:ext cx="9144000" cy="99060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accent1"/>
                </a:solidFill>
              </a:rPr>
              <a:t>Tópicos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227890"/>
            <a:ext cx="427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Tópicos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deste</a:t>
            </a:r>
            <a:r>
              <a:rPr lang="en-US" sz="3200" dirty="0" smtClean="0">
                <a:solidFill>
                  <a:schemeClr val="bg1"/>
                </a:solidFill>
              </a:rPr>
              <a:t> workshop: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295400"/>
            <a:ext cx="9144000" cy="8562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1054799" y="1431158"/>
            <a:ext cx="974124" cy="72053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5" descr="C:\Users\S1874708\Downloads\star-64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7061" y="1486624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S1874708\Downloads\key-64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7572" y="14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28600" y="2782669"/>
            <a:ext cx="8488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Visão geral do </a:t>
            </a:r>
            <a:r>
              <a:rPr lang="pt-BR" dirty="0" err="1" smtClean="0">
                <a:solidFill>
                  <a:schemeClr val="bg1"/>
                </a:solidFill>
              </a:rPr>
              <a:t>NodeMCU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Visão geral sobre o </a:t>
            </a:r>
            <a:r>
              <a:rPr lang="pt-BR" dirty="0" smtClean="0">
                <a:solidFill>
                  <a:schemeClr val="bg1"/>
                </a:solidFill>
              </a:rPr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Elaboração do software a ser gravado no </a:t>
            </a:r>
            <a:r>
              <a:rPr lang="pt-BR" dirty="0" err="1" smtClean="0">
                <a:solidFill>
                  <a:schemeClr val="bg1"/>
                </a:solidFill>
              </a:rPr>
              <a:t>NodeMCU</a:t>
            </a:r>
            <a:endParaRPr lang="pt-B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Elaboração da interface web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allaboutcircuits.com/uploads/thumbnails/Introduction-to-the-MQTT-Protocol-on-NodeMCU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53" y="3829572"/>
            <a:ext cx="2793226" cy="188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ndypiper.files.wordpress.com/2010/08/mqttor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53" y="2914830"/>
            <a:ext cx="2793226" cy="74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S1874708\Downloads\info-64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277" y="1486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S1874708\Downloads\sharethis-3-64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1360" y="1486624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283270" y="144873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WorkShop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Controle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Monitoramento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IoT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NodeMCU</a:t>
            </a:r>
            <a:r>
              <a:rPr lang="en-US" dirty="0">
                <a:solidFill>
                  <a:schemeClr val="bg1"/>
                </a:solidFill>
              </a:rPr>
              <a:t> e MQTT 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0" y="304800"/>
            <a:ext cx="9144000" cy="99060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MQTT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295400"/>
            <a:ext cx="9144000" cy="8562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2062426" y="1431158"/>
            <a:ext cx="974124" cy="72053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5" descr="C:\Users\S1874708\Downloads\star-64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S1874708\Downloads\key-64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4092" y="14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S1874708\Downloads\info-64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277" y="1486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S1874708\Downloads\sharethis-3-64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1946" y="1478329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5"/>
          <p:cNvSpPr txBox="1"/>
          <p:nvPr/>
        </p:nvSpPr>
        <p:spPr>
          <a:xfrm>
            <a:off x="228600" y="2227890"/>
            <a:ext cx="6706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MQTT </a:t>
            </a:r>
            <a:r>
              <a:rPr lang="en-US" sz="2800" dirty="0">
                <a:solidFill>
                  <a:schemeClr val="bg1"/>
                </a:solidFill>
              </a:rPr>
              <a:t>- Message Queue Telemetry Transport</a:t>
            </a:r>
          </a:p>
        </p:txBody>
      </p:sp>
      <p:grpSp>
        <p:nvGrpSpPr>
          <p:cNvPr id="46" name="Grupo 45"/>
          <p:cNvGrpSpPr/>
          <p:nvPr/>
        </p:nvGrpSpPr>
        <p:grpSpPr>
          <a:xfrm>
            <a:off x="1817354" y="3810000"/>
            <a:ext cx="5650246" cy="2799665"/>
            <a:chOff x="1229889" y="3524935"/>
            <a:chExt cx="6306588" cy="3104465"/>
          </a:xfrm>
        </p:grpSpPr>
        <p:pic>
          <p:nvPicPr>
            <p:cNvPr id="3074" name="Picture 2" descr="http://vavatauwebhosting.com/template2/img/cloud-hosting-01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5997" y="3962400"/>
              <a:ext cx="4139413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de cantos arredondados 1"/>
            <p:cNvSpPr/>
            <p:nvPr/>
          </p:nvSpPr>
          <p:spPr>
            <a:xfrm>
              <a:off x="1250554" y="6019800"/>
              <a:ext cx="1306192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MQTT</a:t>
              </a:r>
              <a:br>
                <a:rPr lang="pt-BR" dirty="0" smtClean="0">
                  <a:solidFill>
                    <a:schemeClr val="tx1"/>
                  </a:solidFill>
                </a:rPr>
              </a:br>
              <a:r>
                <a:rPr lang="pt-BR" dirty="0" err="1" smtClean="0">
                  <a:solidFill>
                    <a:schemeClr val="tx1"/>
                  </a:solidFill>
                </a:rPr>
                <a:t>Client</a:t>
              </a:r>
              <a:r>
                <a:rPr lang="pt-BR" dirty="0" smtClean="0">
                  <a:solidFill>
                    <a:schemeClr val="tx1"/>
                  </a:solidFill>
                </a:rPr>
                <a:t> 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3830372" y="6019800"/>
              <a:ext cx="1306192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MQTT</a:t>
              </a:r>
              <a:br>
                <a:rPr lang="pt-BR" dirty="0" smtClean="0">
                  <a:solidFill>
                    <a:schemeClr val="tx1"/>
                  </a:solidFill>
                </a:rPr>
              </a:br>
              <a:r>
                <a:rPr lang="pt-BR" dirty="0" err="1" smtClean="0">
                  <a:solidFill>
                    <a:schemeClr val="tx1"/>
                  </a:solidFill>
                </a:rPr>
                <a:t>Client</a:t>
              </a:r>
              <a:r>
                <a:rPr lang="pt-BR" dirty="0" smtClean="0">
                  <a:solidFill>
                    <a:schemeClr val="tx1"/>
                  </a:solidFill>
                </a:rPr>
                <a:t> 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6230285" y="6019800"/>
              <a:ext cx="1306192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MQTT</a:t>
              </a:r>
              <a:br>
                <a:rPr lang="pt-BR" dirty="0" smtClean="0">
                  <a:solidFill>
                    <a:schemeClr val="tx1"/>
                  </a:solidFill>
                </a:rPr>
              </a:br>
              <a:r>
                <a:rPr lang="pt-BR" dirty="0" err="1" smtClean="0">
                  <a:solidFill>
                    <a:schemeClr val="tx1"/>
                  </a:solidFill>
                </a:rPr>
                <a:t>Client</a:t>
              </a:r>
              <a:r>
                <a:rPr lang="pt-BR" dirty="0" smtClean="0">
                  <a:solidFill>
                    <a:schemeClr val="tx1"/>
                  </a:solidFill>
                </a:rPr>
                <a:t> N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5171821" y="6124545"/>
              <a:ext cx="1058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bg1"/>
                  </a:solidFill>
                </a:rPr>
                <a:t>. . .</a:t>
              </a:r>
              <a:endParaRPr lang="pt-B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Conector de seta reta 5"/>
            <p:cNvCxnSpPr/>
            <p:nvPr/>
          </p:nvCxnSpPr>
          <p:spPr>
            <a:xfrm flipV="1">
              <a:off x="1846661" y="4876800"/>
              <a:ext cx="1506139" cy="9144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 flipH="1">
              <a:off x="2062426" y="5029200"/>
              <a:ext cx="1290374" cy="7620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V="1">
              <a:off x="4343400" y="5410200"/>
              <a:ext cx="0" cy="3810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4572000" y="5412475"/>
              <a:ext cx="0" cy="37872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 flipH="1" flipV="1">
              <a:off x="5701053" y="5029200"/>
              <a:ext cx="1385547" cy="7620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>
              <a:off x="5701053" y="5219700"/>
              <a:ext cx="1307928" cy="69535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1725092" y="5018964"/>
              <a:ext cx="1004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Tópicos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414860" y="5429534"/>
              <a:ext cx="1004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Tópicos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6219815" y="4880633"/>
              <a:ext cx="1004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/>
                  </a:solidFill>
                </a:rPr>
                <a:t>Tópicos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1229889" y="3524935"/>
              <a:ext cx="6306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solidFill>
                    <a:schemeClr val="bg1"/>
                  </a:solidFill>
                </a:rPr>
                <a:t>Broker</a:t>
              </a:r>
              <a:r>
                <a:rPr lang="pt-BR" b="1" dirty="0" smtClean="0">
                  <a:solidFill>
                    <a:schemeClr val="bg1"/>
                  </a:solidFill>
                </a:rPr>
                <a:t> (servidor MQTT)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457200" y="2751110"/>
            <a:ext cx="8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3861914" y="2754897"/>
            <a:ext cx="10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Portável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7282823" y="2747698"/>
            <a:ext cx="126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Versátil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5" name="Picture 2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281234" y="1447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1066800" y="5867400"/>
            <a:ext cx="7086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WorkShop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Controle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Monitoramento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IoT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NodeMCU</a:t>
            </a:r>
            <a:r>
              <a:rPr lang="en-US" dirty="0">
                <a:solidFill>
                  <a:schemeClr val="bg1"/>
                </a:solidFill>
              </a:rPr>
              <a:t> e MQTT 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0" y="304800"/>
            <a:ext cx="9144000" cy="99060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accent1"/>
                </a:solidFill>
              </a:rPr>
              <a:t>NodeMCU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6154" y="2610724"/>
            <a:ext cx="366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Comment here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6153" y="4204989"/>
            <a:ext cx="366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Comment here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1295400"/>
            <a:ext cx="9144000" cy="8562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 Side Corner Rectangle 19"/>
          <p:cNvSpPr/>
          <p:nvPr/>
        </p:nvSpPr>
        <p:spPr>
          <a:xfrm>
            <a:off x="3070053" y="1431158"/>
            <a:ext cx="974124" cy="72053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5" descr="C:\Users\S1874708\Downloads\star-64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S1874708\Downloads\key-64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7229" y="1536971"/>
            <a:ext cx="609600" cy="51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S1874708\Downloads\sharethis-3-64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3557" y="1478329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allaboutcircuits.com/uploads/thumbnails/Introduction-to-the-MQTT-Protocol-on-NodeMCU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86" y="3142290"/>
            <a:ext cx="2793226" cy="188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896829" y="2514600"/>
            <a:ext cx="50032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Uma das mais utilizadas placas / plataformas para prototipação de soluções </a:t>
            </a:r>
            <a:r>
              <a:rPr lang="pt-BR" dirty="0" err="1" smtClean="0">
                <a:solidFill>
                  <a:schemeClr val="bg1"/>
                </a:solidFill>
              </a:rPr>
              <a:t>IoT</a:t>
            </a:r>
            <a:r>
              <a:rPr lang="pt-BR" dirty="0" smtClean="0">
                <a:solidFill>
                  <a:schemeClr val="bg1"/>
                </a:solidFill>
              </a:rPr>
              <a:t> atualmente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Composto de: </a:t>
            </a:r>
            <a:r>
              <a:rPr lang="pt-BR" smtClean="0">
                <a:solidFill>
                  <a:schemeClr val="bg1"/>
                </a:solidFill>
              </a:rPr>
              <a:t>módulo </a:t>
            </a:r>
            <a:r>
              <a:rPr lang="pt-BR" smtClean="0">
                <a:solidFill>
                  <a:schemeClr val="bg1"/>
                </a:solidFill>
              </a:rPr>
              <a:t>ESP8266-12E </a:t>
            </a:r>
            <a:r>
              <a:rPr lang="pt-BR" dirty="0" smtClean="0">
                <a:solidFill>
                  <a:schemeClr val="bg1"/>
                </a:solidFill>
              </a:rPr>
              <a:t>e circuitaria de alimentação, interface USB e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Possui 12 </a:t>
            </a:r>
            <a:r>
              <a:rPr lang="pt-BR" dirty="0" err="1" smtClean="0">
                <a:solidFill>
                  <a:schemeClr val="bg1"/>
                </a:solidFill>
              </a:rPr>
              <a:t>GPIOs</a:t>
            </a:r>
            <a:r>
              <a:rPr lang="pt-BR" dirty="0" smtClean="0">
                <a:solidFill>
                  <a:schemeClr val="bg1"/>
                </a:solidFill>
              </a:rPr>
              <a:t>, com as seguintes características: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- Tensão de operação: 3,3V (</a:t>
            </a:r>
            <a:r>
              <a:rPr lang="pt-BR" b="1" u="sng" dirty="0" smtClean="0">
                <a:solidFill>
                  <a:schemeClr val="bg1"/>
                </a:solidFill>
              </a:rPr>
              <a:t>não</a:t>
            </a:r>
            <a:r>
              <a:rPr lang="pt-BR" dirty="0" smtClean="0">
                <a:solidFill>
                  <a:schemeClr val="bg1"/>
                </a:solidFill>
              </a:rPr>
              <a:t> tolerantes a 5V)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- Corrente máxima drenada de output: 12mA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- Possui uma entrada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Programável em LUA ou como um </a:t>
            </a:r>
            <a:r>
              <a:rPr lang="pt-BR" dirty="0" err="1" smtClean="0">
                <a:solidFill>
                  <a:schemeClr val="bg1"/>
                </a:solidFill>
              </a:rPr>
              <a:t>Arduino</a:t>
            </a:r>
            <a:r>
              <a:rPr lang="pt-BR" dirty="0" smtClean="0">
                <a:solidFill>
                  <a:schemeClr val="bg1"/>
                </a:solidFill>
              </a:rPr>
              <a:t> via </a:t>
            </a:r>
            <a:r>
              <a:rPr lang="pt-BR" b="1" u="sng" dirty="0" err="1" smtClean="0">
                <a:solidFill>
                  <a:schemeClr val="bg1"/>
                </a:solidFill>
              </a:rPr>
              <a:t>Arduino</a:t>
            </a:r>
            <a:r>
              <a:rPr lang="pt-BR" b="1" u="sng" dirty="0" smtClean="0">
                <a:solidFill>
                  <a:schemeClr val="bg1"/>
                </a:solidFill>
              </a:rPr>
              <a:t> IDE</a:t>
            </a:r>
            <a:endParaRPr lang="pt-BR" b="1" u="sng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2486" y="6021498"/>
            <a:ext cx="836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http://arduino.esp8266.com/stable/package_esp8266com_index.json</a:t>
            </a:r>
          </a:p>
        </p:txBody>
      </p:sp>
      <p:pic>
        <p:nvPicPr>
          <p:cNvPr id="31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51073" y="14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S1874708\Downloads\info-64.png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277" y="1486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3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WorkShop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Controle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Monitoramento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IoT</a:t>
            </a:r>
            <a:r>
              <a:rPr lang="en-US" dirty="0">
                <a:solidFill>
                  <a:schemeClr val="bg1"/>
                </a:solidFill>
              </a:rPr>
              <a:t> com </a:t>
            </a:r>
            <a:r>
              <a:rPr lang="en-US" dirty="0" err="1">
                <a:solidFill>
                  <a:schemeClr val="bg1"/>
                </a:solidFill>
              </a:rPr>
              <a:t>NodeMCU</a:t>
            </a:r>
            <a:r>
              <a:rPr lang="en-US" dirty="0">
                <a:solidFill>
                  <a:schemeClr val="bg1"/>
                </a:solidFill>
              </a:rPr>
              <a:t> e MQTT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1295400"/>
            <a:ext cx="9144000" cy="8562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/>
        </p:nvSpPr>
        <p:spPr>
          <a:xfrm>
            <a:off x="4077680" y="1431158"/>
            <a:ext cx="974124" cy="720532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5" descr="C:\Users\S1874708\Downloads\star-64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 Same Side Corner Rectangle 38"/>
          <p:cNvSpPr/>
          <p:nvPr/>
        </p:nvSpPr>
        <p:spPr>
          <a:xfrm>
            <a:off x="0" y="304800"/>
            <a:ext cx="9144000" cy="990600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Interface Web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8600" y="2227890"/>
            <a:ext cx="7709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Interface Web e o </a:t>
            </a:r>
            <a:r>
              <a:rPr lang="en-US" sz="3200" dirty="0" err="1" smtClean="0">
                <a:solidFill>
                  <a:schemeClr val="bg1"/>
                </a:solidFill>
              </a:rPr>
              <a:t>controle</a:t>
            </a:r>
            <a:r>
              <a:rPr lang="en-US" sz="3200" dirty="0" smtClean="0">
                <a:solidFill>
                  <a:schemeClr val="bg1"/>
                </a:solidFill>
              </a:rPr>
              <a:t> / </a:t>
            </a:r>
            <a:r>
              <a:rPr lang="en-US" sz="3200" dirty="0" err="1" smtClean="0">
                <a:solidFill>
                  <a:schemeClr val="bg1"/>
                </a:solidFill>
              </a:rPr>
              <a:t>monitoramento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51" name="Picture 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257110" y="15574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S1874708\Downloads\key-64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7572" y="14866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S1874708\Downloads\sharethis-3-64.p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1360" y="1486624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cons.iconarchive.com/icons/oxygen-icons.org/oxygen/256/Apps-internet-web-browser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69" y="36267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segurodecelular.net.br/wp-content/uploads/2012/05/seguro-de-celular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42" y="2841580"/>
            <a:ext cx="1664304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www.freeiconspng.com/uploads/tablet-png-27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" y="4371235"/>
            <a:ext cx="1528130" cy="94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files.visiontec-com-br.webnode.com/200000001-6c7776d711/computador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" y="5526711"/>
            <a:ext cx="1647994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 para a esquerda e para a direita 3"/>
          <p:cNvSpPr/>
          <p:nvPr/>
        </p:nvSpPr>
        <p:spPr>
          <a:xfrm>
            <a:off x="5267569" y="4562017"/>
            <a:ext cx="1361831" cy="762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MQTT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5" name="Seta para a esquerda e para a direita 54"/>
          <p:cNvSpPr/>
          <p:nvPr/>
        </p:nvSpPr>
        <p:spPr>
          <a:xfrm>
            <a:off x="1676400" y="4572000"/>
            <a:ext cx="1133231" cy="76200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6" name="Picture 2" descr="http://www.allaboutcircuits.com/uploads/thumbnails/Introduction-to-the-MQTT-Protocol-on-NodeMCU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27" y="4156031"/>
            <a:ext cx="2377973" cy="160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2.bp.blogspot.com/-Vc3Dygz_s5I/UWsDtP-OZ5I/AAAAAAAAAd8/rcRBTy6L0y0/s1600/network_wireless_wifi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025" y="3911025"/>
            <a:ext cx="549287" cy="5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www.megaicons.net/static/img/icons_sizes/8/178/512/ethernet-ethernet-off-icon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433" y="5575633"/>
            <a:ext cx="444167" cy="4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://www.clker.com/cliparts/I/b/r/1/6/n/simple-green-check-button-hi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69" y="6249938"/>
            <a:ext cx="479527" cy="47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597396" y="6314034"/>
            <a:ext cx="1546604" cy="37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Mãos a obra!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7" name="Picture 2" descr="C:\Users\S1874708\Downloads\info-64.pn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277" y="1447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7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229</Words>
  <Application>Microsoft Office PowerPoint</Application>
  <PresentationFormat>Apresentação na tela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Blakeston, Sandra</dc:creator>
  <cp:lastModifiedBy>Pedro Bertoleti</cp:lastModifiedBy>
  <cp:revision>64</cp:revision>
  <dcterms:created xsi:type="dcterms:W3CDTF">2014-10-02T17:35:13Z</dcterms:created>
  <dcterms:modified xsi:type="dcterms:W3CDTF">2016-07-09T02:52:23Z</dcterms:modified>
</cp:coreProperties>
</file>