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2423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2688" autoAdjust="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US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©2021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D441C-FC64-4AF9-9122-B3A9CA8CD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Marcos Ribeiro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22EE9-C5EB-493E-88F5-0DB7DDC2C2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April 8, 2021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EAAAE5-DC22-4DA6-9B64-D9A07E824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Select/Insert</a:t>
            </a:r>
          </a:p>
          <a:p>
            <a:r>
              <a:rPr lang="en-US" dirty="0"/>
              <a:t>Update/Delete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9B3B9A-3335-4A99-8CC1-5F0044ED1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1" y="2021387"/>
            <a:ext cx="6702552" cy="683264"/>
          </a:xfrm>
        </p:spPr>
        <p:txBody>
          <a:bodyPr/>
          <a:lstStyle/>
          <a:p>
            <a:r>
              <a:rPr lang="en-US" dirty="0"/>
              <a:t>SQL - Basic</a:t>
            </a:r>
          </a:p>
        </p:txBody>
      </p:sp>
    </p:spTree>
    <p:extLst>
      <p:ext uri="{BB962C8B-B14F-4D97-AF65-F5344CB8AC3E}">
        <p14:creationId xmlns:p14="http://schemas.microsoft.com/office/powerpoint/2010/main" val="1026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9DD749-4301-4453-909C-9D6DF6FD52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880" y="727556"/>
            <a:ext cx="5123527" cy="27384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SELECT * FROM &lt;table&gt;;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6"/>
            <a:ext cx="3594762" cy="310896"/>
          </a:xfrm>
        </p:spPr>
        <p:txBody>
          <a:bodyPr/>
          <a:lstStyle/>
          <a:p>
            <a:r>
              <a:rPr lang="en-US" dirty="0"/>
              <a:t>Select everything from a table: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C83AC48-A365-4480-8EE0-3727680F5771}"/>
              </a:ext>
            </a:extLst>
          </p:cNvPr>
          <p:cNvSpPr txBox="1">
            <a:spLocks/>
          </p:cNvSpPr>
          <p:nvPr/>
        </p:nvSpPr>
        <p:spPr bwMode="gray">
          <a:xfrm>
            <a:off x="3855880" y="1065609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SELECT &lt;column1&gt;, &lt;column2&gt;, … FROM &lt;table&gt;;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CBA6AA4-78A2-44C1-8FD8-1D591BF2FB66}"/>
              </a:ext>
            </a:extLst>
          </p:cNvPr>
          <p:cNvSpPr txBox="1">
            <a:spLocks/>
          </p:cNvSpPr>
          <p:nvPr/>
        </p:nvSpPr>
        <p:spPr bwMode="gray">
          <a:xfrm>
            <a:off x="164592" y="1065609"/>
            <a:ext cx="3594762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some columns from a table: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3F1568A-C32D-43B3-B30C-04D64B8A8A3D}"/>
              </a:ext>
            </a:extLst>
          </p:cNvPr>
          <p:cNvSpPr txBox="1">
            <a:spLocks/>
          </p:cNvSpPr>
          <p:nvPr/>
        </p:nvSpPr>
        <p:spPr bwMode="gray">
          <a:xfrm>
            <a:off x="3855880" y="1403662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SELECT &lt;column1&gt; AS &lt;alias&gt; FROM &lt;table&gt;;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B06C715-ACEF-46D1-89EE-0EB1496C6A64}"/>
              </a:ext>
            </a:extLst>
          </p:cNvPr>
          <p:cNvSpPr txBox="1">
            <a:spLocks/>
          </p:cNvSpPr>
          <p:nvPr/>
        </p:nvSpPr>
        <p:spPr bwMode="gray">
          <a:xfrm>
            <a:off x="164592" y="1403662"/>
            <a:ext cx="3594762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column with alias from a table: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F6D32EF-3467-4AAF-AB8C-29C579FBC085}"/>
              </a:ext>
            </a:extLst>
          </p:cNvPr>
          <p:cNvSpPr txBox="1">
            <a:spLocks/>
          </p:cNvSpPr>
          <p:nvPr/>
        </p:nvSpPr>
        <p:spPr bwMode="gray">
          <a:xfrm>
            <a:off x="3848780" y="1740152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SELECT &lt;column1&gt; || ‘&lt;string&gt;’ || &lt;column2&gt; FROM &lt;table&gt;;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731DFD-E824-4CCC-A1FF-E9A5EBF0CAD4}"/>
              </a:ext>
            </a:extLst>
          </p:cNvPr>
          <p:cNvSpPr txBox="1">
            <a:spLocks/>
          </p:cNvSpPr>
          <p:nvPr/>
        </p:nvSpPr>
        <p:spPr bwMode="gray">
          <a:xfrm>
            <a:off x="157492" y="1740152"/>
            <a:ext cx="3594762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concatenate columns/string: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B03713D-37C5-453E-9D77-A2268B77CFB4}"/>
              </a:ext>
            </a:extLst>
          </p:cNvPr>
          <p:cNvSpPr txBox="1">
            <a:spLocks/>
          </p:cNvSpPr>
          <p:nvPr/>
        </p:nvSpPr>
        <p:spPr bwMode="gray">
          <a:xfrm>
            <a:off x="3848453" y="2041154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SELECT DISTINCT &lt;column&gt; FROM &lt;table&gt;;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508C86F-C791-4D73-A05A-DD516A679C70}"/>
              </a:ext>
            </a:extLst>
          </p:cNvPr>
          <p:cNvSpPr txBox="1">
            <a:spLocks/>
          </p:cNvSpPr>
          <p:nvPr/>
        </p:nvSpPr>
        <p:spPr bwMode="gray">
          <a:xfrm>
            <a:off x="157165" y="2041154"/>
            <a:ext cx="3594762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distinct: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AF09C544-84C8-4FCD-B7AB-AB2EEEB9CA22}"/>
              </a:ext>
            </a:extLst>
          </p:cNvPr>
          <p:cNvSpPr txBox="1">
            <a:spLocks/>
          </p:cNvSpPr>
          <p:nvPr/>
        </p:nvSpPr>
        <p:spPr bwMode="gray">
          <a:xfrm>
            <a:off x="3855880" y="2732132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SELECT * FROM &lt;table&gt; WHERE &lt;clause&gt;;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F2A72A0-CB63-477F-8F21-D432B558AC65}"/>
              </a:ext>
            </a:extLst>
          </p:cNvPr>
          <p:cNvSpPr txBox="1">
            <a:spLocks/>
          </p:cNvSpPr>
          <p:nvPr/>
        </p:nvSpPr>
        <p:spPr bwMode="gray">
          <a:xfrm>
            <a:off x="164592" y="2732132"/>
            <a:ext cx="3594762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Filtering results, WHERE clause: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3DDC4BE3-86EC-419D-B708-663AD465FA44}"/>
              </a:ext>
            </a:extLst>
          </p:cNvPr>
          <p:cNvSpPr txBox="1">
            <a:spLocks/>
          </p:cNvSpPr>
          <p:nvPr/>
        </p:nvSpPr>
        <p:spPr bwMode="gray">
          <a:xfrm>
            <a:off x="3855880" y="3053402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=, &gt;, &gt;=, &lt;, &lt;=, &lt;&gt;, in, like, between, is null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ADFF9D6-FAE9-488D-8AA9-76BB5807CA27}"/>
              </a:ext>
            </a:extLst>
          </p:cNvPr>
          <p:cNvSpPr txBox="1">
            <a:spLocks/>
          </p:cNvSpPr>
          <p:nvPr/>
        </p:nvSpPr>
        <p:spPr bwMode="gray">
          <a:xfrm>
            <a:off x="1627132" y="3074023"/>
            <a:ext cx="2124795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operators: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175C7D96-3883-49F7-A5E1-E73E941F0FB5}"/>
              </a:ext>
            </a:extLst>
          </p:cNvPr>
          <p:cNvSpPr txBox="1">
            <a:spLocks/>
          </p:cNvSpPr>
          <p:nvPr/>
        </p:nvSpPr>
        <p:spPr bwMode="gray">
          <a:xfrm>
            <a:off x="3863307" y="3419268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not, and, or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50D52EF-E7EA-4885-9C67-C133D3D141AC}"/>
              </a:ext>
            </a:extLst>
          </p:cNvPr>
          <p:cNvSpPr txBox="1">
            <a:spLocks/>
          </p:cNvSpPr>
          <p:nvPr/>
        </p:nvSpPr>
        <p:spPr bwMode="gray">
          <a:xfrm>
            <a:off x="2196246" y="3445078"/>
            <a:ext cx="1555681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 operators: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268A6555-3578-4C81-ADF1-80CF6DEA41EA}"/>
              </a:ext>
            </a:extLst>
          </p:cNvPr>
          <p:cNvSpPr txBox="1">
            <a:spLocks/>
          </p:cNvSpPr>
          <p:nvPr/>
        </p:nvSpPr>
        <p:spPr bwMode="gray">
          <a:xfrm>
            <a:off x="3870734" y="3781343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 by, order by desc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CB6EB91-B727-4253-8438-3C0AA4157023}"/>
              </a:ext>
            </a:extLst>
          </p:cNvPr>
          <p:cNvSpPr txBox="1">
            <a:spLocks/>
          </p:cNvSpPr>
          <p:nvPr/>
        </p:nvSpPr>
        <p:spPr bwMode="gray">
          <a:xfrm>
            <a:off x="2203673" y="3807153"/>
            <a:ext cx="1555681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 operators: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9DD749-4301-4453-909C-9D6DF6FD52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8325" y="817829"/>
            <a:ext cx="4189561" cy="27384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Return records that have matching values on both tables;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91358" y="817829"/>
            <a:ext cx="2031654" cy="310896"/>
          </a:xfrm>
        </p:spPr>
        <p:txBody>
          <a:bodyPr/>
          <a:lstStyle/>
          <a:p>
            <a:pPr algn="r"/>
            <a:r>
              <a:rPr lang="en-US" dirty="0"/>
              <a:t>INNER JOIN: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 SELECT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C83AC48-A365-4480-8EE0-3727680F5771}"/>
              </a:ext>
            </a:extLst>
          </p:cNvPr>
          <p:cNvSpPr txBox="1">
            <a:spLocks/>
          </p:cNvSpPr>
          <p:nvPr/>
        </p:nvSpPr>
        <p:spPr bwMode="gray">
          <a:xfrm>
            <a:off x="4191799" y="1899280"/>
            <a:ext cx="4846574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Return all records from left table and the matching data from right table;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CBA6AA4-78A2-44C1-8FD8-1D591BF2FB66}"/>
              </a:ext>
            </a:extLst>
          </p:cNvPr>
          <p:cNvSpPr txBox="1">
            <a:spLocks/>
          </p:cNvSpPr>
          <p:nvPr/>
        </p:nvSpPr>
        <p:spPr bwMode="gray">
          <a:xfrm>
            <a:off x="2124831" y="1881915"/>
            <a:ext cx="2031654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LEFT (OUTER) JOIN: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3F1568A-C32D-43B3-B30C-04D64B8A8A3D}"/>
              </a:ext>
            </a:extLst>
          </p:cNvPr>
          <p:cNvSpPr txBox="1">
            <a:spLocks/>
          </p:cNvSpPr>
          <p:nvPr/>
        </p:nvSpPr>
        <p:spPr bwMode="gray">
          <a:xfrm>
            <a:off x="2201311" y="2961171"/>
            <a:ext cx="4846575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Return all records from right table and the matching data from left table;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B06C715-ACEF-46D1-89EE-0EB1496C6A64}"/>
              </a:ext>
            </a:extLst>
          </p:cNvPr>
          <p:cNvSpPr txBox="1">
            <a:spLocks/>
          </p:cNvSpPr>
          <p:nvPr/>
        </p:nvSpPr>
        <p:spPr bwMode="gray">
          <a:xfrm>
            <a:off x="169657" y="2946919"/>
            <a:ext cx="2031654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RIGHT (OUTER) JOIN: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F6D32EF-3467-4AAF-AB8C-29C579FBC085}"/>
              </a:ext>
            </a:extLst>
          </p:cNvPr>
          <p:cNvSpPr txBox="1">
            <a:spLocks/>
          </p:cNvSpPr>
          <p:nvPr/>
        </p:nvSpPr>
        <p:spPr bwMode="gray">
          <a:xfrm>
            <a:off x="4262707" y="4154888"/>
            <a:ext cx="4123295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Returns all records from both tables, with or without a match;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731DFD-E824-4CCC-A1FF-E9A5EBF0CAD4}"/>
              </a:ext>
            </a:extLst>
          </p:cNvPr>
          <p:cNvSpPr txBox="1">
            <a:spLocks/>
          </p:cNvSpPr>
          <p:nvPr/>
        </p:nvSpPr>
        <p:spPr bwMode="gray">
          <a:xfrm>
            <a:off x="2223954" y="4129847"/>
            <a:ext cx="2046181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FULL (OUTER) JOIN:</a:t>
            </a:r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2CAD62DC-DD28-4AF6-AA84-EE7A287E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43" y="153148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D42D20A4-CBE7-450E-A92A-2D9BD7C5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" y="120871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RIGHT JOIN">
            <a:extLst>
              <a:ext uri="{FF2B5EF4-FFF2-40B4-BE49-F238E27FC236}">
                <a16:creationId xmlns:a16="http://schemas.microsoft.com/office/drawing/2014/main" id="{A4B2181D-E9C8-42F6-9120-48A39EFD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43" y="2256356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QL FULL OUTER JOIN">
            <a:extLst>
              <a:ext uri="{FF2B5EF4-FFF2-40B4-BE49-F238E27FC236}">
                <a16:creationId xmlns:a16="http://schemas.microsoft.com/office/drawing/2014/main" id="{AB77959C-1306-411C-9C45-408F8B36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0" y="340688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3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07" y="949448"/>
            <a:ext cx="2031654" cy="310896"/>
          </a:xfrm>
        </p:spPr>
        <p:txBody>
          <a:bodyPr/>
          <a:lstStyle/>
          <a:p>
            <a:pPr algn="r"/>
            <a:r>
              <a:rPr lang="en-US" dirty="0"/>
              <a:t>INNER JOIN: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 SELECT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CBA6AA4-78A2-44C1-8FD8-1D591BF2FB66}"/>
              </a:ext>
            </a:extLst>
          </p:cNvPr>
          <p:cNvSpPr txBox="1">
            <a:spLocks/>
          </p:cNvSpPr>
          <p:nvPr/>
        </p:nvSpPr>
        <p:spPr bwMode="gray">
          <a:xfrm>
            <a:off x="15507" y="1755104"/>
            <a:ext cx="2031654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LEFT (OUTER) JOIN: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B06C715-ACEF-46D1-89EE-0EB1496C6A64}"/>
              </a:ext>
            </a:extLst>
          </p:cNvPr>
          <p:cNvSpPr txBox="1">
            <a:spLocks/>
          </p:cNvSpPr>
          <p:nvPr/>
        </p:nvSpPr>
        <p:spPr bwMode="gray">
          <a:xfrm>
            <a:off x="15507" y="2417246"/>
            <a:ext cx="2031654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RIGHT (OUTER) JOIN: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731DFD-E824-4CCC-A1FF-E9A5EBF0CAD4}"/>
              </a:ext>
            </a:extLst>
          </p:cNvPr>
          <p:cNvSpPr txBox="1">
            <a:spLocks/>
          </p:cNvSpPr>
          <p:nvPr/>
        </p:nvSpPr>
        <p:spPr bwMode="gray">
          <a:xfrm>
            <a:off x="0" y="3103362"/>
            <a:ext cx="2046181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FULL (OUTER) JOIN: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5FEEE-A908-44FF-BC51-B2CDDFE05174}"/>
              </a:ext>
            </a:extLst>
          </p:cNvPr>
          <p:cNvSpPr/>
          <p:nvPr/>
        </p:nvSpPr>
        <p:spPr>
          <a:xfrm>
            <a:off x="2057400" y="752408"/>
            <a:ext cx="705889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&lt;columns&gt; FROM &lt;table1&gt; t1, &lt;table2&gt; t2 WHERE t1.&lt;column&gt;=t2.&lt;column&gt;;</a:t>
            </a:r>
          </a:p>
          <a:p>
            <a:endParaRPr lang="en-US" dirty="0"/>
          </a:p>
          <a:p>
            <a:r>
              <a:rPr lang="en-US" dirty="0"/>
              <a:t>SELECT &lt;columns&gt; FROM &lt;table1&gt; t1 INNER JOIN &lt;table2&gt; t2 ON t1.&lt;column&gt;=t2.&lt;column&gt;;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67B4A-CB2A-4325-9504-8B0DB6CD3C12}"/>
              </a:ext>
            </a:extLst>
          </p:cNvPr>
          <p:cNvSpPr/>
          <p:nvPr/>
        </p:nvSpPr>
        <p:spPr>
          <a:xfrm>
            <a:off x="2047161" y="1765918"/>
            <a:ext cx="696190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&lt;columns&gt; FROM &lt;table1&gt; t1 LEFT JOIN &lt;table2&gt; t2 ON t1.&lt;column&gt;=t2.&lt;column&gt;;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DEF188-B805-4F6E-9768-88C0F66179A0}"/>
              </a:ext>
            </a:extLst>
          </p:cNvPr>
          <p:cNvSpPr/>
          <p:nvPr/>
        </p:nvSpPr>
        <p:spPr>
          <a:xfrm>
            <a:off x="2047161" y="2417246"/>
            <a:ext cx="705889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&lt;columns&gt; FROM &lt;table1&gt; t1 RIGHT JOIN &lt;table2&gt; t2 ON t1.&lt;column&gt;=t2.&lt;column&gt;;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AB97C-ED05-48B5-BA5E-D8CB70546F5C}"/>
              </a:ext>
            </a:extLst>
          </p:cNvPr>
          <p:cNvSpPr/>
          <p:nvPr/>
        </p:nvSpPr>
        <p:spPr>
          <a:xfrm>
            <a:off x="2046181" y="3092548"/>
            <a:ext cx="705889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&lt;columns&gt; FROM &lt;table1&gt; t1 FULL JOIN &lt;table2&gt; t2 ON t1.&lt;column&gt;=t2.&lt;column&gt;;</a:t>
            </a:r>
          </a:p>
        </p:txBody>
      </p:sp>
    </p:spTree>
    <p:extLst>
      <p:ext uri="{BB962C8B-B14F-4D97-AF65-F5344CB8AC3E}">
        <p14:creationId xmlns:p14="http://schemas.microsoft.com/office/powerpoint/2010/main" val="259031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5FEEE-A908-44FF-BC51-B2CDDFE05174}"/>
              </a:ext>
            </a:extLst>
          </p:cNvPr>
          <p:cNvSpPr/>
          <p:nvPr/>
        </p:nvSpPr>
        <p:spPr>
          <a:xfrm>
            <a:off x="54188" y="752408"/>
            <a:ext cx="90621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1- Select the table DEPARTMENT.</a:t>
            </a:r>
          </a:p>
          <a:p>
            <a:endParaRPr lang="en-US" dirty="0"/>
          </a:p>
          <a:p>
            <a:r>
              <a:rPr lang="en-US" dirty="0"/>
              <a:t>2- Select columns FIRST_NAME and LAST_NAME from table EMPLOYEE.</a:t>
            </a:r>
          </a:p>
          <a:p>
            <a:endParaRPr lang="en-US" dirty="0"/>
          </a:p>
          <a:p>
            <a:r>
              <a:rPr lang="en-US" dirty="0"/>
              <a:t>3- Change the select from “Exercise 2” to a single column with the name “NAME”.</a:t>
            </a:r>
          </a:p>
          <a:p>
            <a:endParaRPr lang="en-US" dirty="0"/>
          </a:p>
          <a:p>
            <a:r>
              <a:rPr lang="en-US" dirty="0"/>
              <a:t>4- Select every entry from employee that FIRST_NAME starts with “S”.</a:t>
            </a:r>
          </a:p>
          <a:p>
            <a:endParaRPr lang="en-US" dirty="0"/>
          </a:p>
          <a:p>
            <a:r>
              <a:rPr lang="en-US" dirty="0"/>
              <a:t>5- Modify the select from “Exercise 4” to select only the distinct FIRST_NAME starting with “S”.</a:t>
            </a:r>
          </a:p>
          <a:p>
            <a:endParaRPr lang="en-US" dirty="0"/>
          </a:p>
          <a:p>
            <a:r>
              <a:rPr lang="en-US" dirty="0"/>
              <a:t>6- Select all the employees that are assigned to any department. </a:t>
            </a:r>
          </a:p>
          <a:p>
            <a:r>
              <a:rPr lang="en-US" dirty="0"/>
              <a:t>	(COLUMNS: FIRST_NAME, LAST_NAME from EMPLOYEE and NAME from DEPARTMENT)</a:t>
            </a:r>
          </a:p>
          <a:p>
            <a:endParaRPr lang="en-US" dirty="0"/>
          </a:p>
          <a:p>
            <a:r>
              <a:rPr lang="en-US" dirty="0"/>
              <a:t>7-  Change the select from “Exercise 6” to show any employee, assigned or not to a department.</a:t>
            </a:r>
          </a:p>
          <a:p>
            <a:endParaRPr lang="en-US" dirty="0"/>
          </a:p>
          <a:p>
            <a:r>
              <a:rPr lang="en-US" dirty="0"/>
              <a:t>8- Select all the employees with their respective skills and skill level.</a:t>
            </a:r>
          </a:p>
        </p:txBody>
      </p:sp>
    </p:spTree>
    <p:extLst>
      <p:ext uri="{BB962C8B-B14F-4D97-AF65-F5344CB8AC3E}">
        <p14:creationId xmlns:p14="http://schemas.microsoft.com/office/powerpoint/2010/main" val="97319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9DD749-4301-4453-909C-9D6DF6FD52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9307" y="727556"/>
            <a:ext cx="6060101" cy="27384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INSERT INTO &lt;table&gt; VALUES (&lt;value1&gt;, &lt;value2&gt;, …);</a:t>
            </a:r>
          </a:p>
          <a:p>
            <a:pPr marL="0" indent="0">
              <a:buNone/>
            </a:pPr>
            <a:r>
              <a:rPr lang="en-US" sz="1200" dirty="0"/>
              <a:t>INSERT INTO &lt;table&gt; (&lt;column1&gt;, &lt;column2&gt;, …) VALUES (&lt;value1&gt;, &lt;value2&gt;, …);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6"/>
            <a:ext cx="3594762" cy="310896"/>
          </a:xfrm>
        </p:spPr>
        <p:txBody>
          <a:bodyPr/>
          <a:lstStyle/>
          <a:p>
            <a:r>
              <a:rPr lang="en-US" dirty="0"/>
              <a:t>Insert single value to a table: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C83AC48-A365-4480-8EE0-3727680F5771}"/>
              </a:ext>
            </a:extLst>
          </p:cNvPr>
          <p:cNvSpPr txBox="1">
            <a:spLocks/>
          </p:cNvSpPr>
          <p:nvPr/>
        </p:nvSpPr>
        <p:spPr bwMode="gray">
          <a:xfrm>
            <a:off x="3056627" y="1535996"/>
            <a:ext cx="5922780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INSERT INTO &lt;table&gt; VALUES</a:t>
            </a:r>
          </a:p>
          <a:p>
            <a:pPr marL="0" indent="0">
              <a:buNone/>
            </a:pPr>
            <a:r>
              <a:rPr lang="en-US" sz="1200" dirty="0"/>
              <a:t>	 (&lt;value1&gt;, &lt;value2&gt;, …),</a:t>
            </a:r>
          </a:p>
          <a:p>
            <a:pPr marL="0" indent="0">
              <a:buNone/>
            </a:pPr>
            <a:r>
              <a:rPr lang="en-US" sz="1200" dirty="0"/>
              <a:t>	 (&lt;value12&gt;, &lt;value22&gt;, …),</a:t>
            </a:r>
          </a:p>
          <a:p>
            <a:pPr marL="0" indent="0">
              <a:buNone/>
            </a:pPr>
            <a:r>
              <a:rPr lang="en-US" sz="1200" dirty="0"/>
              <a:t>	 (&lt;value13&gt;, &lt;value23&gt;, …);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CBA6AA4-78A2-44C1-8FD8-1D591BF2FB66}"/>
              </a:ext>
            </a:extLst>
          </p:cNvPr>
          <p:cNvSpPr txBox="1">
            <a:spLocks/>
          </p:cNvSpPr>
          <p:nvPr/>
        </p:nvSpPr>
        <p:spPr bwMode="gray">
          <a:xfrm>
            <a:off x="157492" y="1535996"/>
            <a:ext cx="3594762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 multiple values to a table: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3F1568A-C32D-43B3-B30C-04D64B8A8A3D}"/>
              </a:ext>
            </a:extLst>
          </p:cNvPr>
          <p:cNvSpPr txBox="1">
            <a:spLocks/>
          </p:cNvSpPr>
          <p:nvPr/>
        </p:nvSpPr>
        <p:spPr bwMode="gray">
          <a:xfrm>
            <a:off x="2099718" y="2917019"/>
            <a:ext cx="5123527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INSERT INTO &lt;table&gt; (&lt;column1&gt;, &lt;column2&gt;, …) </a:t>
            </a:r>
          </a:p>
          <a:p>
            <a:pPr marL="0" indent="0">
              <a:buNone/>
            </a:pPr>
            <a:r>
              <a:rPr lang="en-US" sz="1200" dirty="0"/>
              <a:t>	SELECT (&lt;column1&gt;, &lt;column2&gt;, …) FROM ……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B06C715-ACEF-46D1-89EE-0EB1496C6A64}"/>
              </a:ext>
            </a:extLst>
          </p:cNvPr>
          <p:cNvSpPr txBox="1">
            <a:spLocks/>
          </p:cNvSpPr>
          <p:nvPr/>
        </p:nvSpPr>
        <p:spPr bwMode="gray">
          <a:xfrm>
            <a:off x="164592" y="2879967"/>
            <a:ext cx="3594762" cy="310896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 using a select:</a:t>
            </a:r>
          </a:p>
        </p:txBody>
      </p:sp>
    </p:spTree>
    <p:extLst>
      <p:ext uri="{BB962C8B-B14F-4D97-AF65-F5344CB8AC3E}">
        <p14:creationId xmlns:p14="http://schemas.microsoft.com/office/powerpoint/2010/main" val="312045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5FEEE-A908-44FF-BC51-B2CDDFE05174}"/>
              </a:ext>
            </a:extLst>
          </p:cNvPr>
          <p:cNvSpPr/>
          <p:nvPr/>
        </p:nvSpPr>
        <p:spPr>
          <a:xfrm>
            <a:off x="54188" y="752408"/>
            <a:ext cx="906210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9- Insert a new DEPARTMENT, a new EMPLOYEE inside the created DEPARTMENT and his EMPLOYEE_SKILLS.</a:t>
            </a:r>
          </a:p>
          <a:p>
            <a:endParaRPr lang="en-US" dirty="0"/>
          </a:p>
          <a:p>
            <a:r>
              <a:rPr lang="en-US" dirty="0"/>
              <a:t>10- Insert 3 EMPLOYEEs without assigning then to any department on a single statement.</a:t>
            </a:r>
          </a:p>
          <a:p>
            <a:endParaRPr lang="en-US" dirty="0"/>
          </a:p>
          <a:p>
            <a:r>
              <a:rPr lang="en-US" dirty="0"/>
              <a:t>11- Populate the EMPLOYEE_SKILL_SUMMARY using the SELECT from “Exercise 8”.</a:t>
            </a:r>
          </a:p>
        </p:txBody>
      </p:sp>
    </p:spTree>
    <p:extLst>
      <p:ext uri="{BB962C8B-B14F-4D97-AF65-F5344CB8AC3E}">
        <p14:creationId xmlns:p14="http://schemas.microsoft.com/office/powerpoint/2010/main" val="118226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9DD749-4301-4453-909C-9D6DF6FD52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0666" y="746082"/>
            <a:ext cx="6060101" cy="27384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UPDATE &lt;table&gt; SET &lt;column1&gt; = &lt;value1&gt;, &lt;column2&gt; = &lt;value2&gt;, … WHERE &lt;condition&gt;;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1" y="727556"/>
            <a:ext cx="2206075" cy="310896"/>
          </a:xfrm>
        </p:spPr>
        <p:txBody>
          <a:bodyPr/>
          <a:lstStyle/>
          <a:p>
            <a:r>
              <a:rPr lang="en-US" dirty="0"/>
              <a:t>Update values on table: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48B5B-D773-4737-A3E3-EBE097913A99}"/>
              </a:ext>
            </a:extLst>
          </p:cNvPr>
          <p:cNvSpPr/>
          <p:nvPr/>
        </p:nvSpPr>
        <p:spPr>
          <a:xfrm>
            <a:off x="164592" y="2361195"/>
            <a:ext cx="906210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12- Move the EMPLOYEE that was added on “Exercise 9” to DEPARTMENT “RH”.</a:t>
            </a:r>
          </a:p>
          <a:p>
            <a:endParaRPr lang="en-US" dirty="0"/>
          </a:p>
          <a:p>
            <a:r>
              <a:rPr lang="en-US" dirty="0"/>
              <a:t>13- Rename all employees that FIRST_NAME starts with “S” to “ABC”.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2DE4187E-5AC0-406D-B2A9-7E76F4076E4B}"/>
              </a:ext>
            </a:extLst>
          </p:cNvPr>
          <p:cNvSpPr txBox="1">
            <a:spLocks/>
          </p:cNvSpPr>
          <p:nvPr/>
        </p:nvSpPr>
        <p:spPr bwMode="gray">
          <a:xfrm>
            <a:off x="164594" y="1905870"/>
            <a:ext cx="8412854" cy="3108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Mark Offc For MC Medium" panose="020B0604020101010102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EXERCISES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E6E9A1D-253E-4B1C-A8F9-3A0C4B260BB5}"/>
              </a:ext>
            </a:extLst>
          </p:cNvPr>
          <p:cNvSpPr txBox="1">
            <a:spLocks/>
          </p:cNvSpPr>
          <p:nvPr/>
        </p:nvSpPr>
        <p:spPr bwMode="gray">
          <a:xfrm>
            <a:off x="157492" y="1295136"/>
            <a:ext cx="6060101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* It is a good practice to check the where clause using a select before updating any value;</a:t>
            </a:r>
          </a:p>
        </p:txBody>
      </p:sp>
    </p:spTree>
    <p:extLst>
      <p:ext uri="{BB962C8B-B14F-4D97-AF65-F5344CB8AC3E}">
        <p14:creationId xmlns:p14="http://schemas.microsoft.com/office/powerpoint/2010/main" val="328831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April 6, 2021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9DD749-4301-4453-909C-9D6DF6FD52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2295" y="745614"/>
            <a:ext cx="6060101" cy="27384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DELETE from &lt;table&gt; WHERE &lt;condition&gt;;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1" y="727556"/>
            <a:ext cx="2084155" cy="310896"/>
          </a:xfrm>
        </p:spPr>
        <p:txBody>
          <a:bodyPr/>
          <a:lstStyle/>
          <a:p>
            <a:r>
              <a:rPr lang="en-US" dirty="0"/>
              <a:t>Delete row from table: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48B5B-D773-4737-A3E3-EBE097913A99}"/>
              </a:ext>
            </a:extLst>
          </p:cNvPr>
          <p:cNvSpPr/>
          <p:nvPr/>
        </p:nvSpPr>
        <p:spPr>
          <a:xfrm>
            <a:off x="164592" y="2361195"/>
            <a:ext cx="906210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14- Delete any EMPLOYEE with FIRST_NAME equals “ABC” or “Lion”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2DE4187E-5AC0-406D-B2A9-7E76F4076E4B}"/>
              </a:ext>
            </a:extLst>
          </p:cNvPr>
          <p:cNvSpPr txBox="1">
            <a:spLocks/>
          </p:cNvSpPr>
          <p:nvPr/>
        </p:nvSpPr>
        <p:spPr bwMode="gray">
          <a:xfrm>
            <a:off x="164594" y="1905870"/>
            <a:ext cx="8412854" cy="3108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Mark Offc For MC Medium" panose="020B0604020101010102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EXERCISES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C80042-14F3-48AC-B3A0-24B7DE2E07F8}"/>
              </a:ext>
            </a:extLst>
          </p:cNvPr>
          <p:cNvSpPr txBox="1">
            <a:spLocks/>
          </p:cNvSpPr>
          <p:nvPr/>
        </p:nvSpPr>
        <p:spPr bwMode="gray">
          <a:xfrm>
            <a:off x="157492" y="1295136"/>
            <a:ext cx="6060101" cy="27384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ark Offc For MC" panose="020B0504020101010102" pitchFamily="34" charset="0"/>
              <a:buNone/>
            </a:pPr>
            <a:r>
              <a:rPr lang="en-US" sz="1200" dirty="0"/>
              <a:t>* It is a good practice to check the where clause using a select before updating any value;</a:t>
            </a:r>
          </a:p>
        </p:txBody>
      </p:sp>
    </p:spTree>
    <p:extLst>
      <p:ext uri="{BB962C8B-B14F-4D97-AF65-F5344CB8AC3E}">
        <p14:creationId xmlns:p14="http://schemas.microsoft.com/office/powerpoint/2010/main" val="341926229"/>
      </p:ext>
    </p:extLst>
  </p:cSld>
  <p:clrMapOvr>
    <a:masterClrMapping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217</TotalTime>
  <Words>845</Words>
  <Application>Microsoft Office PowerPoint</Application>
  <PresentationFormat>On-screen Show (16:9)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Mark Offc For MC</vt:lpstr>
      <vt:lpstr>Mark Offc For MC Extra Light</vt:lpstr>
      <vt:lpstr>Mark Offc For MC Medium</vt:lpstr>
      <vt:lpstr>MarkForMC Nrw O</vt:lpstr>
      <vt:lpstr>mc_template_20190705</vt:lpstr>
      <vt:lpstr>SQL - Basic</vt:lpstr>
      <vt:lpstr>SELECT</vt:lpstr>
      <vt:lpstr>MULTIPLE TABLE SELECT</vt:lpstr>
      <vt:lpstr>MULTIPLE TABLE SELECT</vt:lpstr>
      <vt:lpstr>EXERCISES</vt:lpstr>
      <vt:lpstr>INSERT</vt:lpstr>
      <vt:lpstr>EXERCISES</vt:lpstr>
      <vt:lpstr>UPDATE</vt:lpstr>
      <vt:lpstr>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Basic</dc:title>
  <dc:creator>Ribeiro, Marcos</dc:creator>
  <cp:lastModifiedBy>Ribeiro, Marcos</cp:lastModifiedBy>
  <cp:revision>18</cp:revision>
  <dcterms:created xsi:type="dcterms:W3CDTF">2021-04-06T17:48:34Z</dcterms:created>
  <dcterms:modified xsi:type="dcterms:W3CDTF">2021-04-06T21:25:45Z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</Properties>
</file>