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7D3C0F-631A-43AD-8F8F-103422D743C3}">
  <a:tblStyle styleId="{C37D3C0F-631A-43AD-8F8F-103422D743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4b4975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224b49753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21fb66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3c21fb66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c21fb66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3c21fb668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c21fb66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3c21fb668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c21fb66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3c21fb668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2ced7fa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22ced7faa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03d250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503d250e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03d250e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503d250ed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03d250e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503d250ed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03d250e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503d250ed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03d250e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503d250ed3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03d250e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503d250ed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03d250e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503d250ed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03d250e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503d250ed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03d250ed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503d250ed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c21fb668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3c21fb668a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24b4975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224b49753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24b4975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224b49753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4b4975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24b49753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4b4975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224b49753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4b4975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224b49753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ced7fa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22ced7faa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8165520" y="95760"/>
            <a:ext cx="845280" cy="379440"/>
          </a:xfrm>
          <a:prstGeom prst="rect">
            <a:avLst/>
          </a:prstGeom>
          <a:noFill/>
          <a:ln>
            <a:noFill/>
          </a:ln>
        </p:spPr>
      </p:pic>
      <p:sp>
        <p:nvSpPr>
          <p:cNvPr id="7" name="Google Shape;7;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556835" y="4496685"/>
            <a:ext cx="2369400" cy="25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2000"/>
              <a:buFont typeface="Calibri"/>
              <a:buNone/>
            </a:pPr>
            <a:r>
              <a:rPr b="0" i="0" lang="en-US" sz="2000" u="none" cap="none" strike="noStrike">
                <a:solidFill>
                  <a:srgbClr val="181818"/>
                </a:solidFill>
                <a:latin typeface="Calibri"/>
                <a:ea typeface="Calibri"/>
                <a:cs typeface="Calibri"/>
                <a:sym typeface="Calibri"/>
              </a:rPr>
              <a:t>Denilson Bonatti</a:t>
            </a:r>
            <a:br>
              <a:rPr b="0" i="0" lang="en-US" sz="18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62" name="Google Shape;62;p14"/>
          <p:cNvSpPr/>
          <p:nvPr/>
        </p:nvSpPr>
        <p:spPr>
          <a:xfrm>
            <a:off x="564000" y="4618450"/>
            <a:ext cx="4524600" cy="32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1600"/>
              <a:buFont typeface="Calibri"/>
              <a:buNone/>
            </a:pPr>
            <a:r>
              <a:rPr b="0" i="0" lang="en-US" sz="1600" u="none" cap="none" strike="noStrik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b="0" i="0" sz="1600" u="none" cap="none" strike="noStrike">
              <a:latin typeface="Arial"/>
              <a:ea typeface="Arial"/>
              <a:cs typeface="Arial"/>
              <a:sym typeface="Arial"/>
            </a:endParaRPr>
          </a:p>
        </p:txBody>
      </p:sp>
      <p:sp>
        <p:nvSpPr>
          <p:cNvPr id="63" name="Google Shape;63;p14"/>
          <p:cNvSpPr/>
          <p:nvPr/>
        </p:nvSpPr>
        <p:spPr>
          <a:xfrm>
            <a:off x="524075" y="2117750"/>
            <a:ext cx="81009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3900">
                <a:solidFill>
                  <a:srgbClr val="EE4C4C"/>
                </a:solidFill>
                <a:latin typeface="Century Gothic"/>
                <a:ea typeface="Century Gothic"/>
                <a:cs typeface="Century Gothic"/>
                <a:sym typeface="Century Gothic"/>
              </a:rPr>
              <a:t>As principais diferenças entre banco de dados SQL e NoSQL</a:t>
            </a:r>
            <a:endParaRPr b="1" sz="3900">
              <a:solidFill>
                <a:srgbClr val="EE4C4C"/>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EE4C4C"/>
              </a:buClr>
              <a:buSzPts val="4000"/>
              <a:buFont typeface="Century Gothic"/>
              <a:buNone/>
            </a:pPr>
            <a:r>
              <a:t/>
            </a:r>
            <a:endParaRPr b="1" sz="20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1891325" y="655700"/>
            <a:ext cx="6000100" cy="3832100"/>
          </a:xfrm>
          <a:prstGeom prst="rect">
            <a:avLst/>
          </a:prstGeom>
          <a:noFill/>
          <a:ln>
            <a:noFill/>
          </a:ln>
        </p:spPr>
      </p:pic>
      <p:sp>
        <p:nvSpPr>
          <p:cNvPr id="126" name="Google Shape;126;p23"/>
          <p:cNvSpPr txBox="1"/>
          <p:nvPr/>
        </p:nvSpPr>
        <p:spPr>
          <a:xfrm>
            <a:off x="176850" y="4693575"/>
            <a:ext cx="6992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https://developpaper.com/why-mongodb-ranks-in-the-top-five-database-rankings/</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24"/>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Restrição de integridade</a:t>
            </a:r>
            <a:endParaRPr b="0" sz="4000" strike="noStrike">
              <a:latin typeface="Arial"/>
              <a:ea typeface="Arial"/>
              <a:cs typeface="Arial"/>
              <a:sym typeface="Arial"/>
            </a:endParaRPr>
          </a:p>
        </p:txBody>
      </p:sp>
      <p:sp>
        <p:nvSpPr>
          <p:cNvPr id="132" name="Google Shape;132;p24"/>
          <p:cNvSpPr/>
          <p:nvPr/>
        </p:nvSpPr>
        <p:spPr>
          <a:xfrm>
            <a:off x="604375" y="221763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Restrições de integridade são usados para garantir a exatidão e a consistência dos dados em uma Banco de dados relacional. Ou seja, garantir que dados representem assertivamente a realidade modelada. A integridade dos dados é tratada nas bases de dados através do conceito de integridade relacional e é garantida pelo próprio SGBD.</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graphicFrame>
        <p:nvGraphicFramePr>
          <p:cNvPr id="137" name="Google Shape;137;p25"/>
          <p:cNvGraphicFramePr/>
          <p:nvPr/>
        </p:nvGraphicFramePr>
        <p:xfrm>
          <a:off x="773675" y="1383125"/>
          <a:ext cx="3000000" cy="3000000"/>
        </p:xfrm>
        <a:graphic>
          <a:graphicData uri="http://schemas.openxmlformats.org/drawingml/2006/table">
            <a:tbl>
              <a:tblPr>
                <a:noFill/>
                <a:tableStyleId>{C37D3C0F-631A-43AD-8F8F-103422D743C3}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US"/>
                        <a:t>ID</a:t>
                      </a:r>
                      <a:endParaRPr/>
                    </a:p>
                  </a:txBody>
                  <a:tcPr marT="91425" marB="91425" marR="91425" marL="91425"/>
                </a:tc>
                <a:tc>
                  <a:txBody>
                    <a:bodyPr/>
                    <a:lstStyle/>
                    <a:p>
                      <a:pPr indent="0" lvl="0" marL="0" rtl="0" algn="l">
                        <a:spcBef>
                          <a:spcPts val="0"/>
                        </a:spcBef>
                        <a:spcAft>
                          <a:spcPts val="0"/>
                        </a:spcAft>
                        <a:buNone/>
                      </a:pPr>
                      <a:r>
                        <a:rPr lang="en-US"/>
                        <a:t>Nome</a:t>
                      </a:r>
                      <a:endParaRPr/>
                    </a:p>
                  </a:txBody>
                  <a:tcPr marT="91425" marB="91425" marR="91425" marL="91425"/>
                </a:tc>
                <a:tc>
                  <a:txBody>
                    <a:bodyPr/>
                    <a:lstStyle/>
                    <a:p>
                      <a:pPr indent="0" lvl="0" marL="0" rtl="0" algn="l">
                        <a:spcBef>
                          <a:spcPts val="0"/>
                        </a:spcBef>
                        <a:spcAft>
                          <a:spcPts val="0"/>
                        </a:spcAft>
                        <a:buNone/>
                      </a:pPr>
                      <a:r>
                        <a:rPr lang="en-US"/>
                        <a:t>Sobrenome</a:t>
                      </a:r>
                      <a:endParaRPr/>
                    </a:p>
                  </a:txBody>
                  <a:tcPr marT="91425" marB="91425" marR="91425" marL="91425"/>
                </a:tc>
                <a:tc>
                  <a:txBody>
                    <a:bodyPr/>
                    <a:lstStyle/>
                    <a:p>
                      <a:pPr indent="0" lvl="0" marL="0" rtl="0" algn="l">
                        <a:spcBef>
                          <a:spcPts val="0"/>
                        </a:spcBef>
                        <a:spcAft>
                          <a:spcPts val="0"/>
                        </a:spcAft>
                        <a:buNone/>
                      </a:pPr>
                      <a:r>
                        <a:rPr lang="en-US"/>
                        <a:t>Cidade</a:t>
                      </a:r>
                      <a:endParaRPr/>
                    </a:p>
                  </a:txBody>
                  <a:tcPr marT="91425" marB="91425" marR="91425" marL="91425"/>
                </a:tc>
                <a:tc>
                  <a:txBody>
                    <a:bodyPr/>
                    <a:lstStyle/>
                    <a:p>
                      <a:pPr indent="0" lvl="0" marL="0" rtl="0" algn="l">
                        <a:spcBef>
                          <a:spcPts val="0"/>
                        </a:spcBef>
                        <a:spcAft>
                          <a:spcPts val="0"/>
                        </a:spcAft>
                        <a:buNone/>
                      </a:pPr>
                      <a:r>
                        <a:rPr lang="en-US"/>
                        <a:t>Estado</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José </a:t>
                      </a:r>
                      <a:endParaRPr/>
                    </a:p>
                  </a:txBody>
                  <a:tcPr marT="91425" marB="91425" marR="91425" marL="91425"/>
                </a:tc>
                <a:tc>
                  <a:txBody>
                    <a:bodyPr/>
                    <a:lstStyle/>
                    <a:p>
                      <a:pPr indent="0" lvl="0" marL="0" rtl="0" algn="l">
                        <a:spcBef>
                          <a:spcPts val="0"/>
                        </a:spcBef>
                        <a:spcAft>
                          <a:spcPts val="0"/>
                        </a:spcAft>
                        <a:buNone/>
                      </a:pPr>
                      <a:r>
                        <a:rPr lang="en-US"/>
                        <a:t>da Silva</a:t>
                      </a:r>
                      <a:endParaRPr/>
                    </a:p>
                  </a:txBody>
                  <a:tcPr marT="91425" marB="91425" marR="91425" marL="91425"/>
                </a:tc>
                <a:tc>
                  <a:txBody>
                    <a:bodyPr/>
                    <a:lstStyle/>
                    <a:p>
                      <a:pPr indent="0" lvl="0" marL="0" rtl="0" algn="l">
                        <a:spcBef>
                          <a:spcPts val="0"/>
                        </a:spcBef>
                        <a:spcAft>
                          <a:spcPts val="0"/>
                        </a:spcAft>
                        <a:buNone/>
                      </a:pPr>
                      <a:r>
                        <a:rPr lang="en-US"/>
                        <a:t>São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Maria</a:t>
                      </a:r>
                      <a:endParaRPr/>
                    </a:p>
                  </a:txBody>
                  <a:tcPr marT="91425" marB="91425" marR="91425" marL="91425"/>
                </a:tc>
                <a:tc>
                  <a:txBody>
                    <a:bodyPr/>
                    <a:lstStyle/>
                    <a:p>
                      <a:pPr indent="0" lvl="0" marL="0" rtl="0" algn="l">
                        <a:spcBef>
                          <a:spcPts val="0"/>
                        </a:spcBef>
                        <a:spcAft>
                          <a:spcPts val="0"/>
                        </a:spcAft>
                        <a:buNone/>
                      </a:pPr>
                      <a:r>
                        <a:rPr lang="en-US"/>
                        <a:t>da Graça</a:t>
                      </a:r>
                      <a:endParaRPr/>
                    </a:p>
                  </a:txBody>
                  <a:tcPr marT="91425" marB="91425" marR="91425" marL="91425"/>
                </a:tc>
                <a:tc>
                  <a:txBody>
                    <a:bodyPr/>
                    <a:lstStyle/>
                    <a:p>
                      <a:pPr indent="0" lvl="0" marL="0" rtl="0" algn="l">
                        <a:spcBef>
                          <a:spcPts val="0"/>
                        </a:spcBef>
                        <a:spcAft>
                          <a:spcPts val="0"/>
                        </a:spcAft>
                        <a:buNone/>
                      </a:pPr>
                      <a:r>
                        <a:rPr lang="en-US"/>
                        <a:t>Sao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Carlos</a:t>
                      </a:r>
                      <a:endParaRPr/>
                    </a:p>
                  </a:txBody>
                  <a:tcPr marT="91425" marB="91425" marR="91425" marL="91425"/>
                </a:tc>
                <a:tc>
                  <a:txBody>
                    <a:bodyPr/>
                    <a:lstStyle/>
                    <a:p>
                      <a:pPr indent="0" lvl="0" marL="0" rtl="0" algn="l">
                        <a:spcBef>
                          <a:spcPts val="0"/>
                        </a:spcBef>
                        <a:spcAft>
                          <a:spcPts val="0"/>
                        </a:spcAft>
                        <a:buNone/>
                      </a:pPr>
                      <a:r>
                        <a:rPr lang="en-US"/>
                        <a:t>Pereira</a:t>
                      </a:r>
                      <a:endParaRPr/>
                    </a:p>
                  </a:txBody>
                  <a:tcPr marT="91425" marB="91425" marR="91425" marL="91425"/>
                </a:tc>
                <a:tc>
                  <a:txBody>
                    <a:bodyPr/>
                    <a:lstStyle/>
                    <a:p>
                      <a:pPr indent="0" lvl="0" marL="0" rtl="0" algn="l">
                        <a:spcBef>
                          <a:spcPts val="0"/>
                        </a:spcBef>
                        <a:spcAft>
                          <a:spcPts val="0"/>
                        </a:spcAft>
                        <a:buNone/>
                      </a:pPr>
                      <a:r>
                        <a:rPr lang="en-US"/>
                        <a:t>Saõ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Denilson</a:t>
                      </a:r>
                      <a:endParaRPr/>
                    </a:p>
                  </a:txBody>
                  <a:tcPr marT="91425" marB="91425" marR="91425" marL="91425"/>
                </a:tc>
                <a:tc>
                  <a:txBody>
                    <a:bodyPr/>
                    <a:lstStyle/>
                    <a:p>
                      <a:pPr indent="0" lvl="0" marL="0" rtl="0" algn="l">
                        <a:spcBef>
                          <a:spcPts val="0"/>
                        </a:spcBef>
                        <a:spcAft>
                          <a:spcPts val="0"/>
                        </a:spcAft>
                        <a:buNone/>
                      </a:pPr>
                      <a:r>
                        <a:rPr lang="en-US"/>
                        <a:t>dos Anjos</a:t>
                      </a:r>
                      <a:endParaRPr/>
                    </a:p>
                  </a:txBody>
                  <a:tcPr marT="91425" marB="91425" marR="91425" marL="91425"/>
                </a:tc>
                <a:tc>
                  <a:txBody>
                    <a:bodyPr/>
                    <a:lstStyle/>
                    <a:p>
                      <a:pPr indent="0" lvl="0" marL="0" rtl="0" algn="l">
                        <a:spcBef>
                          <a:spcPts val="0"/>
                        </a:spcBef>
                        <a:spcAft>
                          <a:spcPts val="0"/>
                        </a:spcAft>
                        <a:buNone/>
                      </a:pPr>
                      <a:r>
                        <a:rPr lang="en-US"/>
                        <a:t>Brasília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Mariana</a:t>
                      </a:r>
                      <a:endParaRPr/>
                    </a:p>
                  </a:txBody>
                  <a:tcPr marT="91425" marB="91425" marR="91425" marL="91425"/>
                </a:tc>
                <a:tc>
                  <a:txBody>
                    <a:bodyPr/>
                    <a:lstStyle/>
                    <a:p>
                      <a:pPr indent="0" lvl="0" marL="0" rtl="0" algn="l">
                        <a:spcBef>
                          <a:spcPts val="0"/>
                        </a:spcBef>
                        <a:spcAft>
                          <a:spcPts val="0"/>
                        </a:spcAft>
                        <a:buNone/>
                      </a:pPr>
                      <a:r>
                        <a:rPr lang="en-US"/>
                        <a:t>Peres</a:t>
                      </a:r>
                      <a:endParaRPr/>
                    </a:p>
                  </a:txBody>
                  <a:tcPr marT="91425" marB="91425" marR="91425" marL="91425"/>
                </a:tc>
                <a:tc>
                  <a:txBody>
                    <a:bodyPr/>
                    <a:lstStyle/>
                    <a:p>
                      <a:pPr indent="0" lvl="0" marL="0" rtl="0" algn="l">
                        <a:spcBef>
                          <a:spcPts val="0"/>
                        </a:spcBef>
                        <a:spcAft>
                          <a:spcPts val="0"/>
                        </a:spcAft>
                        <a:buNone/>
                      </a:pPr>
                      <a:r>
                        <a:rPr lang="en-US"/>
                        <a:t>Brasilia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r h="381000">
                <a:tc>
                  <a:txBody>
                    <a:bodyPr/>
                    <a:lstStyle/>
                    <a:p>
                      <a:pPr indent="0" lvl="0" marL="0" rtl="0" algn="l">
                        <a:spcBef>
                          <a:spcPts val="0"/>
                        </a:spcBef>
                        <a:spcAft>
                          <a:spcPts val="0"/>
                        </a:spcAft>
                        <a:buNone/>
                      </a:pPr>
                      <a:r>
                        <a:rPr lang="en-US"/>
                        <a:t>null</a:t>
                      </a:r>
                      <a:endParaRPr/>
                    </a:p>
                  </a:txBody>
                  <a:tcPr marT="91425" marB="91425" marR="91425" marL="91425"/>
                </a:tc>
                <a:tc>
                  <a:txBody>
                    <a:bodyPr/>
                    <a:lstStyle/>
                    <a:p>
                      <a:pPr indent="0" lvl="0" marL="0" rtl="0" algn="l">
                        <a:spcBef>
                          <a:spcPts val="0"/>
                        </a:spcBef>
                        <a:spcAft>
                          <a:spcPts val="0"/>
                        </a:spcAft>
                        <a:buNone/>
                      </a:pPr>
                      <a:r>
                        <a:rPr lang="en-US"/>
                        <a:t>Roberto</a:t>
                      </a:r>
                      <a:endParaRPr/>
                    </a:p>
                  </a:txBody>
                  <a:tcPr marT="91425" marB="91425" marR="91425" marL="91425"/>
                </a:tc>
                <a:tc>
                  <a:txBody>
                    <a:bodyPr/>
                    <a:lstStyle/>
                    <a:p>
                      <a:pPr indent="0" lvl="0" marL="0" rtl="0" algn="l">
                        <a:spcBef>
                          <a:spcPts val="0"/>
                        </a:spcBef>
                        <a:spcAft>
                          <a:spcPts val="0"/>
                        </a:spcAft>
                        <a:buNone/>
                      </a:pPr>
                      <a:r>
                        <a:rPr lang="en-US"/>
                        <a:t>Carlos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graphicFrame>
        <p:nvGraphicFramePr>
          <p:cNvPr id="142" name="Google Shape;142;p26"/>
          <p:cNvGraphicFramePr/>
          <p:nvPr/>
        </p:nvGraphicFramePr>
        <p:xfrm>
          <a:off x="745075" y="2162875"/>
          <a:ext cx="3000000" cy="3000000"/>
        </p:xfrm>
        <a:graphic>
          <a:graphicData uri="http://schemas.openxmlformats.org/drawingml/2006/table">
            <a:tbl>
              <a:tblPr>
                <a:noFill/>
                <a:tableStyleId>{C37D3C0F-631A-43AD-8F8F-103422D743C3}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US"/>
                        <a:t>ID</a:t>
                      </a:r>
                      <a:endParaRPr b="1"/>
                    </a:p>
                  </a:txBody>
                  <a:tcPr marT="91425" marB="91425" marR="91425" marL="91425"/>
                </a:tc>
                <a:tc>
                  <a:txBody>
                    <a:bodyPr/>
                    <a:lstStyle/>
                    <a:p>
                      <a:pPr indent="0" lvl="0" marL="0" rtl="0" algn="l">
                        <a:spcBef>
                          <a:spcPts val="0"/>
                        </a:spcBef>
                        <a:spcAft>
                          <a:spcPts val="0"/>
                        </a:spcAft>
                        <a:buNone/>
                      </a:pPr>
                      <a:r>
                        <a:rPr lang="en-US"/>
                        <a:t>Nome</a:t>
                      </a:r>
                      <a:endParaRPr/>
                    </a:p>
                  </a:txBody>
                  <a:tcPr marT="91425" marB="91425" marR="91425" marL="91425"/>
                </a:tc>
                <a:tc>
                  <a:txBody>
                    <a:bodyPr/>
                    <a:lstStyle/>
                    <a:p>
                      <a:pPr indent="0" lvl="0" marL="0" rtl="0" algn="l">
                        <a:spcBef>
                          <a:spcPts val="0"/>
                        </a:spcBef>
                        <a:spcAft>
                          <a:spcPts val="0"/>
                        </a:spcAft>
                        <a:buNone/>
                      </a:pPr>
                      <a:r>
                        <a:rPr lang="en-US"/>
                        <a:t>Sobrenome</a:t>
                      </a:r>
                      <a:endParaRPr/>
                    </a:p>
                  </a:txBody>
                  <a:tcPr marT="91425" marB="91425" marR="91425" marL="91425"/>
                </a:tc>
                <a:tc>
                  <a:txBody>
                    <a:bodyPr/>
                    <a:lstStyle/>
                    <a:p>
                      <a:pPr indent="0" lvl="0" marL="0" rtl="0" algn="l">
                        <a:spcBef>
                          <a:spcPts val="0"/>
                        </a:spcBef>
                        <a:spcAft>
                          <a:spcPts val="0"/>
                        </a:spcAft>
                        <a:buNone/>
                      </a:pPr>
                      <a:r>
                        <a:rPr lang="en-US"/>
                        <a:t>Cidade</a:t>
                      </a:r>
                      <a:endParaRPr/>
                    </a:p>
                  </a:txBody>
                  <a:tcPr marT="91425" marB="91425" marR="91425" marL="91425"/>
                </a:tc>
                <a:tc>
                  <a:txBody>
                    <a:bodyPr/>
                    <a:lstStyle/>
                    <a:p>
                      <a:pPr indent="0" lvl="0" marL="0" rtl="0" algn="l">
                        <a:spcBef>
                          <a:spcPts val="0"/>
                        </a:spcBef>
                        <a:spcAft>
                          <a:spcPts val="0"/>
                        </a:spcAft>
                        <a:buNone/>
                      </a:pPr>
                      <a:r>
                        <a:rPr lang="en-US"/>
                        <a:t>Estado</a:t>
                      </a:r>
                      <a:endParaRPr/>
                    </a:p>
                  </a:txBody>
                  <a:tcPr marT="91425" marB="91425" marR="91425" marL="91425"/>
                </a:tc>
              </a:tr>
              <a:tr h="381000">
                <a:tc>
                  <a:txBody>
                    <a:bodyPr/>
                    <a:lstStyle/>
                    <a:p>
                      <a:pPr indent="0" lvl="0" marL="0" rtl="0" algn="l">
                        <a:spcBef>
                          <a:spcPts val="0"/>
                        </a:spcBef>
                        <a:spcAft>
                          <a:spcPts val="0"/>
                        </a:spcAft>
                        <a:buNone/>
                      </a:pPr>
                      <a:r>
                        <a:rPr b="1" lang="en-US"/>
                        <a:t>1</a:t>
                      </a:r>
                      <a:endParaRPr b="1"/>
                    </a:p>
                  </a:txBody>
                  <a:tcPr marT="91425" marB="91425" marR="91425" marL="91425"/>
                </a:tc>
                <a:tc>
                  <a:txBody>
                    <a:bodyPr/>
                    <a:lstStyle/>
                    <a:p>
                      <a:pPr indent="0" lvl="0" marL="0" rtl="0" algn="l">
                        <a:spcBef>
                          <a:spcPts val="0"/>
                        </a:spcBef>
                        <a:spcAft>
                          <a:spcPts val="0"/>
                        </a:spcAft>
                        <a:buNone/>
                      </a:pPr>
                      <a:r>
                        <a:rPr lang="en-US"/>
                        <a:t>José </a:t>
                      </a:r>
                      <a:endParaRPr/>
                    </a:p>
                  </a:txBody>
                  <a:tcPr marT="91425" marB="91425" marR="91425" marL="91425"/>
                </a:tc>
                <a:tc>
                  <a:txBody>
                    <a:bodyPr/>
                    <a:lstStyle/>
                    <a:p>
                      <a:pPr indent="0" lvl="0" marL="0" rtl="0" algn="l">
                        <a:spcBef>
                          <a:spcPts val="0"/>
                        </a:spcBef>
                        <a:spcAft>
                          <a:spcPts val="0"/>
                        </a:spcAft>
                        <a:buNone/>
                      </a:pPr>
                      <a:r>
                        <a:rPr lang="en-US"/>
                        <a:t>da Silva</a:t>
                      </a:r>
                      <a:endParaRPr/>
                    </a:p>
                  </a:txBody>
                  <a:tcPr marT="91425" marB="91425" marR="91425" marL="91425"/>
                </a:tc>
                <a:tc>
                  <a:txBody>
                    <a:bodyPr/>
                    <a:lstStyle/>
                    <a:p>
                      <a:pPr indent="0" lvl="0" marL="0" rtl="0" algn="l">
                        <a:spcBef>
                          <a:spcPts val="0"/>
                        </a:spcBef>
                        <a:spcAft>
                          <a:spcPts val="0"/>
                        </a:spcAft>
                        <a:buNone/>
                      </a:pPr>
                      <a:r>
                        <a:rPr lang="en-US"/>
                        <a:t>São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b="1" lang="en-US"/>
                        <a:t>2</a:t>
                      </a:r>
                      <a:endParaRPr b="1"/>
                    </a:p>
                  </a:txBody>
                  <a:tcPr marT="91425" marB="91425" marR="91425" marL="91425"/>
                </a:tc>
                <a:tc>
                  <a:txBody>
                    <a:bodyPr/>
                    <a:lstStyle/>
                    <a:p>
                      <a:pPr indent="0" lvl="0" marL="0" rtl="0" algn="l">
                        <a:spcBef>
                          <a:spcPts val="0"/>
                        </a:spcBef>
                        <a:spcAft>
                          <a:spcPts val="0"/>
                        </a:spcAft>
                        <a:buNone/>
                      </a:pPr>
                      <a:r>
                        <a:rPr lang="en-US"/>
                        <a:t>Maria</a:t>
                      </a:r>
                      <a:endParaRPr/>
                    </a:p>
                  </a:txBody>
                  <a:tcPr marT="91425" marB="91425" marR="91425" marL="91425"/>
                </a:tc>
                <a:tc>
                  <a:txBody>
                    <a:bodyPr/>
                    <a:lstStyle/>
                    <a:p>
                      <a:pPr indent="0" lvl="0" marL="0" rtl="0" algn="l">
                        <a:spcBef>
                          <a:spcPts val="0"/>
                        </a:spcBef>
                        <a:spcAft>
                          <a:spcPts val="0"/>
                        </a:spcAft>
                        <a:buNone/>
                      </a:pPr>
                      <a:r>
                        <a:rPr lang="en-US"/>
                        <a:t>da Graça</a:t>
                      </a:r>
                      <a:endParaRPr/>
                    </a:p>
                  </a:txBody>
                  <a:tcPr marT="91425" marB="91425" marR="91425" marL="91425"/>
                </a:tc>
                <a:tc>
                  <a:txBody>
                    <a:bodyPr/>
                    <a:lstStyle/>
                    <a:p>
                      <a:pPr indent="0" lvl="0" marL="0" rtl="0" algn="l">
                        <a:spcBef>
                          <a:spcPts val="0"/>
                        </a:spcBef>
                        <a:spcAft>
                          <a:spcPts val="0"/>
                        </a:spcAft>
                        <a:buNone/>
                      </a:pPr>
                      <a:r>
                        <a:rPr lang="en-US"/>
                        <a:t>Sao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b="1" lang="en-US"/>
                        <a:t>3</a:t>
                      </a:r>
                      <a:endParaRPr b="1"/>
                    </a:p>
                  </a:txBody>
                  <a:tcPr marT="91425" marB="91425" marR="91425" marL="91425"/>
                </a:tc>
                <a:tc>
                  <a:txBody>
                    <a:bodyPr/>
                    <a:lstStyle/>
                    <a:p>
                      <a:pPr indent="0" lvl="0" marL="0" rtl="0" algn="l">
                        <a:spcBef>
                          <a:spcPts val="0"/>
                        </a:spcBef>
                        <a:spcAft>
                          <a:spcPts val="0"/>
                        </a:spcAft>
                        <a:buNone/>
                      </a:pPr>
                      <a:r>
                        <a:rPr lang="en-US"/>
                        <a:t>Carlos</a:t>
                      </a:r>
                      <a:endParaRPr/>
                    </a:p>
                  </a:txBody>
                  <a:tcPr marT="91425" marB="91425" marR="91425" marL="91425"/>
                </a:tc>
                <a:tc>
                  <a:txBody>
                    <a:bodyPr/>
                    <a:lstStyle/>
                    <a:p>
                      <a:pPr indent="0" lvl="0" marL="0" rtl="0" algn="l">
                        <a:spcBef>
                          <a:spcPts val="0"/>
                        </a:spcBef>
                        <a:spcAft>
                          <a:spcPts val="0"/>
                        </a:spcAft>
                        <a:buNone/>
                      </a:pPr>
                      <a:r>
                        <a:rPr lang="en-US"/>
                        <a:t>Pereira</a:t>
                      </a:r>
                      <a:endParaRPr/>
                    </a:p>
                  </a:txBody>
                  <a:tcPr marT="91425" marB="91425" marR="91425" marL="91425"/>
                </a:tc>
                <a:tc>
                  <a:txBody>
                    <a:bodyPr/>
                    <a:lstStyle/>
                    <a:p>
                      <a:pPr indent="0" lvl="0" marL="0" rtl="0" algn="l">
                        <a:spcBef>
                          <a:spcPts val="0"/>
                        </a:spcBef>
                        <a:spcAft>
                          <a:spcPts val="0"/>
                        </a:spcAft>
                        <a:buNone/>
                      </a:pPr>
                      <a:r>
                        <a:rPr lang="en-US"/>
                        <a:t>Saõ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b="1" lang="en-US"/>
                        <a:t>4</a:t>
                      </a:r>
                      <a:endParaRPr b="1"/>
                    </a:p>
                  </a:txBody>
                  <a:tcPr marT="91425" marB="91425" marR="91425" marL="91425"/>
                </a:tc>
                <a:tc>
                  <a:txBody>
                    <a:bodyPr/>
                    <a:lstStyle/>
                    <a:p>
                      <a:pPr indent="0" lvl="0" marL="0" rtl="0" algn="l">
                        <a:spcBef>
                          <a:spcPts val="0"/>
                        </a:spcBef>
                        <a:spcAft>
                          <a:spcPts val="0"/>
                        </a:spcAft>
                        <a:buNone/>
                      </a:pPr>
                      <a:r>
                        <a:rPr lang="en-US"/>
                        <a:t>Denilson</a:t>
                      </a:r>
                      <a:endParaRPr/>
                    </a:p>
                  </a:txBody>
                  <a:tcPr marT="91425" marB="91425" marR="91425" marL="91425"/>
                </a:tc>
                <a:tc>
                  <a:txBody>
                    <a:bodyPr/>
                    <a:lstStyle/>
                    <a:p>
                      <a:pPr indent="0" lvl="0" marL="0" rtl="0" algn="l">
                        <a:spcBef>
                          <a:spcPts val="0"/>
                        </a:spcBef>
                        <a:spcAft>
                          <a:spcPts val="0"/>
                        </a:spcAft>
                        <a:buNone/>
                      </a:pPr>
                      <a:r>
                        <a:rPr lang="en-US"/>
                        <a:t>dos Anjos</a:t>
                      </a:r>
                      <a:endParaRPr/>
                    </a:p>
                  </a:txBody>
                  <a:tcPr marT="91425" marB="91425" marR="91425" marL="91425"/>
                </a:tc>
                <a:tc>
                  <a:txBody>
                    <a:bodyPr/>
                    <a:lstStyle/>
                    <a:p>
                      <a:pPr indent="0" lvl="0" marL="0" rtl="0" algn="l">
                        <a:spcBef>
                          <a:spcPts val="0"/>
                        </a:spcBef>
                        <a:spcAft>
                          <a:spcPts val="0"/>
                        </a:spcAft>
                        <a:buNone/>
                      </a:pPr>
                      <a:r>
                        <a:rPr lang="en-US"/>
                        <a:t>Brasília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r h="381000">
                <a:tc>
                  <a:txBody>
                    <a:bodyPr/>
                    <a:lstStyle/>
                    <a:p>
                      <a:pPr indent="0" lvl="0" marL="0" rtl="0" algn="l">
                        <a:spcBef>
                          <a:spcPts val="0"/>
                        </a:spcBef>
                        <a:spcAft>
                          <a:spcPts val="0"/>
                        </a:spcAft>
                        <a:buNone/>
                      </a:pPr>
                      <a:r>
                        <a:rPr b="1" lang="en-US"/>
                        <a:t>5</a:t>
                      </a:r>
                      <a:endParaRPr b="1"/>
                    </a:p>
                  </a:txBody>
                  <a:tcPr marT="91425" marB="91425" marR="91425" marL="91425"/>
                </a:tc>
                <a:tc>
                  <a:txBody>
                    <a:bodyPr/>
                    <a:lstStyle/>
                    <a:p>
                      <a:pPr indent="0" lvl="0" marL="0" rtl="0" algn="l">
                        <a:spcBef>
                          <a:spcPts val="0"/>
                        </a:spcBef>
                        <a:spcAft>
                          <a:spcPts val="0"/>
                        </a:spcAft>
                        <a:buNone/>
                      </a:pPr>
                      <a:r>
                        <a:rPr lang="en-US"/>
                        <a:t>Mariana</a:t>
                      </a:r>
                      <a:endParaRPr/>
                    </a:p>
                  </a:txBody>
                  <a:tcPr marT="91425" marB="91425" marR="91425" marL="91425"/>
                </a:tc>
                <a:tc>
                  <a:txBody>
                    <a:bodyPr/>
                    <a:lstStyle/>
                    <a:p>
                      <a:pPr indent="0" lvl="0" marL="0" rtl="0" algn="l">
                        <a:spcBef>
                          <a:spcPts val="0"/>
                        </a:spcBef>
                        <a:spcAft>
                          <a:spcPts val="0"/>
                        </a:spcAft>
                        <a:buNone/>
                      </a:pPr>
                      <a:r>
                        <a:rPr lang="en-US"/>
                        <a:t>Peres</a:t>
                      </a:r>
                      <a:endParaRPr/>
                    </a:p>
                  </a:txBody>
                  <a:tcPr marT="91425" marB="91425" marR="91425" marL="91425"/>
                </a:tc>
                <a:tc>
                  <a:txBody>
                    <a:bodyPr/>
                    <a:lstStyle/>
                    <a:p>
                      <a:pPr indent="0" lvl="0" marL="0" rtl="0" algn="l">
                        <a:spcBef>
                          <a:spcPts val="0"/>
                        </a:spcBef>
                        <a:spcAft>
                          <a:spcPts val="0"/>
                        </a:spcAft>
                        <a:buNone/>
                      </a:pPr>
                      <a:r>
                        <a:rPr lang="en-US"/>
                        <a:t>Brasilia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bl>
          </a:graphicData>
        </a:graphic>
      </p:graphicFrame>
      <p:sp>
        <p:nvSpPr>
          <p:cNvPr id="143" name="Google Shape;143;p26"/>
          <p:cNvSpPr/>
          <p:nvPr/>
        </p:nvSpPr>
        <p:spPr>
          <a:xfrm>
            <a:off x="543675" y="343375"/>
            <a:ext cx="7411200" cy="1509300"/>
          </a:xfrm>
          <a:prstGeom prst="wedgeRoundRectCallout">
            <a:avLst>
              <a:gd fmla="val -40154" name="adj1"/>
              <a:gd fmla="val 7465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t>A chave primária, ou Primary key (PK) é o identificador único de um registro na tabela. Pode ser constituída de um campo (chave simples) de tal maneira que não existam dois registros com o mesmo valor de chave primária. A Primary Key , não permite valores nulos e impõe a exclusividade de linhas.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graphicFrame>
        <p:nvGraphicFramePr>
          <p:cNvPr id="148" name="Google Shape;148;p27"/>
          <p:cNvGraphicFramePr/>
          <p:nvPr/>
        </p:nvGraphicFramePr>
        <p:xfrm>
          <a:off x="301550" y="2484775"/>
          <a:ext cx="3000000" cy="3000000"/>
        </p:xfrm>
        <a:graphic>
          <a:graphicData uri="http://schemas.openxmlformats.org/drawingml/2006/table">
            <a:tbl>
              <a:tblPr>
                <a:noFill/>
                <a:tableStyleId>{C37D3C0F-631A-43AD-8F8F-103422D743C3}</a:tableStyleId>
              </a:tblPr>
              <a:tblGrid>
                <a:gridCol w="1066500"/>
                <a:gridCol w="1066500"/>
                <a:gridCol w="1066500"/>
                <a:gridCol w="1066500"/>
                <a:gridCol w="1066500"/>
              </a:tblGrid>
              <a:tr h="363425">
                <a:tc>
                  <a:txBody>
                    <a:bodyPr/>
                    <a:lstStyle/>
                    <a:p>
                      <a:pPr indent="0" lvl="0" marL="0" rtl="0" algn="l">
                        <a:spcBef>
                          <a:spcPts val="0"/>
                        </a:spcBef>
                        <a:spcAft>
                          <a:spcPts val="0"/>
                        </a:spcAft>
                        <a:buNone/>
                      </a:pPr>
                      <a:r>
                        <a:rPr b="1" lang="en-US" sz="1300"/>
                        <a:t>ID</a:t>
                      </a:r>
                      <a:endParaRPr b="1" sz="1300"/>
                    </a:p>
                  </a:txBody>
                  <a:tcPr marT="91425" marB="91425" marR="91425" marL="91425"/>
                </a:tc>
                <a:tc>
                  <a:txBody>
                    <a:bodyPr/>
                    <a:lstStyle/>
                    <a:p>
                      <a:pPr indent="0" lvl="0" marL="0" rtl="0" algn="l">
                        <a:spcBef>
                          <a:spcPts val="0"/>
                        </a:spcBef>
                        <a:spcAft>
                          <a:spcPts val="0"/>
                        </a:spcAft>
                        <a:buNone/>
                      </a:pPr>
                      <a:r>
                        <a:rPr lang="en-US" sz="1300"/>
                        <a:t>Nome</a:t>
                      </a:r>
                      <a:endParaRPr sz="1300"/>
                    </a:p>
                  </a:txBody>
                  <a:tcPr marT="91425" marB="91425" marR="91425" marL="91425"/>
                </a:tc>
                <a:tc>
                  <a:txBody>
                    <a:bodyPr/>
                    <a:lstStyle/>
                    <a:p>
                      <a:pPr indent="0" lvl="0" marL="0" rtl="0" algn="l">
                        <a:spcBef>
                          <a:spcPts val="0"/>
                        </a:spcBef>
                        <a:spcAft>
                          <a:spcPts val="0"/>
                        </a:spcAft>
                        <a:buNone/>
                      </a:pPr>
                      <a:r>
                        <a:rPr lang="en-US" sz="1300"/>
                        <a:t>Sobrenome</a:t>
                      </a:r>
                      <a:endParaRPr sz="1300"/>
                    </a:p>
                  </a:txBody>
                  <a:tcPr marT="91425" marB="91425" marR="91425" marL="91425"/>
                </a:tc>
                <a:tc>
                  <a:txBody>
                    <a:bodyPr/>
                    <a:lstStyle/>
                    <a:p>
                      <a:pPr indent="0" lvl="0" marL="0" rtl="0" algn="l">
                        <a:spcBef>
                          <a:spcPts val="0"/>
                        </a:spcBef>
                        <a:spcAft>
                          <a:spcPts val="0"/>
                        </a:spcAft>
                        <a:buNone/>
                      </a:pPr>
                      <a:r>
                        <a:rPr lang="en-US" sz="1300"/>
                        <a:t>Cidade_ID</a:t>
                      </a:r>
                      <a:endParaRPr sz="1300"/>
                    </a:p>
                  </a:txBody>
                  <a:tcPr marT="91425" marB="91425" marR="91425" marL="91425"/>
                </a:tc>
                <a:tc>
                  <a:txBody>
                    <a:bodyPr/>
                    <a:lstStyle/>
                    <a:p>
                      <a:pPr indent="0" lvl="0" marL="0" rtl="0" algn="l">
                        <a:spcBef>
                          <a:spcPts val="0"/>
                        </a:spcBef>
                        <a:spcAft>
                          <a:spcPts val="0"/>
                        </a:spcAft>
                        <a:buNone/>
                      </a:pPr>
                      <a:r>
                        <a:rPr lang="en-US" sz="1300"/>
                        <a:t>Estado_ID</a:t>
                      </a:r>
                      <a:endParaRPr sz="1300"/>
                    </a:p>
                  </a:txBody>
                  <a:tcPr marT="91425" marB="91425" marR="91425" marL="91425"/>
                </a:tc>
              </a:tr>
              <a:tr h="363425">
                <a:tc>
                  <a:txBody>
                    <a:bodyPr/>
                    <a:lstStyle/>
                    <a:p>
                      <a:pPr indent="0" lvl="0" marL="0" rtl="0" algn="l">
                        <a:spcBef>
                          <a:spcPts val="0"/>
                        </a:spcBef>
                        <a:spcAft>
                          <a:spcPts val="0"/>
                        </a:spcAft>
                        <a:buNone/>
                      </a:pPr>
                      <a:r>
                        <a:rPr b="1" lang="en-US" sz="1300"/>
                        <a:t>1</a:t>
                      </a:r>
                      <a:endParaRPr b="1" sz="1300"/>
                    </a:p>
                  </a:txBody>
                  <a:tcPr marT="91425" marB="91425" marR="91425" marL="91425"/>
                </a:tc>
                <a:tc>
                  <a:txBody>
                    <a:bodyPr/>
                    <a:lstStyle/>
                    <a:p>
                      <a:pPr indent="0" lvl="0" marL="0" rtl="0" algn="l">
                        <a:spcBef>
                          <a:spcPts val="0"/>
                        </a:spcBef>
                        <a:spcAft>
                          <a:spcPts val="0"/>
                        </a:spcAft>
                        <a:buNone/>
                      </a:pPr>
                      <a:r>
                        <a:rPr lang="en-US" sz="1300"/>
                        <a:t>José </a:t>
                      </a:r>
                      <a:endParaRPr sz="1300"/>
                    </a:p>
                  </a:txBody>
                  <a:tcPr marT="91425" marB="91425" marR="91425" marL="91425"/>
                </a:tc>
                <a:tc>
                  <a:txBody>
                    <a:bodyPr/>
                    <a:lstStyle/>
                    <a:p>
                      <a:pPr indent="0" lvl="0" marL="0" rtl="0" algn="l">
                        <a:spcBef>
                          <a:spcPts val="0"/>
                        </a:spcBef>
                        <a:spcAft>
                          <a:spcPts val="0"/>
                        </a:spcAft>
                        <a:buNone/>
                      </a:pPr>
                      <a:r>
                        <a:rPr lang="en-US" sz="1300"/>
                        <a:t>da Silva</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r>
              <a:tr h="363425">
                <a:tc>
                  <a:txBody>
                    <a:bodyPr/>
                    <a:lstStyle/>
                    <a:p>
                      <a:pPr indent="0" lvl="0" marL="0" rtl="0" algn="l">
                        <a:spcBef>
                          <a:spcPts val="0"/>
                        </a:spcBef>
                        <a:spcAft>
                          <a:spcPts val="0"/>
                        </a:spcAft>
                        <a:buNone/>
                      </a:pPr>
                      <a:r>
                        <a:rPr b="1" lang="en-US" sz="1300"/>
                        <a:t>2</a:t>
                      </a:r>
                      <a:endParaRPr b="1" sz="1300"/>
                    </a:p>
                  </a:txBody>
                  <a:tcPr marT="91425" marB="91425" marR="91425" marL="91425"/>
                </a:tc>
                <a:tc>
                  <a:txBody>
                    <a:bodyPr/>
                    <a:lstStyle/>
                    <a:p>
                      <a:pPr indent="0" lvl="0" marL="0" rtl="0" algn="l">
                        <a:spcBef>
                          <a:spcPts val="0"/>
                        </a:spcBef>
                        <a:spcAft>
                          <a:spcPts val="0"/>
                        </a:spcAft>
                        <a:buNone/>
                      </a:pPr>
                      <a:r>
                        <a:rPr lang="en-US" sz="1300"/>
                        <a:t>Maria</a:t>
                      </a:r>
                      <a:endParaRPr sz="1300"/>
                    </a:p>
                  </a:txBody>
                  <a:tcPr marT="91425" marB="91425" marR="91425" marL="91425"/>
                </a:tc>
                <a:tc>
                  <a:txBody>
                    <a:bodyPr/>
                    <a:lstStyle/>
                    <a:p>
                      <a:pPr indent="0" lvl="0" marL="0" rtl="0" algn="l">
                        <a:spcBef>
                          <a:spcPts val="0"/>
                        </a:spcBef>
                        <a:spcAft>
                          <a:spcPts val="0"/>
                        </a:spcAft>
                        <a:buNone/>
                      </a:pPr>
                      <a:r>
                        <a:rPr lang="en-US" sz="1300"/>
                        <a:t>da Graça</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r>
              <a:tr h="363425">
                <a:tc>
                  <a:txBody>
                    <a:bodyPr/>
                    <a:lstStyle/>
                    <a:p>
                      <a:pPr indent="0" lvl="0" marL="0" rtl="0" algn="l">
                        <a:spcBef>
                          <a:spcPts val="0"/>
                        </a:spcBef>
                        <a:spcAft>
                          <a:spcPts val="0"/>
                        </a:spcAft>
                        <a:buNone/>
                      </a:pPr>
                      <a:r>
                        <a:rPr b="1" lang="en-US" sz="1300"/>
                        <a:t>3</a:t>
                      </a:r>
                      <a:endParaRPr b="1" sz="1300"/>
                    </a:p>
                  </a:txBody>
                  <a:tcPr marT="91425" marB="91425" marR="91425" marL="91425"/>
                </a:tc>
                <a:tc>
                  <a:txBody>
                    <a:bodyPr/>
                    <a:lstStyle/>
                    <a:p>
                      <a:pPr indent="0" lvl="0" marL="0" rtl="0" algn="l">
                        <a:spcBef>
                          <a:spcPts val="0"/>
                        </a:spcBef>
                        <a:spcAft>
                          <a:spcPts val="0"/>
                        </a:spcAft>
                        <a:buNone/>
                      </a:pPr>
                      <a:r>
                        <a:rPr lang="en-US" sz="1300"/>
                        <a:t>Carlos</a:t>
                      </a:r>
                      <a:endParaRPr sz="1300"/>
                    </a:p>
                  </a:txBody>
                  <a:tcPr marT="91425" marB="91425" marR="91425" marL="91425"/>
                </a:tc>
                <a:tc>
                  <a:txBody>
                    <a:bodyPr/>
                    <a:lstStyle/>
                    <a:p>
                      <a:pPr indent="0" lvl="0" marL="0" rtl="0" algn="l">
                        <a:spcBef>
                          <a:spcPts val="0"/>
                        </a:spcBef>
                        <a:spcAft>
                          <a:spcPts val="0"/>
                        </a:spcAft>
                        <a:buNone/>
                      </a:pPr>
                      <a:r>
                        <a:rPr lang="en-US" sz="1300"/>
                        <a:t>Pereira</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r>
              <a:tr h="363425">
                <a:tc>
                  <a:txBody>
                    <a:bodyPr/>
                    <a:lstStyle/>
                    <a:p>
                      <a:pPr indent="0" lvl="0" marL="0" rtl="0" algn="l">
                        <a:spcBef>
                          <a:spcPts val="0"/>
                        </a:spcBef>
                        <a:spcAft>
                          <a:spcPts val="0"/>
                        </a:spcAft>
                        <a:buNone/>
                      </a:pPr>
                      <a:r>
                        <a:rPr b="1" lang="en-US" sz="1300"/>
                        <a:t>4</a:t>
                      </a:r>
                      <a:endParaRPr b="1" sz="1300"/>
                    </a:p>
                  </a:txBody>
                  <a:tcPr marT="91425" marB="91425" marR="91425" marL="91425"/>
                </a:tc>
                <a:tc>
                  <a:txBody>
                    <a:bodyPr/>
                    <a:lstStyle/>
                    <a:p>
                      <a:pPr indent="0" lvl="0" marL="0" rtl="0" algn="l">
                        <a:spcBef>
                          <a:spcPts val="0"/>
                        </a:spcBef>
                        <a:spcAft>
                          <a:spcPts val="0"/>
                        </a:spcAft>
                        <a:buNone/>
                      </a:pPr>
                      <a:r>
                        <a:rPr lang="en-US" sz="1300"/>
                        <a:t>Denilson</a:t>
                      </a:r>
                      <a:endParaRPr sz="1300"/>
                    </a:p>
                  </a:txBody>
                  <a:tcPr marT="91425" marB="91425" marR="91425" marL="91425"/>
                </a:tc>
                <a:tc>
                  <a:txBody>
                    <a:bodyPr/>
                    <a:lstStyle/>
                    <a:p>
                      <a:pPr indent="0" lvl="0" marL="0" rtl="0" algn="l">
                        <a:spcBef>
                          <a:spcPts val="0"/>
                        </a:spcBef>
                        <a:spcAft>
                          <a:spcPts val="0"/>
                        </a:spcAft>
                        <a:buNone/>
                      </a:pPr>
                      <a:r>
                        <a:rPr lang="en-US" sz="1300"/>
                        <a:t>dos Anjos</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r>
              <a:tr h="363425">
                <a:tc>
                  <a:txBody>
                    <a:bodyPr/>
                    <a:lstStyle/>
                    <a:p>
                      <a:pPr indent="0" lvl="0" marL="0" rtl="0" algn="l">
                        <a:spcBef>
                          <a:spcPts val="0"/>
                        </a:spcBef>
                        <a:spcAft>
                          <a:spcPts val="0"/>
                        </a:spcAft>
                        <a:buNone/>
                      </a:pPr>
                      <a:r>
                        <a:rPr b="1" lang="en-US" sz="1300"/>
                        <a:t>5</a:t>
                      </a:r>
                      <a:endParaRPr b="1" sz="1300"/>
                    </a:p>
                  </a:txBody>
                  <a:tcPr marT="91425" marB="91425" marR="91425" marL="91425"/>
                </a:tc>
                <a:tc>
                  <a:txBody>
                    <a:bodyPr/>
                    <a:lstStyle/>
                    <a:p>
                      <a:pPr indent="0" lvl="0" marL="0" rtl="0" algn="l">
                        <a:spcBef>
                          <a:spcPts val="0"/>
                        </a:spcBef>
                        <a:spcAft>
                          <a:spcPts val="0"/>
                        </a:spcAft>
                        <a:buNone/>
                      </a:pPr>
                      <a:r>
                        <a:rPr lang="en-US" sz="1300"/>
                        <a:t>Mariana</a:t>
                      </a:r>
                      <a:endParaRPr sz="1300"/>
                    </a:p>
                  </a:txBody>
                  <a:tcPr marT="91425" marB="91425" marR="91425" marL="91425"/>
                </a:tc>
                <a:tc>
                  <a:txBody>
                    <a:bodyPr/>
                    <a:lstStyle/>
                    <a:p>
                      <a:pPr indent="0" lvl="0" marL="0" rtl="0" algn="l">
                        <a:spcBef>
                          <a:spcPts val="0"/>
                        </a:spcBef>
                        <a:spcAft>
                          <a:spcPts val="0"/>
                        </a:spcAft>
                        <a:buNone/>
                      </a:pPr>
                      <a:r>
                        <a:rPr lang="en-US" sz="1300"/>
                        <a:t>Peres</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r>
            </a:tbl>
          </a:graphicData>
        </a:graphic>
      </p:graphicFrame>
      <p:sp>
        <p:nvSpPr>
          <p:cNvPr id="149" name="Google Shape;149;p27"/>
          <p:cNvSpPr/>
          <p:nvPr/>
        </p:nvSpPr>
        <p:spPr>
          <a:xfrm>
            <a:off x="264675" y="557975"/>
            <a:ext cx="3648300" cy="1530900"/>
          </a:xfrm>
          <a:prstGeom prst="wedgeRoundRectCallout">
            <a:avLst>
              <a:gd fmla="val 47846" name="adj1"/>
              <a:gd fmla="val 8118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No contexto dos banco de dados, o conceito de chave estrangeira ou chave externa se refere ao tipo de relacionamento entre distintas tabelas de dados do banco de dados.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Uma chave estrangeira é chamada quando há o relacionamento entre duas tabelas.</a:t>
            </a:r>
            <a:endParaRPr sz="1200"/>
          </a:p>
          <a:p>
            <a:pPr indent="0" lvl="0" marL="0" rtl="0" algn="l">
              <a:spcBef>
                <a:spcPts val="0"/>
              </a:spcBef>
              <a:spcAft>
                <a:spcPts val="0"/>
              </a:spcAft>
              <a:buNone/>
            </a:pPr>
            <a:r>
              <a:t/>
            </a:r>
            <a:endParaRPr/>
          </a:p>
        </p:txBody>
      </p:sp>
      <p:graphicFrame>
        <p:nvGraphicFramePr>
          <p:cNvPr id="150" name="Google Shape;150;p27"/>
          <p:cNvGraphicFramePr/>
          <p:nvPr/>
        </p:nvGraphicFramePr>
        <p:xfrm>
          <a:off x="5409225" y="752850"/>
          <a:ext cx="3000000" cy="3000000"/>
        </p:xfrm>
        <a:graphic>
          <a:graphicData uri="http://schemas.openxmlformats.org/drawingml/2006/table">
            <a:tbl>
              <a:tblPr>
                <a:noFill/>
                <a:tableStyleId>{C37D3C0F-631A-43AD-8F8F-103422D743C3}</a:tableStyleId>
              </a:tblPr>
              <a:tblGrid>
                <a:gridCol w="1602450"/>
                <a:gridCol w="1602450"/>
              </a:tblGrid>
              <a:tr h="340700">
                <a:tc>
                  <a:txBody>
                    <a:bodyPr/>
                    <a:lstStyle/>
                    <a:p>
                      <a:pPr indent="0" lvl="0" marL="0" rtl="0" algn="l">
                        <a:spcBef>
                          <a:spcPts val="0"/>
                        </a:spcBef>
                        <a:spcAft>
                          <a:spcPts val="0"/>
                        </a:spcAft>
                        <a:buNone/>
                      </a:pPr>
                      <a:r>
                        <a:rPr lang="en-US" sz="1200"/>
                        <a:t>Cidade_ID</a:t>
                      </a:r>
                      <a:endParaRPr sz="1200"/>
                    </a:p>
                  </a:txBody>
                  <a:tcPr marT="91425" marB="91425" marR="91425" marL="91425"/>
                </a:tc>
                <a:tc>
                  <a:txBody>
                    <a:bodyPr/>
                    <a:lstStyle/>
                    <a:p>
                      <a:pPr indent="0" lvl="0" marL="0" rtl="0" algn="l">
                        <a:spcBef>
                          <a:spcPts val="0"/>
                        </a:spcBef>
                        <a:spcAft>
                          <a:spcPts val="0"/>
                        </a:spcAft>
                        <a:buNone/>
                      </a:pPr>
                      <a:r>
                        <a:rPr lang="en-US" sz="1200"/>
                        <a:t>Cidade</a:t>
                      </a:r>
                      <a:endParaRPr sz="1200"/>
                    </a:p>
                  </a:txBody>
                  <a:tcPr marT="91425" marB="91425" marR="91425" marL="91425"/>
                </a:tc>
              </a:tr>
              <a:tr h="340700">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São Paulo</a:t>
                      </a:r>
                      <a:endParaRPr sz="1200"/>
                    </a:p>
                  </a:txBody>
                  <a:tcPr marT="91425" marB="91425" marR="91425" marL="91425"/>
                </a:tc>
              </a:tr>
              <a:tr h="340700">
                <a:tc>
                  <a:txBody>
                    <a:bodyPr/>
                    <a:lstStyle/>
                    <a:p>
                      <a:pPr indent="0" lvl="0" marL="0" rtl="0" algn="l">
                        <a:spcBef>
                          <a:spcPts val="0"/>
                        </a:spcBef>
                        <a:spcAft>
                          <a:spcPts val="0"/>
                        </a:spcAft>
                        <a:buNone/>
                      </a:pPr>
                      <a:r>
                        <a:rPr lang="en-US" sz="1200"/>
                        <a:t>2</a:t>
                      </a:r>
                      <a:endParaRPr sz="1200"/>
                    </a:p>
                  </a:txBody>
                  <a:tcPr marT="91425" marB="91425" marR="91425" marL="91425"/>
                </a:tc>
                <a:tc>
                  <a:txBody>
                    <a:bodyPr/>
                    <a:lstStyle/>
                    <a:p>
                      <a:pPr indent="0" lvl="0" marL="0" rtl="0" algn="l">
                        <a:spcBef>
                          <a:spcPts val="0"/>
                        </a:spcBef>
                        <a:spcAft>
                          <a:spcPts val="0"/>
                        </a:spcAft>
                        <a:buNone/>
                      </a:pPr>
                      <a:r>
                        <a:rPr lang="en-US" sz="1200"/>
                        <a:t>Brasília</a:t>
                      </a:r>
                      <a:endParaRPr sz="1200"/>
                    </a:p>
                  </a:txBody>
                  <a:tcPr marT="91425" marB="91425" marR="91425" marL="91425"/>
                </a:tc>
              </a:tr>
            </a:tbl>
          </a:graphicData>
        </a:graphic>
      </p:graphicFrame>
      <p:graphicFrame>
        <p:nvGraphicFramePr>
          <p:cNvPr id="151" name="Google Shape;151;p27"/>
          <p:cNvGraphicFramePr/>
          <p:nvPr/>
        </p:nvGraphicFramePr>
        <p:xfrm>
          <a:off x="6123150" y="2331050"/>
          <a:ext cx="3000000" cy="3000000"/>
        </p:xfrm>
        <a:graphic>
          <a:graphicData uri="http://schemas.openxmlformats.org/drawingml/2006/table">
            <a:tbl>
              <a:tblPr>
                <a:noFill/>
                <a:tableStyleId>{C37D3C0F-631A-43AD-8F8F-103422D743C3}</a:tableStyleId>
              </a:tblPr>
              <a:tblGrid>
                <a:gridCol w="1446875"/>
                <a:gridCol w="1446875"/>
              </a:tblGrid>
              <a:tr h="316850">
                <a:tc>
                  <a:txBody>
                    <a:bodyPr/>
                    <a:lstStyle/>
                    <a:p>
                      <a:pPr indent="0" lvl="0" marL="0" rtl="0" algn="l">
                        <a:spcBef>
                          <a:spcPts val="0"/>
                        </a:spcBef>
                        <a:spcAft>
                          <a:spcPts val="0"/>
                        </a:spcAft>
                        <a:buNone/>
                      </a:pPr>
                      <a:r>
                        <a:rPr lang="en-US" sz="1200"/>
                        <a:t>Estado_ID</a:t>
                      </a:r>
                      <a:endParaRPr sz="1200"/>
                    </a:p>
                  </a:txBody>
                  <a:tcPr marT="91425" marB="91425" marR="91425" marL="91425"/>
                </a:tc>
                <a:tc>
                  <a:txBody>
                    <a:bodyPr/>
                    <a:lstStyle/>
                    <a:p>
                      <a:pPr indent="0" lvl="0" marL="0" rtl="0" algn="l">
                        <a:spcBef>
                          <a:spcPts val="0"/>
                        </a:spcBef>
                        <a:spcAft>
                          <a:spcPts val="0"/>
                        </a:spcAft>
                        <a:buNone/>
                      </a:pPr>
                      <a:r>
                        <a:rPr lang="en-US" sz="1200"/>
                        <a:t>Estado</a:t>
                      </a:r>
                      <a:endParaRPr sz="1200"/>
                    </a:p>
                  </a:txBody>
                  <a:tcPr marT="91425" marB="91425" marR="91425" marL="91425"/>
                </a:tc>
              </a:tr>
              <a:tr h="316850">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São Paulo</a:t>
                      </a:r>
                      <a:endParaRPr sz="1200"/>
                    </a:p>
                  </a:txBody>
                  <a:tcPr marT="91425" marB="91425" marR="91425" marL="91425"/>
                </a:tc>
              </a:tr>
              <a:tr h="316850">
                <a:tc>
                  <a:txBody>
                    <a:bodyPr/>
                    <a:lstStyle/>
                    <a:p>
                      <a:pPr indent="0" lvl="0" marL="0" rtl="0" algn="l">
                        <a:spcBef>
                          <a:spcPts val="0"/>
                        </a:spcBef>
                        <a:spcAft>
                          <a:spcPts val="0"/>
                        </a:spcAft>
                        <a:buNone/>
                      </a:pPr>
                      <a:r>
                        <a:rPr lang="en-US" sz="1200"/>
                        <a:t>2</a:t>
                      </a:r>
                      <a:endParaRPr sz="1200"/>
                    </a:p>
                  </a:txBody>
                  <a:tcPr marT="91425" marB="91425" marR="91425" marL="91425"/>
                </a:tc>
                <a:tc>
                  <a:txBody>
                    <a:bodyPr/>
                    <a:lstStyle/>
                    <a:p>
                      <a:pPr indent="0" lvl="0" marL="0" rtl="0" algn="l">
                        <a:spcBef>
                          <a:spcPts val="0"/>
                        </a:spcBef>
                        <a:spcAft>
                          <a:spcPts val="0"/>
                        </a:spcAft>
                        <a:buNone/>
                      </a:pPr>
                      <a:r>
                        <a:rPr lang="en-US" sz="1200"/>
                        <a:t>Brasília</a:t>
                      </a:r>
                      <a:endParaRPr sz="1200"/>
                    </a:p>
                  </a:txBody>
                  <a:tcPr marT="91425" marB="91425" marR="91425" marL="91425"/>
                </a:tc>
              </a:tr>
            </a:tbl>
          </a:graphicData>
        </a:graphic>
      </p:graphicFrame>
      <p:cxnSp>
        <p:nvCxnSpPr>
          <p:cNvPr id="152" name="Google Shape;152;p27"/>
          <p:cNvCxnSpPr/>
          <p:nvPr/>
        </p:nvCxnSpPr>
        <p:spPr>
          <a:xfrm rot="10800000">
            <a:off x="4192050" y="1344950"/>
            <a:ext cx="0" cy="11946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7"/>
          <p:cNvCxnSpPr/>
          <p:nvPr/>
        </p:nvCxnSpPr>
        <p:spPr>
          <a:xfrm>
            <a:off x="4199225" y="1344900"/>
            <a:ext cx="12519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7"/>
          <p:cNvCxnSpPr/>
          <p:nvPr/>
        </p:nvCxnSpPr>
        <p:spPr>
          <a:xfrm flipH="1" rot="10800000">
            <a:off x="5594175" y="2861550"/>
            <a:ext cx="593700" cy="22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2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SQL</a:t>
            </a:r>
            <a:endParaRPr b="0" sz="4000" strike="noStrike">
              <a:latin typeface="Arial"/>
              <a:ea typeface="Arial"/>
              <a:cs typeface="Arial"/>
              <a:sym typeface="Arial"/>
            </a:endParaRPr>
          </a:p>
        </p:txBody>
      </p:sp>
      <p:sp>
        <p:nvSpPr>
          <p:cNvPr id="160" name="Google Shape;160;p28"/>
          <p:cNvSpPr/>
          <p:nvPr/>
        </p:nvSpPr>
        <p:spPr>
          <a:xfrm>
            <a:off x="565550" y="233208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rPr lang="en-US" sz="2400">
                <a:solidFill>
                  <a:srgbClr val="181818"/>
                </a:solidFill>
                <a:latin typeface="Calibri"/>
                <a:ea typeface="Calibri"/>
                <a:cs typeface="Calibri"/>
                <a:sym typeface="Calibri"/>
              </a:rPr>
              <a:t>SQL é uma linguagem de programação usada por quase todos os bancos de dados relacionais para consultar, manipular e definir dados e fornecer controle de acesso. O SQL foi desenvolvido pela primeira vez na IBM nos anos 1970, com a Oracle como principal contribuinte, o que levou à implementação do padrão SQL ANSI. Embora o SQL ainda seja amplamente usado hoje em dia, novas linguagens de programação estão começando a aparecer.</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Banco de dados não relacionais (NoSQL)</a:t>
            </a:r>
            <a:endParaRPr b="0" sz="4000" strike="noStrike">
              <a:latin typeface="Arial"/>
              <a:ea typeface="Arial"/>
              <a:cs typeface="Arial"/>
              <a:sym typeface="Arial"/>
            </a:endParaRPr>
          </a:p>
        </p:txBody>
      </p:sp>
      <p:sp>
        <p:nvSpPr>
          <p:cNvPr id="166" name="Google Shape;166;p29"/>
          <p:cNvSpPr/>
          <p:nvPr/>
        </p:nvSpPr>
        <p:spPr>
          <a:xfrm>
            <a:off x="604375" y="24422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NoSQL é um termo genérico que representa os bancos de dados não relacionais. Uma classe definida de banco de dados que fornecem um mecanismo para armazenamento e recuperação de dados que são modelados de </a:t>
            </a:r>
            <a:r>
              <a:rPr b="1" lang="en-US" sz="2400">
                <a:solidFill>
                  <a:srgbClr val="181818"/>
                </a:solidFill>
                <a:latin typeface="Calibri"/>
                <a:ea typeface="Calibri"/>
                <a:cs typeface="Calibri"/>
                <a:sym typeface="Calibri"/>
              </a:rPr>
              <a:t>formas </a:t>
            </a:r>
            <a:r>
              <a:rPr lang="en-US" sz="2400">
                <a:solidFill>
                  <a:srgbClr val="181818"/>
                </a:solidFill>
                <a:latin typeface="Calibri"/>
                <a:ea typeface="Calibri"/>
                <a:cs typeface="Calibri"/>
                <a:sym typeface="Calibri"/>
              </a:rPr>
              <a:t>diferentes das relações tabulares usadas nos bancos de dados relacionais.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3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Banco de dados não relacionais (NoSQL)</a:t>
            </a:r>
            <a:endParaRPr b="0" sz="4000" strike="noStrike">
              <a:latin typeface="Arial"/>
              <a:ea typeface="Arial"/>
              <a:cs typeface="Arial"/>
              <a:sym typeface="Arial"/>
            </a:endParaRPr>
          </a:p>
        </p:txBody>
      </p:sp>
      <p:sp>
        <p:nvSpPr>
          <p:cNvPr id="172" name="Google Shape;172;p30"/>
          <p:cNvSpPr/>
          <p:nvPr/>
        </p:nvSpPr>
        <p:spPr>
          <a:xfrm>
            <a:off x="604375" y="25946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Bancos de dados NoSQL são criados para modelos de dados específicos e têm esquemas flexíveis para a criação de aplicativos modernos. Os bancos de dados NoSQL são amplamente reconhecidos por sua facilidade de desenvolvimento, funcionalidade e performance em escala.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3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Por que utilizar um banco de dados NoSQL?</a:t>
            </a:r>
            <a:endParaRPr b="0" sz="4000" strike="noStrike">
              <a:latin typeface="Arial"/>
              <a:ea typeface="Arial"/>
              <a:cs typeface="Arial"/>
              <a:sym typeface="Arial"/>
            </a:endParaRPr>
          </a:p>
        </p:txBody>
      </p:sp>
      <p:sp>
        <p:nvSpPr>
          <p:cNvPr id="178" name="Google Shape;178;p31"/>
          <p:cNvSpPr/>
          <p:nvPr/>
        </p:nvSpPr>
        <p:spPr>
          <a:xfrm>
            <a:off x="604375" y="29756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Os bancos de dados NoSQL são ideais para muitos aplicativos modernos, como dispositivos móveis, Web e jogos, que exigem bancos de dados flexíveis, escaláveis, de alta performance e altamente funcionais para proporcionar ótimas experiências aos usuários.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32"/>
          <p:cNvSpPr/>
          <p:nvPr/>
        </p:nvSpPr>
        <p:spPr>
          <a:xfrm>
            <a:off x="619350" y="283341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Flexibilidade:</a:t>
            </a:r>
            <a:r>
              <a:rPr lang="en-US" sz="2400">
                <a:solidFill>
                  <a:srgbClr val="181818"/>
                </a:solidFill>
                <a:latin typeface="Calibri"/>
                <a:ea typeface="Calibri"/>
                <a:cs typeface="Calibri"/>
                <a:sym typeface="Calibri"/>
              </a:rPr>
              <a:t> os bancos de dados NoSQL geralmente fornecem esquemas flexíveis que permitem um desenvolvimento mais rápido e iterativo. O modelo de dados flexível torna os bancos de dados NoSQL ideais para dados semiestruturados e não estruturados.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1078200" y="1833120"/>
            <a:ext cx="7132680" cy="2371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565560" y="636480"/>
            <a:ext cx="740988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i="0" lang="en-US" sz="4000" u="none" cap="none" strike="noStrike">
                <a:solidFill>
                  <a:srgbClr val="EE4C4C"/>
                </a:solidFill>
                <a:latin typeface="Century Gothic"/>
                <a:ea typeface="Century Gothic"/>
                <a:cs typeface="Century Gothic"/>
                <a:sym typeface="Century Gothic"/>
              </a:rPr>
              <a:t>Mais sobre mim</a:t>
            </a:r>
            <a:endParaRPr b="0" i="0" sz="4000" u="none" cap="none" strike="noStrike">
              <a:latin typeface="Arial"/>
              <a:ea typeface="Arial"/>
              <a:cs typeface="Arial"/>
              <a:sym typeface="Arial"/>
            </a:endParaRPr>
          </a:p>
        </p:txBody>
      </p:sp>
      <p:pic>
        <p:nvPicPr>
          <p:cNvPr id="70" name="Google Shape;70;p15"/>
          <p:cNvPicPr preferRelativeResize="0"/>
          <p:nvPr/>
        </p:nvPicPr>
        <p:blipFill rotWithShape="1">
          <a:blip r:embed="rId3">
            <a:alphaModFix/>
          </a:blip>
          <a:srcRect b="41189" l="0" r="0" t="0"/>
          <a:stretch/>
        </p:blipFill>
        <p:spPr>
          <a:xfrm>
            <a:off x="2011320" y="1980000"/>
            <a:ext cx="4828680" cy="12596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33"/>
          <p:cNvSpPr/>
          <p:nvPr/>
        </p:nvSpPr>
        <p:spPr>
          <a:xfrm>
            <a:off x="619350" y="283341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Escalabilidade: </a:t>
            </a:r>
            <a:r>
              <a:rPr lang="en-US" sz="2400">
                <a:solidFill>
                  <a:srgbClr val="181818"/>
                </a:solidFill>
                <a:latin typeface="Calibri"/>
                <a:ea typeface="Calibri"/>
                <a:cs typeface="Calibri"/>
                <a:sym typeface="Calibri"/>
              </a:rPr>
              <a:t>os bancos de dados NoSQL geralmente são projetados para serem escalados horizontalmente usando clusters distribuídos de hardware, em vez de escalá-los verticalmente adicionando servidores caros e robustos. Alguns provedores de nuvem lidam com essas operações nos bastidores como um serviço totalmente gerenciado.</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34"/>
          <p:cNvSpPr/>
          <p:nvPr/>
        </p:nvSpPr>
        <p:spPr>
          <a:xfrm>
            <a:off x="619350" y="283341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Alta performance:</a:t>
            </a:r>
            <a:r>
              <a:rPr lang="en-US" sz="2400">
                <a:solidFill>
                  <a:srgbClr val="181818"/>
                </a:solidFill>
                <a:latin typeface="Calibri"/>
                <a:ea typeface="Calibri"/>
                <a:cs typeface="Calibri"/>
                <a:sym typeface="Calibri"/>
              </a:rPr>
              <a:t> o banco de dados NoSQL é otimizado para modelos de dados específicos e padrões de acesso que permitem maior performance do que quando se tenta realizar uma funcionalidade semelhante com bancos de dados relacionais.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3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Tipos de bancos de dados NoSQL</a:t>
            </a:r>
            <a:endParaRPr b="0" sz="4000" strike="noStrike">
              <a:latin typeface="Arial"/>
              <a:ea typeface="Arial"/>
              <a:cs typeface="Arial"/>
              <a:sym typeface="Arial"/>
            </a:endParaRPr>
          </a:p>
        </p:txBody>
      </p:sp>
      <p:sp>
        <p:nvSpPr>
          <p:cNvPr id="199" name="Google Shape;199;p35"/>
          <p:cNvSpPr/>
          <p:nvPr/>
        </p:nvSpPr>
        <p:spPr>
          <a:xfrm>
            <a:off x="604375" y="29756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Chave-valor:</a:t>
            </a:r>
            <a:r>
              <a:rPr lang="en-US" sz="2400">
                <a:solidFill>
                  <a:srgbClr val="181818"/>
                </a:solidFill>
                <a:latin typeface="Calibri"/>
                <a:ea typeface="Calibri"/>
                <a:cs typeface="Calibri"/>
                <a:sym typeface="Calibri"/>
              </a:rPr>
              <a:t> os bancos de dados de chave-valor são altamente particionáveis e permitem escalabilidade horizontal em escalas que outros tipos de bancos de dados não conseguem alcançar.</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Exemplo: Amazon Dynamo</a:t>
            </a:r>
            <a:r>
              <a:rPr lang="en-US" sz="2400">
                <a:solidFill>
                  <a:srgbClr val="181818"/>
                </a:solidFill>
                <a:latin typeface="Calibri"/>
                <a:ea typeface="Calibri"/>
                <a:cs typeface="Calibri"/>
                <a:sym typeface="Calibri"/>
              </a:rPr>
              <a:t> DB</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3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t/>
            </a:r>
            <a:endParaRPr b="0" sz="4000" strike="noStrike">
              <a:latin typeface="Arial"/>
              <a:ea typeface="Arial"/>
              <a:cs typeface="Arial"/>
              <a:sym typeface="Arial"/>
            </a:endParaRPr>
          </a:p>
        </p:txBody>
      </p:sp>
      <p:sp>
        <p:nvSpPr>
          <p:cNvPr id="205" name="Google Shape;205;p36"/>
          <p:cNvSpPr/>
          <p:nvPr/>
        </p:nvSpPr>
        <p:spPr>
          <a:xfrm>
            <a:off x="611875" y="227538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Documento: </a:t>
            </a:r>
            <a:r>
              <a:rPr lang="en-US" sz="2400">
                <a:solidFill>
                  <a:srgbClr val="181818"/>
                </a:solidFill>
                <a:latin typeface="Calibri"/>
                <a:ea typeface="Calibri"/>
                <a:cs typeface="Calibri"/>
                <a:sym typeface="Calibri"/>
              </a:rPr>
              <a:t>no código do aplicativo, os dados costumam ser representados como um objeto ou um documento do tipo JSON porque esse é um modelo de dados eficiente e intuitivo para os desenvolvedores. Os bancos de dados de documentos facilitam para que os desenvolvedores armazenem e consultem dados usando o mesmo formato de modelo de documento que usam no código do aplicativo.</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Exemplo: MongoDB</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37"/>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t/>
            </a:r>
            <a:endParaRPr b="0" sz="4000" strike="noStrike">
              <a:latin typeface="Arial"/>
              <a:ea typeface="Arial"/>
              <a:cs typeface="Arial"/>
              <a:sym typeface="Arial"/>
            </a:endParaRPr>
          </a:p>
        </p:txBody>
      </p:sp>
      <p:sp>
        <p:nvSpPr>
          <p:cNvPr id="211" name="Google Shape;211;p37"/>
          <p:cNvSpPr/>
          <p:nvPr/>
        </p:nvSpPr>
        <p:spPr>
          <a:xfrm>
            <a:off x="611875" y="227538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Em memória: </a:t>
            </a:r>
            <a:r>
              <a:rPr lang="en-US" sz="2400">
                <a:solidFill>
                  <a:srgbClr val="181818"/>
                </a:solidFill>
                <a:latin typeface="Calibri"/>
                <a:ea typeface="Calibri"/>
                <a:cs typeface="Calibri"/>
                <a:sym typeface="Calibri"/>
              </a:rPr>
              <a:t>aplicações de jogos e tecnologia de publicidade têm casos de uso como placares de líderes, armazenamentos de sessões e análises em tempo real que exigem tempos de resposta em microssegundos e podem ter grandes picos de tráfego a qualquer momento.</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Exemplo: Redis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3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3300">
                <a:solidFill>
                  <a:srgbClr val="EE4C4C"/>
                </a:solidFill>
                <a:latin typeface="Century Gothic"/>
                <a:ea typeface="Century Gothic"/>
                <a:cs typeface="Century Gothic"/>
                <a:sym typeface="Century Gothic"/>
              </a:rPr>
              <a:t>Banco de dados noSQL</a:t>
            </a:r>
            <a:endParaRPr b="0" sz="3300" strike="noStrike">
              <a:latin typeface="Arial"/>
              <a:ea typeface="Arial"/>
              <a:cs typeface="Arial"/>
              <a:sym typeface="Arial"/>
            </a:endParaRPr>
          </a:p>
        </p:txBody>
      </p:sp>
      <p:sp>
        <p:nvSpPr>
          <p:cNvPr id="217" name="Google Shape;217;p38"/>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pic>
        <p:nvPicPr>
          <p:cNvPr id="218" name="Google Shape;218;p38"/>
          <p:cNvPicPr preferRelativeResize="0"/>
          <p:nvPr/>
        </p:nvPicPr>
        <p:blipFill>
          <a:blip r:embed="rId3">
            <a:alphaModFix/>
          </a:blip>
          <a:stretch>
            <a:fillRect/>
          </a:stretch>
        </p:blipFill>
        <p:spPr>
          <a:xfrm>
            <a:off x="3171825" y="1578180"/>
            <a:ext cx="2800350" cy="2638425"/>
          </a:xfrm>
          <a:prstGeom prst="rect">
            <a:avLst/>
          </a:prstGeom>
          <a:noFill/>
          <a:ln>
            <a:noFill/>
          </a:ln>
        </p:spPr>
      </p:pic>
      <p:sp>
        <p:nvSpPr>
          <p:cNvPr id="219" name="Google Shape;219;p38"/>
          <p:cNvSpPr txBox="1"/>
          <p:nvPr/>
        </p:nvSpPr>
        <p:spPr>
          <a:xfrm>
            <a:off x="3191400" y="4216600"/>
            <a:ext cx="2761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NoSQL orientado a documento</a:t>
            </a:r>
            <a:endParaRPr sz="1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6"/>
          <p:cNvSpPr/>
          <p:nvPr/>
        </p:nvSpPr>
        <p:spPr>
          <a:xfrm>
            <a:off x="565560" y="636480"/>
            <a:ext cx="740988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O que é um banco de dados relacional?</a:t>
            </a:r>
            <a:endParaRPr b="0" sz="4000" strike="noStrike">
              <a:latin typeface="Arial"/>
              <a:ea typeface="Arial"/>
              <a:cs typeface="Arial"/>
              <a:sym typeface="Arial"/>
            </a:endParaRPr>
          </a:p>
        </p:txBody>
      </p:sp>
      <p:sp>
        <p:nvSpPr>
          <p:cNvPr id="76" name="Google Shape;76;p16"/>
          <p:cNvSpPr/>
          <p:nvPr/>
        </p:nvSpPr>
        <p:spPr>
          <a:xfrm>
            <a:off x="540000" y="2002996"/>
            <a:ext cx="8100000" cy="2203200"/>
          </a:xfrm>
          <a:prstGeom prst="rect">
            <a:avLst/>
          </a:prstGeom>
          <a:noFill/>
          <a:ln>
            <a:noFill/>
          </a:ln>
        </p:spPr>
        <p:txBody>
          <a:bodyPr anchorCtr="0" anchor="ctr" bIns="91425" lIns="91425" spcFirstLastPara="1" rIns="91425" wrap="square" tIns="91425">
            <a:noAutofit/>
          </a:bodyPr>
          <a:lstStyle/>
          <a:p>
            <a:pPr indent="0" lvl="0" marL="76320" marR="0" rtl="0" algn="l">
              <a:lnSpc>
                <a:spcPct val="100000"/>
              </a:lnSpc>
              <a:spcBef>
                <a:spcPts val="0"/>
              </a:spcBef>
              <a:spcAft>
                <a:spcPts val="0"/>
              </a:spcAft>
              <a:buSzPts val="2400"/>
              <a:buFont typeface="Arial"/>
              <a:buNone/>
            </a:pPr>
            <a:r>
              <a:rPr lang="en-US" sz="2400">
                <a:solidFill>
                  <a:srgbClr val="181818"/>
                </a:solidFill>
                <a:latin typeface="Calibri"/>
                <a:ea typeface="Calibri"/>
                <a:cs typeface="Calibri"/>
                <a:sym typeface="Calibri"/>
              </a:rPr>
              <a:t>Um banco de dados relacional é uma coleção organizada de informações - ou dados - estruturadas, normalmente armazenadas eletronicamente em um sistema de computador. Um banco de dados é geralmente controlado por um sistema de gerenciamento de banco de dados (SGBD). </a:t>
            </a:r>
            <a:endParaRPr b="0" sz="2400" strike="noStrike">
              <a:latin typeface="Arial"/>
              <a:ea typeface="Arial"/>
              <a:cs typeface="Arial"/>
              <a:sym typeface="Arial"/>
            </a:endParaRPr>
          </a:p>
        </p:txBody>
      </p:sp>
      <p:sp>
        <p:nvSpPr>
          <p:cNvPr id="77" name="Google Shape;77;p16"/>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p:nvPr/>
        </p:nvSpPr>
        <p:spPr>
          <a:xfrm>
            <a:off x="565550" y="1273352"/>
            <a:ext cx="8100000" cy="3097500"/>
          </a:xfrm>
          <a:prstGeom prst="rect">
            <a:avLst/>
          </a:prstGeom>
          <a:noFill/>
          <a:ln>
            <a:noFill/>
          </a:ln>
        </p:spPr>
        <p:txBody>
          <a:bodyPr anchorCtr="0" anchor="ctr" bIns="91425" lIns="91425" spcFirstLastPara="1" rIns="91425" wrap="square" tIns="91425">
            <a:noAutofit/>
          </a:bodyPr>
          <a:lstStyle/>
          <a:p>
            <a:pPr indent="0" lvl="0" marL="76319" rtl="0" algn="l">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Os dados nos tipos mais comuns de bancos de dados em operação atualmente são modelados em linhas e colunas em uma série de tabelas para tornar o processamento e a consulta de dados eficientes. Os dados podem ser facilmente acessados, gerenciados, modificados, atualizados, controlados e organizados.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83" name="Google Shape;83;p17"/>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8"/>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graphicFrame>
        <p:nvGraphicFramePr>
          <p:cNvPr id="89" name="Google Shape;89;p18"/>
          <p:cNvGraphicFramePr/>
          <p:nvPr/>
        </p:nvGraphicFramePr>
        <p:xfrm>
          <a:off x="723600" y="2348875"/>
          <a:ext cx="3000000" cy="3000000"/>
        </p:xfrm>
        <a:graphic>
          <a:graphicData uri="http://schemas.openxmlformats.org/drawingml/2006/table">
            <a:tbl>
              <a:tblPr>
                <a:noFill/>
                <a:tableStyleId>{C37D3C0F-631A-43AD-8F8F-103422D743C3}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US"/>
                        <a:t>ID</a:t>
                      </a:r>
                      <a:endParaRPr b="1"/>
                    </a:p>
                  </a:txBody>
                  <a:tcPr marT="91425" marB="91425" marR="91425" marL="91425"/>
                </a:tc>
                <a:tc>
                  <a:txBody>
                    <a:bodyPr/>
                    <a:lstStyle/>
                    <a:p>
                      <a:pPr indent="0" lvl="0" marL="0" rtl="0" algn="l">
                        <a:spcBef>
                          <a:spcPts val="0"/>
                        </a:spcBef>
                        <a:spcAft>
                          <a:spcPts val="0"/>
                        </a:spcAft>
                        <a:buNone/>
                      </a:pPr>
                      <a:r>
                        <a:rPr b="1" lang="en-US"/>
                        <a:t>Nome</a:t>
                      </a:r>
                      <a:endParaRPr b="1"/>
                    </a:p>
                  </a:txBody>
                  <a:tcPr marT="91425" marB="91425" marR="91425" marL="91425"/>
                </a:tc>
                <a:tc>
                  <a:txBody>
                    <a:bodyPr/>
                    <a:lstStyle/>
                    <a:p>
                      <a:pPr indent="0" lvl="0" marL="0" rtl="0" algn="l">
                        <a:spcBef>
                          <a:spcPts val="0"/>
                        </a:spcBef>
                        <a:spcAft>
                          <a:spcPts val="0"/>
                        </a:spcAft>
                        <a:buNone/>
                      </a:pPr>
                      <a:r>
                        <a:rPr b="1" lang="en-US"/>
                        <a:t>Sobrenome</a:t>
                      </a:r>
                      <a:endParaRPr b="1"/>
                    </a:p>
                  </a:txBody>
                  <a:tcPr marT="91425" marB="91425" marR="91425" marL="91425"/>
                </a:tc>
                <a:tc>
                  <a:txBody>
                    <a:bodyPr/>
                    <a:lstStyle/>
                    <a:p>
                      <a:pPr indent="0" lvl="0" marL="0" rtl="0" algn="l">
                        <a:spcBef>
                          <a:spcPts val="0"/>
                        </a:spcBef>
                        <a:spcAft>
                          <a:spcPts val="0"/>
                        </a:spcAft>
                        <a:buNone/>
                      </a:pPr>
                      <a:r>
                        <a:rPr b="1" lang="en-US"/>
                        <a:t>Cidade</a:t>
                      </a:r>
                      <a:endParaRPr b="1"/>
                    </a:p>
                  </a:txBody>
                  <a:tcPr marT="91425" marB="91425" marR="91425" marL="91425"/>
                </a:tc>
                <a:tc>
                  <a:txBody>
                    <a:bodyPr/>
                    <a:lstStyle/>
                    <a:p>
                      <a:pPr indent="0" lvl="0" marL="0" rtl="0" algn="l">
                        <a:spcBef>
                          <a:spcPts val="0"/>
                        </a:spcBef>
                        <a:spcAft>
                          <a:spcPts val="0"/>
                        </a:spcAft>
                        <a:buNone/>
                      </a:pPr>
                      <a:r>
                        <a:rPr b="1" lang="en-US"/>
                        <a:t>Estado</a:t>
                      </a:r>
                      <a:endParaRPr b="1"/>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José </a:t>
                      </a:r>
                      <a:endParaRPr/>
                    </a:p>
                  </a:txBody>
                  <a:tcPr marT="91425" marB="91425" marR="91425" marL="91425"/>
                </a:tc>
                <a:tc>
                  <a:txBody>
                    <a:bodyPr/>
                    <a:lstStyle/>
                    <a:p>
                      <a:pPr indent="0" lvl="0" marL="0" rtl="0" algn="l">
                        <a:spcBef>
                          <a:spcPts val="0"/>
                        </a:spcBef>
                        <a:spcAft>
                          <a:spcPts val="0"/>
                        </a:spcAft>
                        <a:buNone/>
                      </a:pPr>
                      <a:r>
                        <a:rPr lang="en-US"/>
                        <a:t>da Silva</a:t>
                      </a:r>
                      <a:endParaRPr/>
                    </a:p>
                  </a:txBody>
                  <a:tcPr marT="91425" marB="91425" marR="91425" marL="91425"/>
                </a:tc>
                <a:tc>
                  <a:txBody>
                    <a:bodyPr/>
                    <a:lstStyle/>
                    <a:p>
                      <a:pPr indent="0" lvl="0" marL="0" rtl="0" algn="l">
                        <a:spcBef>
                          <a:spcPts val="0"/>
                        </a:spcBef>
                        <a:spcAft>
                          <a:spcPts val="0"/>
                        </a:spcAft>
                        <a:buNone/>
                      </a:pPr>
                      <a:r>
                        <a:rPr lang="en-US"/>
                        <a:t>São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Maria</a:t>
                      </a:r>
                      <a:endParaRPr/>
                    </a:p>
                  </a:txBody>
                  <a:tcPr marT="91425" marB="91425" marR="91425" marL="91425"/>
                </a:tc>
                <a:tc>
                  <a:txBody>
                    <a:bodyPr/>
                    <a:lstStyle/>
                    <a:p>
                      <a:pPr indent="0" lvl="0" marL="0" rtl="0" algn="l">
                        <a:spcBef>
                          <a:spcPts val="0"/>
                        </a:spcBef>
                        <a:spcAft>
                          <a:spcPts val="0"/>
                        </a:spcAft>
                        <a:buNone/>
                      </a:pPr>
                      <a:r>
                        <a:rPr lang="en-US"/>
                        <a:t>da Graça</a:t>
                      </a:r>
                      <a:endParaRPr/>
                    </a:p>
                  </a:txBody>
                  <a:tcPr marT="91425" marB="91425" marR="91425" marL="91425"/>
                </a:tc>
                <a:tc>
                  <a:txBody>
                    <a:bodyPr/>
                    <a:lstStyle/>
                    <a:p>
                      <a:pPr indent="0" lvl="0" marL="0" rtl="0" algn="l">
                        <a:spcBef>
                          <a:spcPts val="0"/>
                        </a:spcBef>
                        <a:spcAft>
                          <a:spcPts val="0"/>
                        </a:spcAft>
                        <a:buNone/>
                      </a:pPr>
                      <a:r>
                        <a:rPr lang="en-US"/>
                        <a:t>São</a:t>
                      </a:r>
                      <a:r>
                        <a:rPr lang="en-US"/>
                        <a:t>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bl>
          </a:graphicData>
        </a:graphic>
      </p:graphicFrame>
      <p:sp>
        <p:nvSpPr>
          <p:cNvPr id="90" name="Google Shape;90;p18"/>
          <p:cNvSpPr/>
          <p:nvPr/>
        </p:nvSpPr>
        <p:spPr>
          <a:xfrm>
            <a:off x="1015750" y="1306625"/>
            <a:ext cx="887100" cy="522300"/>
          </a:xfrm>
          <a:prstGeom prst="wedgeRectCallout">
            <a:avLst>
              <a:gd fmla="val -19046" name="adj1"/>
              <a:gd fmla="val 1499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Coluna</a:t>
            </a:r>
            <a:endParaRPr/>
          </a:p>
        </p:txBody>
      </p:sp>
      <p:sp>
        <p:nvSpPr>
          <p:cNvPr id="91" name="Google Shape;91;p18"/>
          <p:cNvSpPr/>
          <p:nvPr/>
        </p:nvSpPr>
        <p:spPr>
          <a:xfrm>
            <a:off x="8133750" y="3335800"/>
            <a:ext cx="960900" cy="522300"/>
          </a:xfrm>
          <a:prstGeom prst="wedgeRectCallout">
            <a:avLst>
              <a:gd fmla="val -67869" name="adj1"/>
              <a:gd fmla="val -10931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Linha (registro)</a:t>
            </a:r>
            <a:endParaRPr/>
          </a:p>
        </p:txBody>
      </p:sp>
      <p:sp>
        <p:nvSpPr>
          <p:cNvPr id="92" name="Google Shape;92;p18"/>
          <p:cNvSpPr/>
          <p:nvPr/>
        </p:nvSpPr>
        <p:spPr>
          <a:xfrm>
            <a:off x="701050" y="2348975"/>
            <a:ext cx="1470300" cy="118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701050" y="2729875"/>
            <a:ext cx="7261500" cy="39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3619200" y="3125875"/>
            <a:ext cx="1470300" cy="39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131375" y="3858100"/>
            <a:ext cx="960900" cy="522300"/>
          </a:xfrm>
          <a:prstGeom prst="wedgeRectCallout">
            <a:avLst>
              <a:gd fmla="val -67869" name="adj1"/>
              <a:gd fmla="val -10931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Campo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3300">
                <a:solidFill>
                  <a:srgbClr val="EE4C4C"/>
                </a:solidFill>
                <a:latin typeface="Century Gothic"/>
                <a:ea typeface="Century Gothic"/>
                <a:cs typeface="Century Gothic"/>
                <a:sym typeface="Century Gothic"/>
              </a:rPr>
              <a:t>Qual é a diferença entre um banco de dados e uma planilha?</a:t>
            </a:r>
            <a:endParaRPr b="0" sz="3300" strike="noStrike">
              <a:latin typeface="Arial"/>
              <a:ea typeface="Arial"/>
              <a:cs typeface="Arial"/>
              <a:sym typeface="Arial"/>
            </a:endParaRPr>
          </a:p>
        </p:txBody>
      </p:sp>
      <p:sp>
        <p:nvSpPr>
          <p:cNvPr id="101" name="Google Shape;101;p19"/>
          <p:cNvSpPr/>
          <p:nvPr/>
        </p:nvSpPr>
        <p:spPr>
          <a:xfrm>
            <a:off x="522000" y="2317771"/>
            <a:ext cx="8100000" cy="22032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Bancos de dados e planilhas (como o Microsoft Excel) são modos convenientes de armazenar informações. As principais diferenças entre os dois são:</a:t>
            </a:r>
            <a:endParaRPr sz="2400">
              <a:solidFill>
                <a:srgbClr val="181818"/>
              </a:solidFill>
              <a:latin typeface="Calibri"/>
              <a:ea typeface="Calibri"/>
              <a:cs typeface="Calibri"/>
              <a:sym typeface="Calibri"/>
            </a:endParaRPr>
          </a:p>
          <a:p>
            <a:pPr indent="-381000" lvl="0" marL="457200" marR="0" rtl="0" algn="l">
              <a:lnSpc>
                <a:spcPct val="100000"/>
              </a:lnSpc>
              <a:spcBef>
                <a:spcPts val="0"/>
              </a:spcBef>
              <a:spcAft>
                <a:spcPts val="0"/>
              </a:spcAft>
              <a:buClr>
                <a:srgbClr val="181818"/>
              </a:buClr>
              <a:buSzPts val="2400"/>
              <a:buFont typeface="Calibri"/>
              <a:buChar char="●"/>
            </a:pPr>
            <a:r>
              <a:rPr lang="en-US" sz="2400">
                <a:solidFill>
                  <a:srgbClr val="181818"/>
                </a:solidFill>
                <a:latin typeface="Calibri"/>
                <a:ea typeface="Calibri"/>
                <a:cs typeface="Calibri"/>
                <a:sym typeface="Calibri"/>
              </a:rPr>
              <a:t>Como os dados são armazenados e manipulados</a:t>
            </a:r>
            <a:endParaRPr sz="2400">
              <a:solidFill>
                <a:srgbClr val="181818"/>
              </a:solidFill>
              <a:latin typeface="Calibri"/>
              <a:ea typeface="Calibri"/>
              <a:cs typeface="Calibri"/>
              <a:sym typeface="Calibri"/>
            </a:endParaRPr>
          </a:p>
          <a:p>
            <a:pPr indent="-381000" lvl="0" marL="457200" marR="0" rtl="0" algn="l">
              <a:lnSpc>
                <a:spcPct val="100000"/>
              </a:lnSpc>
              <a:spcBef>
                <a:spcPts val="0"/>
              </a:spcBef>
              <a:spcAft>
                <a:spcPts val="0"/>
              </a:spcAft>
              <a:buClr>
                <a:srgbClr val="181818"/>
              </a:buClr>
              <a:buSzPts val="2400"/>
              <a:buFont typeface="Calibri"/>
              <a:buChar char="●"/>
            </a:pPr>
            <a:r>
              <a:rPr lang="en-US" sz="2400">
                <a:solidFill>
                  <a:srgbClr val="181818"/>
                </a:solidFill>
                <a:latin typeface="Calibri"/>
                <a:ea typeface="Calibri"/>
                <a:cs typeface="Calibri"/>
                <a:sym typeface="Calibri"/>
              </a:rPr>
              <a:t>Quem pode acessar os dados</a:t>
            </a:r>
            <a:endParaRPr sz="2400">
              <a:solidFill>
                <a:srgbClr val="181818"/>
              </a:solidFill>
              <a:latin typeface="Calibri"/>
              <a:ea typeface="Calibri"/>
              <a:cs typeface="Calibri"/>
              <a:sym typeface="Calibri"/>
            </a:endParaRPr>
          </a:p>
          <a:p>
            <a:pPr indent="-381000" lvl="0" marL="457200" marR="0" rtl="0" algn="l">
              <a:lnSpc>
                <a:spcPct val="100000"/>
              </a:lnSpc>
              <a:spcBef>
                <a:spcPts val="0"/>
              </a:spcBef>
              <a:spcAft>
                <a:spcPts val="0"/>
              </a:spcAft>
              <a:buClr>
                <a:srgbClr val="181818"/>
              </a:buClr>
              <a:buSzPts val="2400"/>
              <a:buFont typeface="Calibri"/>
              <a:buChar char="●"/>
            </a:pPr>
            <a:r>
              <a:rPr lang="en-US" sz="2400">
                <a:solidFill>
                  <a:srgbClr val="181818"/>
                </a:solidFill>
                <a:latin typeface="Calibri"/>
                <a:ea typeface="Calibri"/>
                <a:cs typeface="Calibri"/>
                <a:sym typeface="Calibri"/>
              </a:rPr>
              <a:t>Quantos dados podem ser armazenados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2" name="Google Shape;102;p19"/>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0"/>
          <p:cNvSpPr/>
          <p:nvPr/>
        </p:nvSpPr>
        <p:spPr>
          <a:xfrm>
            <a:off x="522000" y="1638171"/>
            <a:ext cx="8100000" cy="220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2400">
                <a:solidFill>
                  <a:srgbClr val="181818"/>
                </a:solidFill>
                <a:latin typeface="Calibri"/>
                <a:ea typeface="Calibri"/>
                <a:cs typeface="Calibri"/>
                <a:sym typeface="Calibri"/>
              </a:rPr>
              <a:t>As planilhas foram originalmente projetadas para um usuário e suas características refletem isso. São ótimos para um único usuário ou um pequeno número de usuários que não precisam fazer manipulações de dados extremamente complicadas. </a:t>
            </a:r>
            <a:endParaRPr sz="2400">
              <a:solidFill>
                <a:srgbClr val="181818"/>
              </a:solidFill>
              <a:latin typeface="Calibri"/>
              <a:ea typeface="Calibri"/>
              <a:cs typeface="Calibri"/>
              <a:sym typeface="Calibri"/>
            </a:endParaRPr>
          </a:p>
        </p:txBody>
      </p:sp>
      <p:sp>
        <p:nvSpPr>
          <p:cNvPr id="108" name="Google Shape;108;p20"/>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1"/>
          <p:cNvSpPr/>
          <p:nvPr/>
        </p:nvSpPr>
        <p:spPr>
          <a:xfrm>
            <a:off x="522000" y="1638171"/>
            <a:ext cx="8100000" cy="220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Bancos de dados, por outro lado, são projetados para conter coleções muito maiores de informações organizadas, quantidades enormes, às vezes. Os bancos de dados permitem que vários usuários, ao mesmo tempo, acessem e consultem com rapidez e segurança os dados usando lógica e linguagem altamente complexas.</a:t>
            </a:r>
            <a:endParaRPr sz="2400">
              <a:solidFill>
                <a:srgbClr val="181818"/>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rgbClr val="181818"/>
              </a:solidFill>
              <a:latin typeface="Calibri"/>
              <a:ea typeface="Calibri"/>
              <a:cs typeface="Calibri"/>
              <a:sym typeface="Calibri"/>
            </a:endParaRPr>
          </a:p>
        </p:txBody>
      </p:sp>
      <p:sp>
        <p:nvSpPr>
          <p:cNvPr id="114" name="Google Shape;114;p21"/>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O que é um SGBD?</a:t>
            </a:r>
            <a:endParaRPr b="0" sz="4000" strike="noStrike">
              <a:latin typeface="Arial"/>
              <a:ea typeface="Arial"/>
              <a:cs typeface="Arial"/>
              <a:sym typeface="Arial"/>
            </a:endParaRPr>
          </a:p>
        </p:txBody>
      </p:sp>
      <p:sp>
        <p:nvSpPr>
          <p:cNvPr id="120" name="Google Shape;120;p22"/>
          <p:cNvSpPr/>
          <p:nvPr/>
        </p:nvSpPr>
        <p:spPr>
          <a:xfrm>
            <a:off x="604375" y="221763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Um Sistema de Gerenciamento de Banco de Dados (SGBD) é o conjunto de programas de computador (softwares) responsáveis pelo gerenciamento de uma base de dados. O SGBD disponibiliza uma interface para que os clientes do Banco de dados possam incluir, alterar ou consultar dados previamente armazenados.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