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evelup.gitconnected.com/random-forest-regression-209c0f354c84"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evelup.gitconnected.com/random-forest-regression-209c0f354c84"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8033630a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8033630a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8033630ae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8033630ae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8033630ae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8033630ae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ffa80520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ffa80520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zh-HK" sz="1200">
                <a:solidFill>
                  <a:schemeClr val="dk1"/>
                </a:solidFill>
                <a:highlight>
                  <a:schemeClr val="lt1"/>
                </a:highlight>
                <a:latin typeface="Times New Roman"/>
                <a:ea typeface="Times New Roman"/>
                <a:cs typeface="Times New Roman"/>
                <a:sym typeface="Times New Roman"/>
              </a:rPr>
              <a:t>Reference: </a:t>
            </a:r>
            <a:r>
              <a:rPr lang="zh-HK" sz="1200" u="sng">
                <a:solidFill>
                  <a:schemeClr val="hlink"/>
                </a:solidFill>
                <a:highlight>
                  <a:schemeClr val="lt1"/>
                </a:highlight>
                <a:latin typeface="Times New Roman"/>
                <a:ea typeface="Times New Roman"/>
                <a:cs typeface="Times New Roman"/>
                <a:sym typeface="Times New Roman"/>
                <a:hlinkClick r:id="rId2"/>
              </a:rPr>
              <a:t>https://levelup.gitconnected.com/random-forest-regression-209c0f354c84</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ffa80520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ffa80520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cffa80520e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cffa80520e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cffa80520e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cffa80520e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7f632140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07f632140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7f632140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07f632140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07f632140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07f632140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7f632140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7f632140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7f632140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07f632140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0964f0a8c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0964f0a8c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0964f0a8c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0964f0a8c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9631d1c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09631d1c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09631d1cd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09631d1cd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09631d1cd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09631d1cd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ffa80520e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ffa80520e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ffa80520e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ffa80520e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ffa80520e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ffa80520e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8033630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8033630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zh-HK" sz="1200">
                <a:solidFill>
                  <a:schemeClr val="dk1"/>
                </a:solidFill>
                <a:highlight>
                  <a:schemeClr val="lt1"/>
                </a:highlight>
                <a:latin typeface="Times New Roman"/>
                <a:ea typeface="Times New Roman"/>
                <a:cs typeface="Times New Roman"/>
                <a:sym typeface="Times New Roman"/>
              </a:rPr>
              <a:t>Reference: </a:t>
            </a:r>
            <a:r>
              <a:rPr lang="zh-HK" sz="1200" u="sng">
                <a:solidFill>
                  <a:schemeClr val="hlink"/>
                </a:solidFill>
                <a:highlight>
                  <a:schemeClr val="lt1"/>
                </a:highlight>
                <a:latin typeface="Times New Roman"/>
                <a:ea typeface="Times New Roman"/>
                <a:cs typeface="Times New Roman"/>
                <a:sym typeface="Times New Roman"/>
                <a:hlinkClick r:id="rId2"/>
              </a:rPr>
              <a:t>https://levelup.gitconnected.com/random-forest-regression-209c0f354c84</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zh-H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9.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HK"/>
              <a:t>APS1052 TEAM PROJECT</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Option 3:</a:t>
            </a:r>
            <a:endParaRPr/>
          </a:p>
          <a:p>
            <a:pPr indent="0" lvl="0" marL="0" rtl="0" algn="l">
              <a:spcBef>
                <a:spcPts val="0"/>
              </a:spcBef>
              <a:spcAft>
                <a:spcPts val="0"/>
              </a:spcAft>
              <a:buNone/>
            </a:pPr>
            <a:r>
              <a:rPr lang="zh-HK"/>
              <a:t>Explain and extend a case model in:</a:t>
            </a:r>
            <a:endParaRPr/>
          </a:p>
          <a:p>
            <a:pPr indent="0" lvl="0" marL="0" rtl="0" algn="l">
              <a:spcBef>
                <a:spcPts val="0"/>
              </a:spcBef>
              <a:spcAft>
                <a:spcPts val="0"/>
              </a:spcAft>
              <a:buNone/>
            </a:pPr>
            <a:r>
              <a:rPr lang="zh-HK"/>
              <a:t>Machine Learning and Data Science Blueprints for finance by Tatsat</a:t>
            </a:r>
            <a:endParaRPr/>
          </a:p>
          <a:p>
            <a:pPr indent="0" lvl="0" marL="0" rtl="0" algn="l">
              <a:spcBef>
                <a:spcPts val="0"/>
              </a:spcBef>
              <a:spcAft>
                <a:spcPts val="0"/>
              </a:spcAft>
              <a:buNone/>
            </a:pPr>
            <a:r>
              <a:rPr lang="zh-HK"/>
              <a:t>case study 1: Stock price prediction</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0" y="0"/>
            <a:ext cx="38199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zh-HK" sz="2000">
                <a:latin typeface="Times New Roman"/>
                <a:ea typeface="Times New Roman"/>
                <a:cs typeface="Times New Roman"/>
                <a:sym typeface="Times New Roman"/>
              </a:rPr>
              <a:t>Random Forest Regression Cont.</a:t>
            </a:r>
            <a:endParaRPr sz="2000"/>
          </a:p>
        </p:txBody>
      </p:sp>
      <p:sp>
        <p:nvSpPr>
          <p:cNvPr id="168" name="Google Shape;168;p22"/>
          <p:cNvSpPr txBox="1"/>
          <p:nvPr>
            <p:ph idx="1" type="body"/>
          </p:nvPr>
        </p:nvSpPr>
        <p:spPr>
          <a:xfrm>
            <a:off x="0" y="607800"/>
            <a:ext cx="2194800" cy="5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zh-HK" sz="2200">
                <a:solidFill>
                  <a:srgbClr val="000000"/>
                </a:solidFill>
                <a:latin typeface="Times New Roman"/>
                <a:ea typeface="Times New Roman"/>
                <a:cs typeface="Times New Roman"/>
                <a:sym typeface="Times New Roman"/>
              </a:rPr>
              <a:t>1.Set model &amp; fit</a:t>
            </a:r>
            <a:endParaRPr sz="22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pic>
        <p:nvPicPr>
          <p:cNvPr id="169" name="Google Shape;169;p22"/>
          <p:cNvPicPr preferRelativeResize="0"/>
          <p:nvPr/>
        </p:nvPicPr>
        <p:blipFill>
          <a:blip r:embed="rId3">
            <a:alphaModFix/>
          </a:blip>
          <a:stretch>
            <a:fillRect/>
          </a:stretch>
        </p:blipFill>
        <p:spPr>
          <a:xfrm>
            <a:off x="0" y="1396125"/>
            <a:ext cx="5659375" cy="2351251"/>
          </a:xfrm>
          <a:prstGeom prst="rect">
            <a:avLst/>
          </a:prstGeom>
          <a:noFill/>
          <a:ln>
            <a:noFill/>
          </a:ln>
        </p:spPr>
      </p:pic>
      <p:sp>
        <p:nvSpPr>
          <p:cNvPr id="170" name="Google Shape;170;p22"/>
          <p:cNvSpPr txBox="1"/>
          <p:nvPr/>
        </p:nvSpPr>
        <p:spPr>
          <a:xfrm>
            <a:off x="5659375" y="1396125"/>
            <a:ext cx="3484500" cy="1887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595959"/>
              </a:buClr>
              <a:buSzPts val="1400"/>
              <a:buFont typeface="Times New Roman"/>
              <a:buChar char="●"/>
            </a:pPr>
            <a:r>
              <a:rPr lang="zh-HK">
                <a:latin typeface="Times New Roman"/>
                <a:ea typeface="Times New Roman"/>
                <a:cs typeface="Times New Roman"/>
                <a:sym typeface="Times New Roman"/>
              </a:rPr>
              <a:t>Firstly set the model and use gridsearch to find the best hyperparameters. </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zh-HK">
                <a:solidFill>
                  <a:srgbClr val="212121"/>
                </a:solidFill>
                <a:highlight>
                  <a:schemeClr val="lt1"/>
                </a:highlight>
                <a:latin typeface="Times New Roman"/>
                <a:ea typeface="Times New Roman"/>
                <a:cs typeface="Times New Roman"/>
                <a:sym typeface="Times New Roman"/>
              </a:rPr>
              <a:t>Here we use min_samples_split as tuned parameter since better min_samples_split will make the model capturing the noise in the training dataset easily.</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0" y="1131000"/>
            <a:ext cx="8520600" cy="607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Font typeface="Times New Roman"/>
              <a:buChar char="●"/>
            </a:pPr>
            <a:r>
              <a:rPr lang="zh-HK" sz="1800">
                <a:solidFill>
                  <a:srgbClr val="212121"/>
                </a:solidFill>
                <a:highlight>
                  <a:schemeClr val="lt1"/>
                </a:highlight>
                <a:latin typeface="Times New Roman"/>
                <a:ea typeface="Times New Roman"/>
                <a:cs typeface="Times New Roman"/>
                <a:sym typeface="Times New Roman"/>
              </a:rPr>
              <a:t>Then we used the tuned model to fit the train sets and get predictions on the test set. After that, we compared the predicted result with the true data:</a:t>
            </a:r>
            <a:endParaRPr sz="1800"/>
          </a:p>
        </p:txBody>
      </p:sp>
      <p:sp>
        <p:nvSpPr>
          <p:cNvPr id="176" name="Google Shape;176;p23"/>
          <p:cNvSpPr txBox="1"/>
          <p:nvPr>
            <p:ph type="title"/>
          </p:nvPr>
        </p:nvSpPr>
        <p:spPr>
          <a:xfrm>
            <a:off x="0" y="0"/>
            <a:ext cx="38199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zh-HK" sz="2000">
                <a:latin typeface="Times New Roman"/>
                <a:ea typeface="Times New Roman"/>
                <a:cs typeface="Times New Roman"/>
                <a:sym typeface="Times New Roman"/>
              </a:rPr>
              <a:t>Random Forest Regression Cont.</a:t>
            </a:r>
            <a:endParaRPr sz="2000"/>
          </a:p>
        </p:txBody>
      </p:sp>
      <p:sp>
        <p:nvSpPr>
          <p:cNvPr id="177" name="Google Shape;177;p23"/>
          <p:cNvSpPr txBox="1"/>
          <p:nvPr/>
        </p:nvSpPr>
        <p:spPr>
          <a:xfrm>
            <a:off x="0" y="607800"/>
            <a:ext cx="4289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HK" sz="2200">
                <a:latin typeface="Times New Roman"/>
                <a:ea typeface="Times New Roman"/>
                <a:cs typeface="Times New Roman"/>
                <a:sym typeface="Times New Roman"/>
              </a:rPr>
              <a:t>2. Comparison of True &amp; Prediction</a:t>
            </a:r>
            <a:endParaRPr sz="2200">
              <a:latin typeface="Times New Roman"/>
              <a:ea typeface="Times New Roman"/>
              <a:cs typeface="Times New Roman"/>
              <a:sym typeface="Times New Roman"/>
            </a:endParaRPr>
          </a:p>
        </p:txBody>
      </p:sp>
      <p:pic>
        <p:nvPicPr>
          <p:cNvPr id="178" name="Google Shape;178;p23"/>
          <p:cNvPicPr preferRelativeResize="0"/>
          <p:nvPr/>
        </p:nvPicPr>
        <p:blipFill>
          <a:blip r:embed="rId3">
            <a:alphaModFix/>
          </a:blip>
          <a:stretch>
            <a:fillRect/>
          </a:stretch>
        </p:blipFill>
        <p:spPr>
          <a:xfrm>
            <a:off x="1883475" y="1872850"/>
            <a:ext cx="5377039" cy="3099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0" y="0"/>
            <a:ext cx="38199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zh-HK" sz="2000">
                <a:latin typeface="Times New Roman"/>
                <a:ea typeface="Times New Roman"/>
                <a:cs typeface="Times New Roman"/>
                <a:sym typeface="Times New Roman"/>
              </a:rPr>
              <a:t>Random Forest Regression Cont.</a:t>
            </a:r>
            <a:endParaRPr sz="2000"/>
          </a:p>
        </p:txBody>
      </p:sp>
      <p:sp>
        <p:nvSpPr>
          <p:cNvPr id="184" name="Google Shape;184;p24"/>
          <p:cNvSpPr txBox="1"/>
          <p:nvPr/>
        </p:nvSpPr>
        <p:spPr>
          <a:xfrm>
            <a:off x="0" y="607800"/>
            <a:ext cx="6165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HK" sz="2200">
                <a:latin typeface="Times New Roman"/>
                <a:ea typeface="Times New Roman"/>
                <a:cs typeface="Times New Roman"/>
                <a:sym typeface="Times New Roman"/>
              </a:rPr>
              <a:t>3. Feature Importance Check o</a:t>
            </a:r>
            <a:r>
              <a:rPr lang="zh-HK" sz="2200">
                <a:latin typeface="Times New Roman"/>
                <a:ea typeface="Times New Roman"/>
                <a:cs typeface="Times New Roman"/>
                <a:sym typeface="Times New Roman"/>
              </a:rPr>
              <a:t>f True &amp; Prediction</a:t>
            </a:r>
            <a:endParaRPr sz="2200">
              <a:latin typeface="Times New Roman"/>
              <a:ea typeface="Times New Roman"/>
              <a:cs typeface="Times New Roman"/>
              <a:sym typeface="Times New Roman"/>
            </a:endParaRPr>
          </a:p>
        </p:txBody>
      </p:sp>
      <p:sp>
        <p:nvSpPr>
          <p:cNvPr id="185" name="Google Shape;185;p24"/>
          <p:cNvSpPr txBox="1"/>
          <p:nvPr/>
        </p:nvSpPr>
        <p:spPr>
          <a:xfrm>
            <a:off x="0" y="1058150"/>
            <a:ext cx="9144000" cy="714900"/>
          </a:xfrm>
          <a:prstGeom prst="rect">
            <a:avLst/>
          </a:prstGeom>
          <a:noFill/>
          <a:ln>
            <a:noFill/>
          </a:ln>
        </p:spPr>
        <p:txBody>
          <a:bodyPr anchorCtr="0" anchor="t" bIns="91425" lIns="91425" spcFirstLastPara="1" rIns="91425" wrap="square" tIns="91425">
            <a:normAutofit fontScale="25000" lnSpcReduction="20000"/>
          </a:bodyPr>
          <a:lstStyle/>
          <a:p>
            <a:pPr indent="-330200" lvl="0" marL="457200" rtl="0" algn="l">
              <a:lnSpc>
                <a:spcPct val="115000"/>
              </a:lnSpc>
              <a:spcBef>
                <a:spcPts val="0"/>
              </a:spcBef>
              <a:spcAft>
                <a:spcPts val="0"/>
              </a:spcAft>
              <a:buClr>
                <a:srgbClr val="595959"/>
              </a:buClr>
              <a:buSzPct val="100000"/>
              <a:buFont typeface="Times New Roman"/>
              <a:buChar char="●"/>
            </a:pPr>
            <a:r>
              <a:rPr lang="zh-HK" sz="6400">
                <a:solidFill>
                  <a:srgbClr val="212121"/>
                </a:solidFill>
                <a:highlight>
                  <a:srgbClr val="FFFFFF"/>
                </a:highlight>
                <a:latin typeface="Times New Roman"/>
                <a:ea typeface="Times New Roman"/>
                <a:cs typeface="Times New Roman"/>
                <a:sym typeface="Times New Roman"/>
              </a:rPr>
              <a:t>Then we check the degree of influence of a feature on the prediction result. The greater the importance of a feature, the greater the impact of the feature on the prediction result, vice versa. The importance of a feature means the average value of the importance of all decision trees within the feature. </a:t>
            </a:r>
            <a:endParaRPr sz="6400">
              <a:solidFill>
                <a:srgbClr val="595959"/>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800">
              <a:solidFill>
                <a:srgbClr val="595959"/>
              </a:solidFill>
              <a:latin typeface="Times New Roman"/>
              <a:ea typeface="Times New Roman"/>
              <a:cs typeface="Times New Roman"/>
              <a:sym typeface="Times New Roman"/>
            </a:endParaRPr>
          </a:p>
          <a:p>
            <a:pPr indent="0" lvl="0" marL="457200" rtl="0" algn="l">
              <a:lnSpc>
                <a:spcPct val="115000"/>
              </a:lnSpc>
              <a:spcBef>
                <a:spcPts val="1200"/>
              </a:spcBef>
              <a:spcAft>
                <a:spcPts val="1200"/>
              </a:spcAft>
              <a:buNone/>
            </a:pPr>
            <a:r>
              <a:t/>
            </a:r>
            <a:endParaRPr sz="2200">
              <a:solidFill>
                <a:srgbClr val="595959"/>
              </a:solidFill>
              <a:latin typeface="Times New Roman"/>
              <a:ea typeface="Times New Roman"/>
              <a:cs typeface="Times New Roman"/>
              <a:sym typeface="Times New Roman"/>
            </a:endParaRPr>
          </a:p>
        </p:txBody>
      </p:sp>
      <p:pic>
        <p:nvPicPr>
          <p:cNvPr id="186" name="Google Shape;186;p24"/>
          <p:cNvPicPr preferRelativeResize="0"/>
          <p:nvPr/>
        </p:nvPicPr>
        <p:blipFill>
          <a:blip r:embed="rId3">
            <a:alphaModFix/>
          </a:blip>
          <a:stretch>
            <a:fillRect/>
          </a:stretch>
        </p:blipFill>
        <p:spPr>
          <a:xfrm>
            <a:off x="1977150" y="1962125"/>
            <a:ext cx="5189708" cy="3065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ph type="title"/>
          </p:nvPr>
        </p:nvSpPr>
        <p:spPr>
          <a:xfrm>
            <a:off x="0" y="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zh-HK" sz="2600">
                <a:latin typeface="Times New Roman"/>
                <a:ea typeface="Times New Roman"/>
                <a:cs typeface="Times New Roman"/>
                <a:sym typeface="Times New Roman"/>
              </a:rPr>
              <a:t>Introduction of NuSVR Regression</a:t>
            </a:r>
            <a:endParaRPr/>
          </a:p>
        </p:txBody>
      </p:sp>
      <p:sp>
        <p:nvSpPr>
          <p:cNvPr id="192" name="Google Shape;192;p25"/>
          <p:cNvSpPr txBox="1"/>
          <p:nvPr/>
        </p:nvSpPr>
        <p:spPr>
          <a:xfrm>
            <a:off x="310925" y="1038750"/>
            <a:ext cx="3402300" cy="346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zh-HK" sz="1700">
                <a:highlight>
                  <a:srgbClr val="FFFFFF"/>
                </a:highlight>
              </a:rPr>
              <a:t>Nu Support Vector Regression.</a:t>
            </a:r>
            <a:endParaRPr sz="1700">
              <a:highlight>
                <a:srgbClr val="FFFFFF"/>
              </a:highlight>
            </a:endParaRPr>
          </a:p>
          <a:p>
            <a:pPr indent="0" lvl="0" marL="0" rtl="0" algn="l">
              <a:lnSpc>
                <a:spcPct val="115000"/>
              </a:lnSpc>
              <a:spcBef>
                <a:spcPts val="1200"/>
              </a:spcBef>
              <a:spcAft>
                <a:spcPts val="0"/>
              </a:spcAft>
              <a:buNone/>
            </a:pPr>
            <a:r>
              <a:rPr lang="zh-HK" sz="1700">
                <a:highlight>
                  <a:srgbClr val="FFFFFF"/>
                </a:highlight>
              </a:rPr>
              <a:t>Similar to NuSVC, for regression, uses a parameter nu to control the number of support vectors. However, unlike NuSVC, where nu replaces C, here nu replaces the parameter epsilon of epsilon-SVR.</a:t>
            </a:r>
            <a:endParaRPr sz="1700">
              <a:highlight>
                <a:srgbClr val="FFFFFF"/>
              </a:highlight>
            </a:endParaRPr>
          </a:p>
          <a:p>
            <a:pPr indent="0" lvl="0" marL="0" rtl="0" algn="l">
              <a:lnSpc>
                <a:spcPct val="115000"/>
              </a:lnSpc>
              <a:spcBef>
                <a:spcPts val="1200"/>
              </a:spcBef>
              <a:spcAft>
                <a:spcPts val="1200"/>
              </a:spcAft>
              <a:buNone/>
            </a:pPr>
            <a:r>
              <a:rPr lang="zh-HK" sz="1700">
                <a:highlight>
                  <a:srgbClr val="FFFFFF"/>
                </a:highlight>
              </a:rPr>
              <a:t>The implementation is based on libsvm.</a:t>
            </a:r>
            <a:endParaRPr sz="1700">
              <a:highlight>
                <a:srgbClr val="FFFFFF"/>
              </a:highlight>
            </a:endParaRPr>
          </a:p>
        </p:txBody>
      </p:sp>
      <p:pic>
        <p:nvPicPr>
          <p:cNvPr id="193" name="Google Shape;193;p25"/>
          <p:cNvPicPr preferRelativeResize="0"/>
          <p:nvPr/>
        </p:nvPicPr>
        <p:blipFill rotWithShape="1">
          <a:blip r:embed="rId3">
            <a:alphaModFix/>
          </a:blip>
          <a:srcRect b="18059" l="0" r="0" t="0"/>
          <a:stretch/>
        </p:blipFill>
        <p:spPr>
          <a:xfrm>
            <a:off x="3844000" y="1674075"/>
            <a:ext cx="5125976" cy="3065000"/>
          </a:xfrm>
          <a:prstGeom prst="rect">
            <a:avLst/>
          </a:prstGeom>
          <a:noFill/>
          <a:ln>
            <a:noFill/>
          </a:ln>
        </p:spPr>
      </p:pic>
      <p:sp>
        <p:nvSpPr>
          <p:cNvPr id="194" name="Google Shape;194;p25"/>
          <p:cNvSpPr txBox="1"/>
          <p:nvPr/>
        </p:nvSpPr>
        <p:spPr>
          <a:xfrm>
            <a:off x="4167025" y="1038750"/>
            <a:ext cx="44799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zh-HK" sz="1700">
                <a:highlight>
                  <a:srgbClr val="FFFFFF"/>
                </a:highlight>
              </a:rPr>
              <a:t> The basic hyperparameters are listed below</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txBox="1"/>
          <p:nvPr>
            <p:ph type="title"/>
          </p:nvPr>
        </p:nvSpPr>
        <p:spPr>
          <a:xfrm>
            <a:off x="0" y="0"/>
            <a:ext cx="38199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zh-HK" sz="2000">
                <a:latin typeface="Times New Roman"/>
                <a:ea typeface="Times New Roman"/>
                <a:cs typeface="Times New Roman"/>
                <a:sym typeface="Times New Roman"/>
              </a:rPr>
              <a:t>NuSVR</a:t>
            </a:r>
            <a:r>
              <a:rPr b="1" lang="zh-HK" sz="2000">
                <a:latin typeface="Times New Roman"/>
                <a:ea typeface="Times New Roman"/>
                <a:cs typeface="Times New Roman"/>
                <a:sym typeface="Times New Roman"/>
              </a:rPr>
              <a:t> Regression Cont.</a:t>
            </a:r>
            <a:endParaRPr sz="2000"/>
          </a:p>
        </p:txBody>
      </p:sp>
      <p:sp>
        <p:nvSpPr>
          <p:cNvPr id="200" name="Google Shape;200;p26"/>
          <p:cNvSpPr txBox="1"/>
          <p:nvPr>
            <p:ph idx="1" type="body"/>
          </p:nvPr>
        </p:nvSpPr>
        <p:spPr>
          <a:xfrm>
            <a:off x="0" y="607800"/>
            <a:ext cx="2194800" cy="5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zh-HK" sz="2200">
                <a:solidFill>
                  <a:srgbClr val="000000"/>
                </a:solidFill>
                <a:latin typeface="Times New Roman"/>
                <a:ea typeface="Times New Roman"/>
                <a:cs typeface="Times New Roman"/>
                <a:sym typeface="Times New Roman"/>
              </a:rPr>
              <a:t>1.Set model &amp; fit</a:t>
            </a:r>
            <a:endParaRPr sz="22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
        <p:nvSpPr>
          <p:cNvPr id="201" name="Google Shape;201;p26"/>
          <p:cNvSpPr txBox="1"/>
          <p:nvPr/>
        </p:nvSpPr>
        <p:spPr>
          <a:xfrm>
            <a:off x="5659375" y="1396125"/>
            <a:ext cx="3484500" cy="1887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595959"/>
              </a:buClr>
              <a:buSzPts val="1400"/>
              <a:buFont typeface="Times New Roman"/>
              <a:buChar char="●"/>
            </a:pPr>
            <a:r>
              <a:rPr lang="zh-HK">
                <a:latin typeface="Times New Roman"/>
                <a:ea typeface="Times New Roman"/>
                <a:cs typeface="Times New Roman"/>
                <a:sym typeface="Times New Roman"/>
              </a:rPr>
              <a:t>Firstly set the model and use gridsearch to find the best hyperparameters. </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zh-HK">
                <a:solidFill>
                  <a:srgbClr val="212121"/>
                </a:solidFill>
                <a:highlight>
                  <a:schemeClr val="lt1"/>
                </a:highlight>
                <a:latin typeface="Times New Roman"/>
                <a:ea typeface="Times New Roman"/>
                <a:cs typeface="Times New Roman"/>
                <a:sym typeface="Times New Roman"/>
              </a:rPr>
              <a:t>Here we choose nu, gamma, kernel and C as tuned parameter.</a:t>
            </a:r>
            <a:endParaRPr>
              <a:solidFill>
                <a:srgbClr val="212121"/>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rgbClr val="212121"/>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zh-HK">
                <a:solidFill>
                  <a:srgbClr val="212121"/>
                </a:solidFill>
                <a:highlight>
                  <a:schemeClr val="lt1"/>
                </a:highlight>
                <a:latin typeface="Times New Roman"/>
                <a:ea typeface="Times New Roman"/>
                <a:cs typeface="Times New Roman"/>
                <a:sym typeface="Times New Roman"/>
              </a:rPr>
              <a:t>  The best parameter combination is: C =    </a:t>
            </a:r>
            <a:endParaRPr>
              <a:solidFill>
                <a:srgbClr val="212121"/>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zh-HK">
                <a:solidFill>
                  <a:srgbClr val="212121"/>
                </a:solidFill>
                <a:highlight>
                  <a:schemeClr val="lt1"/>
                </a:highlight>
                <a:latin typeface="Times New Roman"/>
                <a:ea typeface="Times New Roman"/>
                <a:cs typeface="Times New Roman"/>
                <a:sym typeface="Times New Roman"/>
              </a:rPr>
              <a:t>  0.001, gamma = scale, kernel = rbf, nu =1. </a:t>
            </a:r>
            <a:endParaRPr>
              <a:solidFill>
                <a:srgbClr val="212121"/>
              </a:solidFill>
              <a:highlight>
                <a:schemeClr val="lt1"/>
              </a:highlight>
              <a:latin typeface="Times New Roman"/>
              <a:ea typeface="Times New Roman"/>
              <a:cs typeface="Times New Roman"/>
              <a:sym typeface="Times New Roman"/>
            </a:endParaRPr>
          </a:p>
        </p:txBody>
      </p:sp>
      <p:pic>
        <p:nvPicPr>
          <p:cNvPr id="202" name="Google Shape;202;p26"/>
          <p:cNvPicPr preferRelativeResize="0"/>
          <p:nvPr/>
        </p:nvPicPr>
        <p:blipFill>
          <a:blip r:embed="rId3">
            <a:alphaModFix/>
          </a:blip>
          <a:stretch>
            <a:fillRect/>
          </a:stretch>
        </p:blipFill>
        <p:spPr>
          <a:xfrm>
            <a:off x="152400" y="1447875"/>
            <a:ext cx="5626652" cy="23989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7"/>
          <p:cNvSpPr txBox="1"/>
          <p:nvPr>
            <p:ph type="title"/>
          </p:nvPr>
        </p:nvSpPr>
        <p:spPr>
          <a:xfrm>
            <a:off x="0" y="1131000"/>
            <a:ext cx="8520600" cy="607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Font typeface="Times New Roman"/>
              <a:buChar char="●"/>
            </a:pPr>
            <a:r>
              <a:rPr lang="zh-HK" sz="1800">
                <a:solidFill>
                  <a:srgbClr val="212121"/>
                </a:solidFill>
                <a:highlight>
                  <a:schemeClr val="lt1"/>
                </a:highlight>
                <a:latin typeface="Times New Roman"/>
                <a:ea typeface="Times New Roman"/>
                <a:cs typeface="Times New Roman"/>
                <a:sym typeface="Times New Roman"/>
              </a:rPr>
              <a:t>Then we used the tuned model to fit the train sets and get predictions on the test set. After that, we compared the predicted result with the true data:</a:t>
            </a:r>
            <a:endParaRPr sz="1800"/>
          </a:p>
        </p:txBody>
      </p:sp>
      <p:sp>
        <p:nvSpPr>
          <p:cNvPr id="208" name="Google Shape;208;p27"/>
          <p:cNvSpPr txBox="1"/>
          <p:nvPr/>
        </p:nvSpPr>
        <p:spPr>
          <a:xfrm>
            <a:off x="0" y="607800"/>
            <a:ext cx="4289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HK" sz="2200">
                <a:latin typeface="Times New Roman"/>
                <a:ea typeface="Times New Roman"/>
                <a:cs typeface="Times New Roman"/>
                <a:sym typeface="Times New Roman"/>
              </a:rPr>
              <a:t>2. Comparison of True &amp; Prediction</a:t>
            </a:r>
            <a:endParaRPr sz="2200">
              <a:latin typeface="Times New Roman"/>
              <a:ea typeface="Times New Roman"/>
              <a:cs typeface="Times New Roman"/>
              <a:sym typeface="Times New Roman"/>
            </a:endParaRPr>
          </a:p>
        </p:txBody>
      </p:sp>
      <p:pic>
        <p:nvPicPr>
          <p:cNvPr id="209" name="Google Shape;209;p27"/>
          <p:cNvPicPr preferRelativeResize="0"/>
          <p:nvPr/>
        </p:nvPicPr>
        <p:blipFill>
          <a:blip r:embed="rId3">
            <a:alphaModFix/>
          </a:blip>
          <a:stretch>
            <a:fillRect/>
          </a:stretch>
        </p:blipFill>
        <p:spPr>
          <a:xfrm>
            <a:off x="1319213" y="1880375"/>
            <a:ext cx="5341865" cy="3099901"/>
          </a:xfrm>
          <a:prstGeom prst="rect">
            <a:avLst/>
          </a:prstGeom>
          <a:noFill/>
          <a:ln>
            <a:noFill/>
          </a:ln>
        </p:spPr>
      </p:pic>
      <p:sp>
        <p:nvSpPr>
          <p:cNvPr id="210" name="Google Shape;210;p27"/>
          <p:cNvSpPr txBox="1"/>
          <p:nvPr/>
        </p:nvSpPr>
        <p:spPr>
          <a:xfrm>
            <a:off x="6877200" y="3414600"/>
            <a:ext cx="18537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HK" sz="1600">
                <a:latin typeface="Times New Roman"/>
                <a:ea typeface="Times New Roman"/>
                <a:cs typeface="Times New Roman"/>
                <a:sym typeface="Times New Roman"/>
              </a:rPr>
              <a:t>It seems the performance of the X test </a:t>
            </a:r>
            <a:r>
              <a:rPr lang="zh-HK" sz="1600">
                <a:latin typeface="Times New Roman"/>
                <a:ea typeface="Times New Roman"/>
                <a:cs typeface="Times New Roman"/>
                <a:sym typeface="Times New Roman"/>
              </a:rPr>
              <a:t>prediction</a:t>
            </a:r>
            <a:r>
              <a:rPr lang="zh-HK" sz="1600">
                <a:latin typeface="Times New Roman"/>
                <a:ea typeface="Times New Roman"/>
                <a:cs typeface="Times New Roman"/>
                <a:sym typeface="Times New Roman"/>
              </a:rPr>
              <a:t> is not desirable</a:t>
            </a:r>
            <a:endParaRPr sz="1600">
              <a:latin typeface="Times New Roman"/>
              <a:ea typeface="Times New Roman"/>
              <a:cs typeface="Times New Roman"/>
              <a:sym typeface="Times New Roman"/>
            </a:endParaRPr>
          </a:p>
        </p:txBody>
      </p:sp>
      <p:sp>
        <p:nvSpPr>
          <p:cNvPr id="211" name="Google Shape;211;p27"/>
          <p:cNvSpPr txBox="1"/>
          <p:nvPr>
            <p:ph type="title"/>
          </p:nvPr>
        </p:nvSpPr>
        <p:spPr>
          <a:xfrm>
            <a:off x="0" y="0"/>
            <a:ext cx="38199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zh-HK" sz="2000">
                <a:latin typeface="Times New Roman"/>
                <a:ea typeface="Times New Roman"/>
                <a:cs typeface="Times New Roman"/>
                <a:sym typeface="Times New Roman"/>
              </a:rPr>
              <a:t>NuSVR Regression Cont.</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nvSpPr>
        <p:spPr>
          <a:xfrm>
            <a:off x="0" y="607800"/>
            <a:ext cx="6165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HK" sz="2200">
                <a:latin typeface="Times New Roman"/>
                <a:ea typeface="Times New Roman"/>
                <a:cs typeface="Times New Roman"/>
                <a:sym typeface="Times New Roman"/>
              </a:rPr>
              <a:t>3. Residuals Check of True &amp; Prediction</a:t>
            </a:r>
            <a:endParaRPr sz="2200">
              <a:latin typeface="Times New Roman"/>
              <a:ea typeface="Times New Roman"/>
              <a:cs typeface="Times New Roman"/>
              <a:sym typeface="Times New Roman"/>
            </a:endParaRPr>
          </a:p>
        </p:txBody>
      </p:sp>
      <p:sp>
        <p:nvSpPr>
          <p:cNvPr id="217" name="Google Shape;217;p28"/>
          <p:cNvSpPr txBox="1"/>
          <p:nvPr/>
        </p:nvSpPr>
        <p:spPr>
          <a:xfrm>
            <a:off x="0" y="1058150"/>
            <a:ext cx="9144000" cy="714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Font typeface="Times New Roman"/>
              <a:buChar char="●"/>
            </a:pPr>
            <a:r>
              <a:rPr lang="zh-HK" sz="1800">
                <a:solidFill>
                  <a:srgbClr val="595959"/>
                </a:solidFill>
                <a:latin typeface="Times New Roman"/>
                <a:ea typeface="Times New Roman"/>
                <a:cs typeface="Times New Roman"/>
                <a:sym typeface="Times New Roman"/>
              </a:rPr>
              <a:t>To </a:t>
            </a:r>
            <a:r>
              <a:rPr lang="zh-HK" sz="1800">
                <a:solidFill>
                  <a:srgbClr val="595959"/>
                </a:solidFill>
                <a:latin typeface="Times New Roman"/>
                <a:ea typeface="Times New Roman"/>
                <a:cs typeface="Times New Roman"/>
                <a:sym typeface="Times New Roman"/>
              </a:rPr>
              <a:t>observe</a:t>
            </a:r>
            <a:r>
              <a:rPr lang="zh-HK" sz="1800">
                <a:solidFill>
                  <a:srgbClr val="595959"/>
                </a:solidFill>
                <a:latin typeface="Times New Roman"/>
                <a:ea typeface="Times New Roman"/>
                <a:cs typeface="Times New Roman"/>
                <a:sym typeface="Times New Roman"/>
              </a:rPr>
              <a:t> the model prediction performance, two residual plots are shown below.</a:t>
            </a:r>
            <a:endParaRPr sz="1800">
              <a:solidFill>
                <a:srgbClr val="595959"/>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595959"/>
              </a:buClr>
              <a:buSzPts val="1800"/>
              <a:buFont typeface="Times New Roman"/>
              <a:buChar char="●"/>
            </a:pPr>
            <a:r>
              <a:rPr lang="zh-HK" sz="1800">
                <a:solidFill>
                  <a:srgbClr val="595959"/>
                </a:solidFill>
                <a:latin typeface="Times New Roman"/>
                <a:ea typeface="Times New Roman"/>
                <a:cs typeface="Times New Roman"/>
                <a:sym typeface="Times New Roman"/>
              </a:rPr>
              <a:t>It shows that the most of the error of prediction is between -0.05 and 0.05 </a:t>
            </a:r>
            <a:r>
              <a:rPr lang="zh-HK" sz="1800">
                <a:solidFill>
                  <a:srgbClr val="595959"/>
                </a:solidFill>
                <a:latin typeface="Times New Roman"/>
                <a:ea typeface="Times New Roman"/>
                <a:cs typeface="Times New Roman"/>
                <a:sym typeface="Times New Roman"/>
              </a:rPr>
              <a:t>which</a:t>
            </a:r>
            <a:r>
              <a:rPr lang="zh-HK" sz="1800">
                <a:solidFill>
                  <a:srgbClr val="595959"/>
                </a:solidFill>
                <a:latin typeface="Times New Roman"/>
                <a:ea typeface="Times New Roman"/>
                <a:cs typeface="Times New Roman"/>
                <a:sym typeface="Times New Roman"/>
              </a:rPr>
              <a:t> still is not a small range.</a:t>
            </a:r>
            <a:endParaRPr sz="1800">
              <a:solidFill>
                <a:srgbClr val="595959"/>
              </a:solidFill>
              <a:latin typeface="Times New Roman"/>
              <a:ea typeface="Times New Roman"/>
              <a:cs typeface="Times New Roman"/>
              <a:sym typeface="Times New Roman"/>
            </a:endParaRPr>
          </a:p>
          <a:p>
            <a:pPr indent="0" lvl="0" marL="457200" rtl="0" algn="l">
              <a:lnSpc>
                <a:spcPct val="115000"/>
              </a:lnSpc>
              <a:spcBef>
                <a:spcPts val="1200"/>
              </a:spcBef>
              <a:spcAft>
                <a:spcPts val="1200"/>
              </a:spcAft>
              <a:buNone/>
            </a:pPr>
            <a:r>
              <a:t/>
            </a:r>
            <a:endParaRPr sz="2200">
              <a:solidFill>
                <a:srgbClr val="595959"/>
              </a:solidFill>
              <a:latin typeface="Times New Roman"/>
              <a:ea typeface="Times New Roman"/>
              <a:cs typeface="Times New Roman"/>
              <a:sym typeface="Times New Roman"/>
            </a:endParaRPr>
          </a:p>
        </p:txBody>
      </p:sp>
      <p:pic>
        <p:nvPicPr>
          <p:cNvPr id="218" name="Google Shape;218;p28"/>
          <p:cNvPicPr preferRelativeResize="0"/>
          <p:nvPr/>
        </p:nvPicPr>
        <p:blipFill>
          <a:blip r:embed="rId3">
            <a:alphaModFix/>
          </a:blip>
          <a:stretch>
            <a:fillRect/>
          </a:stretch>
        </p:blipFill>
        <p:spPr>
          <a:xfrm>
            <a:off x="152400" y="2282025"/>
            <a:ext cx="8839204" cy="2530508"/>
          </a:xfrm>
          <a:prstGeom prst="rect">
            <a:avLst/>
          </a:prstGeom>
          <a:noFill/>
          <a:ln>
            <a:noFill/>
          </a:ln>
        </p:spPr>
      </p:pic>
      <p:sp>
        <p:nvSpPr>
          <p:cNvPr id="219" name="Google Shape;219;p28"/>
          <p:cNvSpPr txBox="1"/>
          <p:nvPr>
            <p:ph type="title"/>
          </p:nvPr>
        </p:nvSpPr>
        <p:spPr>
          <a:xfrm>
            <a:off x="0" y="0"/>
            <a:ext cx="38199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zh-HK" sz="2000">
                <a:latin typeface="Times New Roman"/>
                <a:ea typeface="Times New Roman"/>
                <a:cs typeface="Times New Roman"/>
                <a:sym typeface="Times New Roman"/>
              </a:rPr>
              <a:t>NuSVR Regression Cont.</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Enhance detail - Upgrade ARIMA to SARIMA </a:t>
            </a:r>
            <a:endParaRPr/>
          </a:p>
        </p:txBody>
      </p:sp>
      <p:sp>
        <p:nvSpPr>
          <p:cNvPr id="225" name="Google Shape;225;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sz="1200">
                <a:solidFill>
                  <a:srgbClr val="212121"/>
                </a:solidFill>
                <a:highlight>
                  <a:srgbClr val="FFFFFF"/>
                </a:highlight>
              </a:rPr>
              <a:t>Before we do any futher process, firsly lets check if our time-series data is stationary or not by applying Dickey-Fuller test.</a:t>
            </a:r>
            <a:endParaRPr sz="1200">
              <a:solidFill>
                <a:srgbClr val="212121"/>
              </a:solidFill>
              <a:highlight>
                <a:srgbClr val="FFFFFF"/>
              </a:highlight>
            </a:endParaRPr>
          </a:p>
          <a:p>
            <a:pPr indent="0" lvl="0" marL="0" rtl="0" algn="l">
              <a:spcBef>
                <a:spcPts val="1600"/>
              </a:spcBef>
              <a:spcAft>
                <a:spcPts val="0"/>
              </a:spcAft>
              <a:buNone/>
            </a:pPr>
            <a:r>
              <a:t/>
            </a:r>
            <a:endParaRPr sz="1200">
              <a:solidFill>
                <a:srgbClr val="212121"/>
              </a:solidFill>
              <a:highlight>
                <a:srgbClr val="FFFFFF"/>
              </a:highlight>
            </a:endParaRPr>
          </a:p>
          <a:p>
            <a:pPr indent="0" lvl="0" marL="0" rtl="0" algn="l">
              <a:spcBef>
                <a:spcPts val="1600"/>
              </a:spcBef>
              <a:spcAft>
                <a:spcPts val="0"/>
              </a:spcAft>
              <a:buNone/>
            </a:pPr>
            <a:r>
              <a:t/>
            </a:r>
            <a:endParaRPr sz="1200">
              <a:solidFill>
                <a:srgbClr val="212121"/>
              </a:solidFill>
              <a:highlight>
                <a:srgbClr val="FFFFFF"/>
              </a:highlight>
            </a:endParaRPr>
          </a:p>
          <a:p>
            <a:pPr indent="0" lvl="0" marL="0" rtl="0" algn="l">
              <a:spcBef>
                <a:spcPts val="1600"/>
              </a:spcBef>
              <a:spcAft>
                <a:spcPts val="0"/>
              </a:spcAft>
              <a:buNone/>
            </a:pPr>
            <a:r>
              <a:t/>
            </a:r>
            <a:endParaRPr sz="1200">
              <a:solidFill>
                <a:srgbClr val="212121"/>
              </a:solidFill>
              <a:highlight>
                <a:srgbClr val="FFFFFF"/>
              </a:highlight>
            </a:endParaRPr>
          </a:p>
          <a:p>
            <a:pPr indent="0" lvl="0" marL="0" rtl="0" algn="l">
              <a:spcBef>
                <a:spcPts val="1600"/>
              </a:spcBef>
              <a:spcAft>
                <a:spcPts val="1600"/>
              </a:spcAft>
              <a:buNone/>
            </a:pPr>
            <a:r>
              <a:rPr lang="zh-HK" sz="1200">
                <a:solidFill>
                  <a:srgbClr val="212121"/>
                </a:solidFill>
                <a:highlight>
                  <a:srgbClr val="FFFFFF"/>
                </a:highlight>
              </a:rPr>
              <a:t>From the above result out of above Dickey-fuller test, where our orignal Null hypothesis(H0): The series behave like Random Walk(not stationary) vs Alternative hypothesis(Ha): The series is stationary. Although the p-value is almost zero and smaller than our significant level, we can reject the null hypothesis and conclude that our oringal series is stationary. There might still exits some seasonality that we need to take into consideration. Therefore, the pre-proccessing of time series analysis is still necessary before we actually fit the model.</a:t>
            </a:r>
            <a:endParaRPr sz="1200">
              <a:solidFill>
                <a:srgbClr val="212121"/>
              </a:solidFill>
              <a:highlight>
                <a:srgbClr val="FFFFFF"/>
              </a:highlight>
            </a:endParaRPr>
          </a:p>
        </p:txBody>
      </p:sp>
      <p:pic>
        <p:nvPicPr>
          <p:cNvPr id="226" name="Google Shape;226;p29"/>
          <p:cNvPicPr preferRelativeResize="0"/>
          <p:nvPr/>
        </p:nvPicPr>
        <p:blipFill>
          <a:blip r:embed="rId3">
            <a:alphaModFix/>
          </a:blip>
          <a:stretch>
            <a:fillRect/>
          </a:stretch>
        </p:blipFill>
        <p:spPr>
          <a:xfrm>
            <a:off x="397825" y="1538375"/>
            <a:ext cx="3149626" cy="1193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Enhanced Time series analysis </a:t>
            </a:r>
            <a:endParaRPr/>
          </a:p>
        </p:txBody>
      </p:sp>
      <p:sp>
        <p:nvSpPr>
          <p:cNvPr id="232" name="Google Shape;232;p30"/>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sz="1200">
                <a:solidFill>
                  <a:srgbClr val="000000"/>
                </a:solidFill>
                <a:highlight>
                  <a:srgbClr val="FFFFFE"/>
                </a:highlight>
              </a:rPr>
              <a:t>We can do some further time-series analysis here, since we have observe that there exist a clear seasonality, the deseasonalization maybe necessary to find the order for futher SARIMA model fitment.</a:t>
            </a:r>
            <a:endParaRPr sz="1200">
              <a:solidFill>
                <a:srgbClr val="000000"/>
              </a:solidFill>
              <a:highlight>
                <a:srgbClr val="FFFFFE"/>
              </a:highlight>
            </a:endParaRPr>
          </a:p>
          <a:p>
            <a:pPr indent="0" lvl="0" marL="0" rtl="0" algn="l">
              <a:spcBef>
                <a:spcPts val="1600"/>
              </a:spcBef>
              <a:spcAft>
                <a:spcPts val="0"/>
              </a:spcAft>
              <a:buNone/>
            </a:pPr>
            <a:r>
              <a:rPr lang="zh-HK" sz="1200">
                <a:solidFill>
                  <a:srgbClr val="212121"/>
                </a:solidFill>
                <a:highlight>
                  <a:srgbClr val="FFFFFF"/>
                </a:highlight>
              </a:rPr>
              <a:t>After we remove the seasonality, the series seems much better, we are going to use pmdarima now, "guessing" that the seasonal parameter m=24 hours since we have daily data. Therefore, since difference is required and the seasonality is exist, the Seasonal Arima model shoul d be performed. We are going to find the order of SARIMA by using auto_arima function in order to minmize the AIC to find the best order.</a:t>
            </a:r>
            <a:endParaRPr sz="1200">
              <a:solidFill>
                <a:srgbClr val="212121"/>
              </a:solidFill>
              <a:highlight>
                <a:srgbClr val="FFFFFF"/>
              </a:highlight>
            </a:endParaRPr>
          </a:p>
          <a:p>
            <a:pPr indent="0" lvl="0" marL="0" rtl="0" algn="l">
              <a:spcBef>
                <a:spcPts val="1600"/>
              </a:spcBef>
              <a:spcAft>
                <a:spcPts val="0"/>
              </a:spcAft>
              <a:buNone/>
            </a:pPr>
            <a:r>
              <a:rPr lang="zh-HK" sz="1200">
                <a:solidFill>
                  <a:srgbClr val="212121"/>
                </a:solidFill>
                <a:highlight>
                  <a:srgbClr val="FFFFFF"/>
                </a:highlight>
              </a:rPr>
              <a:t>Also, first order difference is not needed here.</a:t>
            </a:r>
            <a:endParaRPr sz="1200">
              <a:solidFill>
                <a:srgbClr val="212121"/>
              </a:solidFill>
              <a:highlight>
                <a:srgbClr val="FFFFFF"/>
              </a:highlight>
            </a:endParaRPr>
          </a:p>
          <a:p>
            <a:pPr indent="0" lvl="0" marL="0" rtl="0" algn="l">
              <a:spcBef>
                <a:spcPts val="1600"/>
              </a:spcBef>
              <a:spcAft>
                <a:spcPts val="1600"/>
              </a:spcAft>
              <a:buNone/>
            </a:pPr>
            <a:r>
              <a:t/>
            </a:r>
            <a:endParaRPr/>
          </a:p>
        </p:txBody>
      </p:sp>
      <p:pic>
        <p:nvPicPr>
          <p:cNvPr id="233" name="Google Shape;233;p30"/>
          <p:cNvPicPr preferRelativeResize="0"/>
          <p:nvPr/>
        </p:nvPicPr>
        <p:blipFill>
          <a:blip r:embed="rId3">
            <a:alphaModFix/>
          </a:blip>
          <a:stretch>
            <a:fillRect/>
          </a:stretch>
        </p:blipFill>
        <p:spPr>
          <a:xfrm>
            <a:off x="4944225" y="1017800"/>
            <a:ext cx="3432704" cy="41257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SARIMA Fitting (Method1: based on AIC)</a:t>
            </a:r>
            <a:endParaRPr/>
          </a:p>
        </p:txBody>
      </p:sp>
      <p:sp>
        <p:nvSpPr>
          <p:cNvPr id="239" name="Google Shape;239;p31"/>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1600"/>
              </a:spcAft>
              <a:buNone/>
            </a:pPr>
            <a:r>
              <a:t/>
            </a:r>
            <a:endParaRPr/>
          </a:p>
        </p:txBody>
      </p:sp>
      <p:pic>
        <p:nvPicPr>
          <p:cNvPr id="240" name="Google Shape;240;p31"/>
          <p:cNvPicPr preferRelativeResize="0"/>
          <p:nvPr/>
        </p:nvPicPr>
        <p:blipFill>
          <a:blip r:embed="rId3">
            <a:alphaModFix/>
          </a:blip>
          <a:stretch>
            <a:fillRect/>
          </a:stretch>
        </p:blipFill>
        <p:spPr>
          <a:xfrm>
            <a:off x="933825" y="1229975"/>
            <a:ext cx="2755645" cy="3339002"/>
          </a:xfrm>
          <a:prstGeom prst="rect">
            <a:avLst/>
          </a:prstGeom>
          <a:noFill/>
          <a:ln>
            <a:noFill/>
          </a:ln>
        </p:spPr>
      </p:pic>
      <p:pic>
        <p:nvPicPr>
          <p:cNvPr id="241" name="Google Shape;241;p31"/>
          <p:cNvPicPr preferRelativeResize="0"/>
          <p:nvPr/>
        </p:nvPicPr>
        <p:blipFill>
          <a:blip r:embed="rId4">
            <a:alphaModFix/>
          </a:blip>
          <a:stretch>
            <a:fillRect/>
          </a:stretch>
        </p:blipFill>
        <p:spPr>
          <a:xfrm>
            <a:off x="5062100" y="1229975"/>
            <a:ext cx="3022469" cy="333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List of Student in the team</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Juliano Zhu - 1003976502</a:t>
            </a:r>
            <a:endParaRPr/>
          </a:p>
          <a:p>
            <a:pPr indent="0" lvl="0" marL="0" rtl="0" algn="l">
              <a:spcBef>
                <a:spcPts val="1600"/>
              </a:spcBef>
              <a:spcAft>
                <a:spcPts val="0"/>
              </a:spcAft>
              <a:buNone/>
            </a:pPr>
            <a:r>
              <a:rPr lang="zh-HK"/>
              <a:t>Zhichen Wang - 1003013393</a:t>
            </a:r>
            <a:endParaRPr/>
          </a:p>
          <a:p>
            <a:pPr indent="0" lvl="0" marL="0" rtl="0" algn="l">
              <a:spcBef>
                <a:spcPts val="1600"/>
              </a:spcBef>
              <a:spcAft>
                <a:spcPts val="0"/>
              </a:spcAft>
              <a:buNone/>
            </a:pPr>
            <a:r>
              <a:rPr lang="zh-HK"/>
              <a:t>Yinuo Wang - 1004325884</a:t>
            </a:r>
            <a:endParaRPr/>
          </a:p>
          <a:p>
            <a:pPr indent="0" lvl="0" marL="0" rtl="0" algn="l">
              <a:spcBef>
                <a:spcPts val="1600"/>
              </a:spcBef>
              <a:spcAft>
                <a:spcPts val="0"/>
              </a:spcAft>
              <a:buNone/>
            </a:pPr>
            <a:r>
              <a:rPr lang="zh-HK"/>
              <a:t>					</a:t>
            </a:r>
            <a:endParaRPr/>
          </a:p>
          <a:p>
            <a:pPr indent="0" lvl="0" marL="0" rtl="0" algn="l">
              <a:spcBef>
                <a:spcPts val="0"/>
              </a:spcBef>
              <a:spcAft>
                <a:spcPts val="0"/>
              </a:spcAft>
              <a:buNone/>
            </a:pPr>
            <a:r>
              <a:rPr lang="zh-HK"/>
              <a:t>				</a:t>
            </a:r>
            <a:endParaRPr/>
          </a:p>
          <a:p>
            <a:pPr indent="0" lvl="0" marL="0" rtl="0" algn="l">
              <a:spcBef>
                <a:spcPts val="1600"/>
              </a:spcBef>
              <a:spcAft>
                <a:spcPts val="0"/>
              </a:spcAft>
              <a:buNone/>
            </a:pPr>
            <a:r>
              <a:rPr lang="zh-HK"/>
              <a:t>			</a:t>
            </a:r>
            <a:endParaRPr/>
          </a:p>
          <a:p>
            <a:pPr indent="0" lvl="0" marL="0" rtl="0" algn="l">
              <a:spcBef>
                <a:spcPts val="1600"/>
              </a:spcBef>
              <a:spcAft>
                <a:spcPts val="0"/>
              </a:spcAft>
              <a:buNone/>
            </a:pPr>
            <a:r>
              <a:rPr lang="zh-HK"/>
              <a:t>		</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SARIMA Fitting (Method1: based on AIC)</a:t>
            </a:r>
            <a:endParaRPr/>
          </a:p>
        </p:txBody>
      </p:sp>
      <p:sp>
        <p:nvSpPr>
          <p:cNvPr id="247" name="Google Shape;247;p32"/>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zh-HK" sz="1200">
                <a:solidFill>
                  <a:srgbClr val="000000"/>
                </a:solidFill>
                <a:highlight>
                  <a:srgbClr val="FFFFFE"/>
                </a:highlight>
              </a:rPr>
              <a:t>Since we know that the smaller a AIC,the better a moedel. We can select our best model Parameter(p,d,q,P,D,Q,s) based on AIC by performaning “auto_arima” function.</a:t>
            </a:r>
            <a:endParaRPr sz="1200">
              <a:solidFill>
                <a:srgbClr val="000000"/>
              </a:solidFill>
              <a:highlight>
                <a:srgbClr val="FFFFFE"/>
              </a:highlight>
            </a:endParaRPr>
          </a:p>
          <a:p>
            <a:pPr indent="0" lvl="0" marL="0" rtl="0" algn="l">
              <a:lnSpc>
                <a:spcPct val="135714"/>
              </a:lnSpc>
              <a:spcBef>
                <a:spcPts val="0"/>
              </a:spcBef>
              <a:spcAft>
                <a:spcPts val="0"/>
              </a:spcAft>
              <a:buNone/>
            </a:pPr>
            <a:r>
              <a:rPr lang="zh-HK" sz="1200">
                <a:solidFill>
                  <a:srgbClr val="000000"/>
                </a:solidFill>
                <a:highlight>
                  <a:srgbClr val="FFFFFE"/>
                </a:highlight>
              </a:rPr>
              <a:t>N</a:t>
            </a:r>
            <a:r>
              <a:rPr lang="zh-HK" sz="1200">
                <a:solidFill>
                  <a:srgbClr val="000000"/>
                </a:solidFill>
                <a:highlight>
                  <a:srgbClr val="FFFFFE"/>
                </a:highlight>
              </a:rPr>
              <a:t>ow we are going to take the parameters from pmdarima and instantiate a SARIMAX model (best_model), we firstly feeding it these parameters and take the residuals from running the model on the orginal trainning data and make sure the residuals behave like white noise: centered around zero(mean of zero), mean reverting and with little or no autocorrelation in between. We can do the diagnostic later.</a:t>
            </a:r>
            <a:endParaRPr sz="1200"/>
          </a:p>
        </p:txBody>
      </p:sp>
      <p:sp>
        <p:nvSpPr>
          <p:cNvPr id="248" name="Google Shape;248;p32"/>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9" name="Google Shape;249;p32"/>
          <p:cNvPicPr preferRelativeResize="0"/>
          <p:nvPr/>
        </p:nvPicPr>
        <p:blipFill>
          <a:blip r:embed="rId3">
            <a:alphaModFix/>
          </a:blip>
          <a:stretch>
            <a:fillRect/>
          </a:stretch>
        </p:blipFill>
        <p:spPr>
          <a:xfrm>
            <a:off x="4997625" y="1229975"/>
            <a:ext cx="3669456" cy="33390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Model diagnostics</a:t>
            </a:r>
            <a:endParaRPr/>
          </a:p>
        </p:txBody>
      </p:sp>
      <p:sp>
        <p:nvSpPr>
          <p:cNvPr id="255" name="Google Shape;255;p3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zh-HK" sz="1200">
                <a:solidFill>
                  <a:srgbClr val="000000"/>
                </a:solidFill>
                <a:highlight>
                  <a:srgbClr val="FFFFFE"/>
                </a:highlight>
              </a:rPr>
              <a:t>Before we are doing the forecasting, the fitment of the model needed to be determinated, we can check the model fit by applying the diagnostics on model's residuals. To be more specific, we want to make sure that the model's residual are zero mean, constant variance and their auto-covariance only depends on time. In other word, we want the residuals are behaving like white noise and this can be done by using the Lijun-box test.</a:t>
            </a:r>
            <a:endParaRPr sz="1200">
              <a:solidFill>
                <a:srgbClr val="000000"/>
              </a:solidFill>
              <a:highlight>
                <a:srgbClr val="FFFFFE"/>
              </a:highlight>
            </a:endParaRPr>
          </a:p>
          <a:p>
            <a:pPr indent="0" lvl="0" marL="0" rtl="0" algn="l">
              <a:spcBef>
                <a:spcPts val="0"/>
              </a:spcBef>
              <a:spcAft>
                <a:spcPts val="1600"/>
              </a:spcAft>
              <a:buNone/>
            </a:pPr>
            <a:r>
              <a:t/>
            </a:r>
            <a:endParaRPr/>
          </a:p>
        </p:txBody>
      </p:sp>
      <p:pic>
        <p:nvPicPr>
          <p:cNvPr id="256" name="Google Shape;256;p33"/>
          <p:cNvPicPr preferRelativeResize="0"/>
          <p:nvPr/>
        </p:nvPicPr>
        <p:blipFill>
          <a:blip r:embed="rId3">
            <a:alphaModFix/>
          </a:blip>
          <a:stretch>
            <a:fillRect/>
          </a:stretch>
        </p:blipFill>
        <p:spPr>
          <a:xfrm>
            <a:off x="2988275" y="2274675"/>
            <a:ext cx="2989409" cy="2294200"/>
          </a:xfrm>
          <a:prstGeom prst="rect">
            <a:avLst/>
          </a:prstGeom>
          <a:noFill/>
          <a:ln>
            <a:noFill/>
          </a:ln>
        </p:spPr>
      </p:pic>
      <p:pic>
        <p:nvPicPr>
          <p:cNvPr id="257" name="Google Shape;257;p33"/>
          <p:cNvPicPr preferRelativeResize="0"/>
          <p:nvPr/>
        </p:nvPicPr>
        <p:blipFill>
          <a:blip r:embed="rId4">
            <a:alphaModFix/>
          </a:blip>
          <a:stretch>
            <a:fillRect/>
          </a:stretch>
        </p:blipFill>
        <p:spPr>
          <a:xfrm>
            <a:off x="394375" y="2274675"/>
            <a:ext cx="2593903" cy="22942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Ljung-box Test</a:t>
            </a:r>
            <a:endParaRPr/>
          </a:p>
        </p:txBody>
      </p:sp>
      <p:sp>
        <p:nvSpPr>
          <p:cNvPr id="263" name="Google Shape;263;p34"/>
          <p:cNvSpPr txBox="1"/>
          <p:nvPr>
            <p:ph idx="1" type="body"/>
          </p:nvPr>
        </p:nvSpPr>
        <p:spPr>
          <a:xfrm>
            <a:off x="311700" y="1229975"/>
            <a:ext cx="3999900" cy="3455400"/>
          </a:xfrm>
          <a:prstGeom prst="rect">
            <a:avLst/>
          </a:prstGeom>
        </p:spPr>
        <p:txBody>
          <a:bodyPr anchorCtr="0" anchor="t" bIns="91425" lIns="91425" spcFirstLastPara="1" rIns="91425" wrap="square" tIns="91425">
            <a:noAutofit/>
          </a:bodyPr>
          <a:lstStyle/>
          <a:p>
            <a:pPr indent="0" lvl="0" marL="76200" marR="38100" rtl="0" algn="l">
              <a:lnSpc>
                <a:spcPct val="160000"/>
              </a:lnSpc>
              <a:spcBef>
                <a:spcPts val="600"/>
              </a:spcBef>
              <a:spcAft>
                <a:spcPts val="0"/>
              </a:spcAft>
              <a:buNone/>
            </a:pPr>
            <a:r>
              <a:rPr lang="zh-HK" sz="1200">
                <a:solidFill>
                  <a:srgbClr val="212121"/>
                </a:solidFill>
              </a:rPr>
              <a:t>As we mentioned before, the last but not the least thing is Ljung-box test, where the orignal Null hypothesis(H0): The residuals behave like white noise(strictly stationary) vs Alternative hypothesis(Ha): Otherwise(The residuals is not stationary). Since our p-value here is significantly larger than 0.05 so we are fail to reject the Null hypothesis and where we can say our residuals are behaving like white noise.</a:t>
            </a:r>
            <a:endParaRPr sz="1200">
              <a:solidFill>
                <a:srgbClr val="212121"/>
              </a:solidFill>
            </a:endParaRPr>
          </a:p>
          <a:p>
            <a:pPr indent="0" lvl="0" marL="76200" marR="38100" rtl="0" algn="l">
              <a:lnSpc>
                <a:spcPct val="160000"/>
              </a:lnSpc>
              <a:spcBef>
                <a:spcPts val="600"/>
              </a:spcBef>
              <a:spcAft>
                <a:spcPts val="0"/>
              </a:spcAft>
              <a:buNone/>
            </a:pPr>
            <a:r>
              <a:rPr lang="zh-HK" sz="1200">
                <a:solidFill>
                  <a:srgbClr val="212121"/>
                </a:solidFill>
              </a:rPr>
              <a:t>By the four tests, our model has a good fit according to the residuals.</a:t>
            </a:r>
            <a:endParaRPr sz="1200">
              <a:solidFill>
                <a:srgbClr val="212121"/>
              </a:solidFill>
            </a:endParaRPr>
          </a:p>
          <a:p>
            <a:pPr indent="0" lvl="0" marL="177800" marR="177800" rtl="0" algn="l">
              <a:spcBef>
                <a:spcPts val="600"/>
              </a:spcBef>
              <a:spcAft>
                <a:spcPts val="0"/>
              </a:spcAft>
              <a:buNone/>
            </a:pPr>
            <a:r>
              <a:t/>
            </a:r>
            <a:endParaRPr sz="1050">
              <a:solidFill>
                <a:srgbClr val="212121"/>
              </a:solidFill>
              <a:highlight>
                <a:srgbClr val="FFFFFF"/>
              </a:highlight>
            </a:endParaRPr>
          </a:p>
          <a:p>
            <a:pPr indent="0" lvl="0" marL="177800" marR="177800" rtl="0" algn="l">
              <a:spcBef>
                <a:spcPts val="0"/>
              </a:spcBef>
              <a:spcAft>
                <a:spcPts val="0"/>
              </a:spcAft>
              <a:buNone/>
            </a:pPr>
            <a:r>
              <a:t/>
            </a:r>
            <a:endParaRPr sz="1050">
              <a:solidFill>
                <a:srgbClr val="212121"/>
              </a:solidFill>
              <a:highlight>
                <a:srgbClr val="FFFFFF"/>
              </a:highlight>
            </a:endParaRPr>
          </a:p>
          <a:p>
            <a:pPr indent="0" lvl="0" marL="0" rtl="0" algn="l">
              <a:spcBef>
                <a:spcPts val="0"/>
              </a:spcBef>
              <a:spcAft>
                <a:spcPts val="1600"/>
              </a:spcAft>
              <a:buNone/>
            </a:pPr>
            <a:r>
              <a:t/>
            </a:r>
            <a:endParaRPr/>
          </a:p>
        </p:txBody>
      </p:sp>
      <p:pic>
        <p:nvPicPr>
          <p:cNvPr id="264" name="Google Shape;264;p34"/>
          <p:cNvPicPr preferRelativeResize="0"/>
          <p:nvPr/>
        </p:nvPicPr>
        <p:blipFill>
          <a:blip r:embed="rId3">
            <a:alphaModFix/>
          </a:blip>
          <a:stretch>
            <a:fillRect/>
          </a:stretch>
        </p:blipFill>
        <p:spPr>
          <a:xfrm>
            <a:off x="5027662" y="1229975"/>
            <a:ext cx="3609378" cy="3339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Enhanced Grid Search - SARIMA Fitting mthod 2</a:t>
            </a:r>
            <a:endParaRPr/>
          </a:p>
        </p:txBody>
      </p:sp>
      <p:sp>
        <p:nvSpPr>
          <p:cNvPr id="270" name="Google Shape;270;p3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For the SARIMA model, we also simply enhance the grid search in order to find the best order of (p,d,q,P,D,Q,s).</a:t>
            </a:r>
            <a:endParaRPr/>
          </a:p>
          <a:p>
            <a:pPr indent="0" lvl="0" marL="0" rtl="0" algn="l">
              <a:spcBef>
                <a:spcPts val="1600"/>
              </a:spcBef>
              <a:spcAft>
                <a:spcPts val="0"/>
              </a:spcAft>
              <a:buNone/>
            </a:pPr>
            <a:r>
              <a:rPr lang="zh-HK"/>
              <a:t>These parameters will be optimaized by minimizing the Mean Square Error (MSE) on the training data and check for the best result. </a:t>
            </a:r>
            <a:endParaRPr/>
          </a:p>
          <a:p>
            <a:pPr indent="0" lvl="0" marL="0" rtl="0" algn="l">
              <a:spcBef>
                <a:spcPts val="1600"/>
              </a:spcBef>
              <a:spcAft>
                <a:spcPts val="1600"/>
              </a:spcAft>
              <a:buNone/>
            </a:pPr>
            <a:r>
              <a:rPr lang="zh-HK"/>
              <a:t>We call this is the second method to tune the model parameter</a:t>
            </a:r>
            <a:r>
              <a:rPr lang="zh-HK"/>
              <a:t> other than based on AIC only</a:t>
            </a:r>
            <a:r>
              <a:rPr lang="zh-HK"/>
              <a:t>.</a:t>
            </a:r>
            <a:endParaRPr/>
          </a:p>
        </p:txBody>
      </p:sp>
      <p:sp>
        <p:nvSpPr>
          <p:cNvPr id="271" name="Google Shape;271;p3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2" name="Google Shape;272;p35"/>
          <p:cNvPicPr preferRelativeResize="0"/>
          <p:nvPr/>
        </p:nvPicPr>
        <p:blipFill>
          <a:blip r:embed="rId3">
            <a:alphaModFix/>
          </a:blip>
          <a:stretch>
            <a:fillRect/>
          </a:stretch>
        </p:blipFill>
        <p:spPr>
          <a:xfrm>
            <a:off x="4832400" y="1036500"/>
            <a:ext cx="3999899" cy="3725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Comparsion on test error</a:t>
            </a:r>
            <a:endParaRPr/>
          </a:p>
        </p:txBody>
      </p:sp>
      <p:sp>
        <p:nvSpPr>
          <p:cNvPr id="278" name="Google Shape;278;p3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zh-HK" sz="1400">
                <a:solidFill>
                  <a:srgbClr val="000000"/>
                </a:solidFill>
                <a:highlight>
                  <a:srgbClr val="FFFFFE"/>
                </a:highlight>
              </a:rPr>
              <a:t>After tuning the model and picking the best SARIMA model or the order 2,1,1,2,1,1,24 we select this model and can it can be used for the modeling/forcasting purpose since it has lower test error compared to ARIMA(2,0,1) and SARIMA order resulting from auto_arima(method 1).</a:t>
            </a:r>
            <a:endParaRPr sz="1400">
              <a:solidFill>
                <a:srgbClr val="000000"/>
              </a:solidFill>
              <a:highlight>
                <a:srgbClr val="FFFFFE"/>
              </a:highlight>
            </a:endParaRPr>
          </a:p>
          <a:p>
            <a:pPr indent="0" lvl="0" marL="0" rtl="0" algn="l">
              <a:spcBef>
                <a:spcPts val="0"/>
              </a:spcBef>
              <a:spcAft>
                <a:spcPts val="1600"/>
              </a:spcAft>
              <a:buNone/>
            </a:pPr>
            <a:r>
              <a:t/>
            </a:r>
            <a:endParaRPr/>
          </a:p>
        </p:txBody>
      </p:sp>
      <p:pic>
        <p:nvPicPr>
          <p:cNvPr id="279" name="Google Shape;279;p36"/>
          <p:cNvPicPr preferRelativeResize="0"/>
          <p:nvPr/>
        </p:nvPicPr>
        <p:blipFill>
          <a:blip r:embed="rId3">
            <a:alphaModFix/>
          </a:blip>
          <a:stretch>
            <a:fillRect/>
          </a:stretch>
        </p:blipFill>
        <p:spPr>
          <a:xfrm>
            <a:off x="311700" y="2571750"/>
            <a:ext cx="6114215" cy="1997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Final Forecasting comparsion</a:t>
            </a:r>
            <a:endParaRPr/>
          </a:p>
        </p:txBody>
      </p:sp>
      <p:sp>
        <p:nvSpPr>
          <p:cNvPr id="285" name="Google Shape;285;p37"/>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zh-HK"/>
              <a:t>This is the orginal ARIMA model forecasting result and comparsion with actual test data.</a:t>
            </a:r>
            <a:endParaRPr/>
          </a:p>
        </p:txBody>
      </p:sp>
      <p:sp>
        <p:nvSpPr>
          <p:cNvPr id="286" name="Google Shape;286;p37"/>
          <p:cNvSpPr txBox="1"/>
          <p:nvPr>
            <p:ph idx="2" type="body"/>
          </p:nvPr>
        </p:nvSpPr>
        <p:spPr>
          <a:xfrm>
            <a:off x="4832400" y="1229975"/>
            <a:ext cx="3999900" cy="37905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zh-HK"/>
              <a:t>This is the seasonal ARIMA model forecasting result where we also take other indicator/aeests price take into consideration. We can clearly see that more detailed has been successfully captured by the model’s prediction.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zh-HK"/>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87" name="Google Shape;287;p37"/>
          <p:cNvPicPr preferRelativeResize="0"/>
          <p:nvPr/>
        </p:nvPicPr>
        <p:blipFill>
          <a:blip r:embed="rId3">
            <a:alphaModFix/>
          </a:blip>
          <a:stretch>
            <a:fillRect/>
          </a:stretch>
        </p:blipFill>
        <p:spPr>
          <a:xfrm>
            <a:off x="311700" y="1229975"/>
            <a:ext cx="3999900" cy="2415796"/>
          </a:xfrm>
          <a:prstGeom prst="rect">
            <a:avLst/>
          </a:prstGeom>
          <a:noFill/>
          <a:ln>
            <a:noFill/>
          </a:ln>
        </p:spPr>
      </p:pic>
      <p:pic>
        <p:nvPicPr>
          <p:cNvPr id="288" name="Google Shape;288;p37"/>
          <p:cNvPicPr preferRelativeResize="0"/>
          <p:nvPr/>
        </p:nvPicPr>
        <p:blipFill>
          <a:blip r:embed="rId4">
            <a:alphaModFix/>
          </a:blip>
          <a:stretch>
            <a:fillRect/>
          </a:stretch>
        </p:blipFill>
        <p:spPr>
          <a:xfrm>
            <a:off x="4832400" y="1229975"/>
            <a:ext cx="3999900" cy="2415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The Goal of this Project</a:t>
            </a:r>
            <a:endParaRPr/>
          </a:p>
        </p:txBody>
      </p:sp>
      <p:grpSp>
        <p:nvGrpSpPr>
          <p:cNvPr id="98" name="Google Shape;98;p15"/>
          <p:cNvGrpSpPr/>
          <p:nvPr/>
        </p:nvGrpSpPr>
        <p:grpSpPr>
          <a:xfrm>
            <a:off x="431925" y="1304875"/>
            <a:ext cx="2628925" cy="3416400"/>
            <a:chOff x="431925" y="1304875"/>
            <a:chExt cx="2628925" cy="3416400"/>
          </a:xfrm>
        </p:grpSpPr>
        <p:sp>
          <p:nvSpPr>
            <p:cNvPr id="99" name="Google Shape;99;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5"/>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solidFill>
                  <a:schemeClr val="lt1"/>
                </a:solidFill>
              </a:rPr>
              <a:t>Purpose</a:t>
            </a:r>
            <a:endParaRPr>
              <a:solidFill>
                <a:schemeClr val="lt1"/>
              </a:solidFill>
            </a:endParaRPr>
          </a:p>
        </p:txBody>
      </p:sp>
      <p:sp>
        <p:nvSpPr>
          <p:cNvPr id="102" name="Google Shape;102;p15"/>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HK" sz="1600"/>
              <a:t>In</a:t>
            </a:r>
            <a:r>
              <a:rPr lang="zh-HK" sz="1600"/>
              <a:t> this project, we will explain and extend the case </a:t>
            </a:r>
            <a:r>
              <a:rPr lang="zh-HK" sz="1600"/>
              <a:t>model of Apple stock return prediction where more machine learning model will be trained/enhanced and  more features (indicators) will be included as well.</a:t>
            </a:r>
            <a:endParaRPr sz="1600"/>
          </a:p>
        </p:txBody>
      </p:sp>
      <p:grpSp>
        <p:nvGrpSpPr>
          <p:cNvPr id="103" name="Google Shape;103;p15"/>
          <p:cNvGrpSpPr/>
          <p:nvPr/>
        </p:nvGrpSpPr>
        <p:grpSpPr>
          <a:xfrm>
            <a:off x="3320450" y="1304875"/>
            <a:ext cx="2632500" cy="3416400"/>
            <a:chOff x="3320450" y="1304875"/>
            <a:chExt cx="2632500" cy="3416400"/>
          </a:xfrm>
        </p:grpSpPr>
        <p:sp>
          <p:nvSpPr>
            <p:cNvPr id="104" name="Google Shape;104;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15"/>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solidFill>
                  <a:schemeClr val="lt1"/>
                </a:solidFill>
              </a:rPr>
              <a:t>Independent Variables</a:t>
            </a:r>
            <a:endParaRPr>
              <a:solidFill>
                <a:schemeClr val="lt1"/>
              </a:solidFill>
            </a:endParaRPr>
          </a:p>
        </p:txBody>
      </p:sp>
      <p:sp>
        <p:nvSpPr>
          <p:cNvPr id="107" name="Google Shape;107;p15"/>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sz="1600"/>
              <a:t>Stocks: Facebook(FB) and IBM(IBM)</a:t>
            </a:r>
            <a:endParaRPr sz="1600"/>
          </a:p>
          <a:p>
            <a:pPr indent="0" lvl="0" marL="0" rtl="0" algn="l">
              <a:spcBef>
                <a:spcPts val="1600"/>
              </a:spcBef>
              <a:spcAft>
                <a:spcPts val="0"/>
              </a:spcAft>
              <a:buNone/>
            </a:pPr>
            <a:r>
              <a:rPr lang="zh-HK" sz="1600"/>
              <a:t>Currency:</a:t>
            </a:r>
            <a:endParaRPr sz="1600"/>
          </a:p>
          <a:p>
            <a:pPr indent="0" lvl="0" marL="0" rtl="0" algn="l">
              <a:spcBef>
                <a:spcPts val="1600"/>
              </a:spcBef>
              <a:spcAft>
                <a:spcPts val="0"/>
              </a:spcAft>
              <a:buNone/>
            </a:pPr>
            <a:r>
              <a:rPr lang="zh-HK" sz="1600"/>
              <a:t>USD/JPY</a:t>
            </a:r>
            <a:endParaRPr sz="1600"/>
          </a:p>
          <a:p>
            <a:pPr indent="0" lvl="0" marL="0" rtl="0" algn="l">
              <a:spcBef>
                <a:spcPts val="1600"/>
              </a:spcBef>
              <a:spcAft>
                <a:spcPts val="1600"/>
              </a:spcAft>
              <a:buNone/>
            </a:pPr>
            <a:r>
              <a:rPr lang="zh-HK" sz="1600"/>
              <a:t>Indices: S&amp;P500, </a:t>
            </a:r>
            <a:r>
              <a:rPr lang="zh-HK" sz="1600"/>
              <a:t>Dow</a:t>
            </a:r>
            <a:r>
              <a:rPr lang="zh-HK" sz="1600"/>
              <a:t> Jones</a:t>
            </a:r>
            <a:endParaRPr sz="1600"/>
          </a:p>
        </p:txBody>
      </p:sp>
      <p:grpSp>
        <p:nvGrpSpPr>
          <p:cNvPr id="108" name="Google Shape;108;p15"/>
          <p:cNvGrpSpPr/>
          <p:nvPr/>
        </p:nvGrpSpPr>
        <p:grpSpPr>
          <a:xfrm>
            <a:off x="6212550" y="1304875"/>
            <a:ext cx="2632500" cy="3416400"/>
            <a:chOff x="6212550" y="1304875"/>
            <a:chExt cx="2632500" cy="3416400"/>
          </a:xfrm>
        </p:grpSpPr>
        <p:sp>
          <p:nvSpPr>
            <p:cNvPr id="109" name="Google Shape;109;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5"/>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solidFill>
                  <a:schemeClr val="lt1"/>
                </a:solidFill>
              </a:rPr>
              <a:t>Predicted Variables</a:t>
            </a:r>
            <a:endParaRPr>
              <a:solidFill>
                <a:schemeClr val="lt1"/>
              </a:solidFill>
            </a:endParaRPr>
          </a:p>
        </p:txBody>
      </p:sp>
      <p:sp>
        <p:nvSpPr>
          <p:cNvPr id="112" name="Google Shape;112;p15"/>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HK" sz="1600"/>
              <a:t>The weekly return of Apple stock will be predicted based on historical data of Apple together with the assets are listed as our independent variables.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type="title"/>
          </p:nvPr>
        </p:nvSpPr>
        <p:spPr>
          <a:xfrm>
            <a:off x="265500" y="999000"/>
            <a:ext cx="4050300" cy="314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HK"/>
              <a:t>The </a:t>
            </a:r>
            <a:r>
              <a:rPr lang="zh-HK"/>
              <a:t>list of Improvements applied to the seed program</a:t>
            </a:r>
            <a:r>
              <a:rPr lang="zh-HK"/>
              <a:t> </a:t>
            </a:r>
            <a:endParaRPr/>
          </a:p>
        </p:txBody>
      </p:sp>
      <p:sp>
        <p:nvSpPr>
          <p:cNvPr id="118" name="Google Shape;118;p16"/>
          <p:cNvSpPr txBox="1"/>
          <p:nvPr>
            <p:ph idx="2" type="body"/>
          </p:nvPr>
        </p:nvSpPr>
        <p:spPr>
          <a:xfrm>
            <a:off x="4924175" y="128850"/>
            <a:ext cx="3861300" cy="48858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AutoNum type="arabicPeriod"/>
            </a:pPr>
            <a:r>
              <a:rPr lang="zh-HK" sz="1200"/>
              <a:t>apply the model (or models in one of Tatsat's cases) to new data</a:t>
            </a:r>
            <a:endParaRPr sz="1200"/>
          </a:p>
          <a:p>
            <a:pPr indent="-304800" lvl="0" marL="457200" rtl="0" algn="l">
              <a:spcBef>
                <a:spcPts val="0"/>
              </a:spcBef>
              <a:spcAft>
                <a:spcPts val="0"/>
              </a:spcAft>
              <a:buSzPts val="1200"/>
              <a:buAutoNum type="arabicPeriod"/>
            </a:pPr>
            <a:r>
              <a:rPr lang="zh-HK" sz="1200"/>
              <a:t>include new indicator inputs</a:t>
            </a:r>
            <a:endParaRPr sz="1200"/>
          </a:p>
          <a:p>
            <a:pPr indent="-304800" lvl="0" marL="457200" rtl="0" algn="l">
              <a:spcBef>
                <a:spcPts val="0"/>
              </a:spcBef>
              <a:spcAft>
                <a:spcPts val="0"/>
              </a:spcAft>
              <a:buSzPts val="1200"/>
              <a:buAutoNum type="arabicPeriod"/>
            </a:pPr>
            <a:r>
              <a:rPr lang="zh-HK" sz="1200"/>
              <a:t>include more model parameter grids during cross validation</a:t>
            </a:r>
            <a:endParaRPr sz="1200"/>
          </a:p>
          <a:p>
            <a:pPr indent="-304800" lvl="0" marL="457200" rtl="0" algn="l">
              <a:spcBef>
                <a:spcPts val="0"/>
              </a:spcBef>
              <a:spcAft>
                <a:spcPts val="0"/>
              </a:spcAft>
              <a:buSzPts val="1200"/>
              <a:buAutoNum type="arabicPeriod"/>
            </a:pPr>
            <a:r>
              <a:rPr lang="zh-HK" sz="1200"/>
              <a:t>if using scikit-learn and ta-lib (=parametrized features) move the feature parameter choice to a function inside the pipeline</a:t>
            </a:r>
            <a:endParaRPr sz="1200"/>
          </a:p>
          <a:p>
            <a:pPr indent="-304800" lvl="0" marL="457200" rtl="0" algn="l">
              <a:spcBef>
                <a:spcPts val="0"/>
              </a:spcBef>
              <a:spcAft>
                <a:spcPts val="0"/>
              </a:spcAft>
              <a:buSzPts val="1200"/>
              <a:buAutoNum type="arabicPeriod"/>
            </a:pPr>
            <a:r>
              <a:rPr lang="zh-HK" sz="1200"/>
              <a:t>use a model not discussed in class</a:t>
            </a:r>
            <a:endParaRPr sz="1200"/>
          </a:p>
          <a:p>
            <a:pPr indent="-304800" lvl="0" marL="457200" rtl="0" algn="l">
              <a:spcBef>
                <a:spcPts val="0"/>
              </a:spcBef>
              <a:spcAft>
                <a:spcPts val="0"/>
              </a:spcAft>
              <a:buSzPts val="1200"/>
              <a:buAutoNum type="arabicPeriod"/>
            </a:pPr>
            <a:r>
              <a:rPr lang="zh-HK" sz="1200"/>
              <a:t>program a new indicator</a:t>
            </a:r>
            <a:endParaRPr sz="1200"/>
          </a:p>
          <a:p>
            <a:pPr indent="-304800" lvl="0" marL="457200" rtl="0" algn="l">
              <a:spcBef>
                <a:spcPts val="0"/>
              </a:spcBef>
              <a:spcAft>
                <a:spcPts val="0"/>
              </a:spcAft>
              <a:buSzPts val="1200"/>
              <a:buAutoNum type="arabicPeriod"/>
            </a:pPr>
            <a:r>
              <a:rPr lang="zh-HK" sz="1200"/>
              <a:t>customize and use a customized Keras model by changing the loss or metric function from mean squared error or accuracy</a:t>
            </a:r>
            <a:endParaRPr sz="1200"/>
          </a:p>
          <a:p>
            <a:pPr indent="-304800" lvl="0" marL="457200" rtl="0" algn="l">
              <a:spcBef>
                <a:spcPts val="0"/>
              </a:spcBef>
              <a:spcAft>
                <a:spcPts val="0"/>
              </a:spcAft>
              <a:buSzPts val="1200"/>
              <a:buAutoNum type="arabicPeriod"/>
            </a:pPr>
            <a:r>
              <a:rPr lang="zh-HK" sz="1200"/>
              <a:t>replace a model with a more advanced version of the same model</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HK" sz="1200">
                <a:solidFill>
                  <a:srgbClr val="000000"/>
                </a:solidFill>
                <a:highlight>
                  <a:srgbClr val="FFFFFF"/>
                </a:highlight>
                <a:latin typeface="Arial"/>
                <a:ea typeface="Arial"/>
                <a:cs typeface="Arial"/>
                <a:sym typeface="Arial"/>
              </a:rPr>
              <a:t>Time-series regression model:</a:t>
            </a:r>
            <a:endParaRPr b="1" sz="1200">
              <a:solidFill>
                <a:srgbClr val="000000"/>
              </a:solidFill>
              <a:highlight>
                <a:srgbClr val="FFFFFF"/>
              </a:highlight>
              <a:latin typeface="Arial"/>
              <a:ea typeface="Arial"/>
              <a:cs typeface="Arial"/>
              <a:sym typeface="Arial"/>
            </a:endParaRPr>
          </a:p>
          <a:p>
            <a:pPr indent="0" lvl="0" marL="0" rtl="0" algn="l">
              <a:spcBef>
                <a:spcPts val="800"/>
              </a:spcBef>
              <a:spcAft>
                <a:spcPts val="0"/>
              </a:spcAft>
              <a:buNone/>
            </a:pPr>
            <a:r>
              <a:rPr b="1" lang="zh-HK" sz="1200">
                <a:solidFill>
                  <a:srgbClr val="000000"/>
                </a:solidFill>
                <a:highlight>
                  <a:srgbClr val="FFFFFF"/>
                </a:highlight>
                <a:latin typeface="Arial"/>
                <a:ea typeface="Arial"/>
                <a:cs typeface="Arial"/>
                <a:sym typeface="Arial"/>
              </a:rPr>
              <a:t>Seasonal Autoregressive Integrated Moving Average (SARIMA model)</a:t>
            </a:r>
            <a:endParaRPr b="1" sz="1200">
              <a:solidFill>
                <a:srgbClr val="000000"/>
              </a:solidFill>
              <a:highlight>
                <a:srgbClr val="FFFFFF"/>
              </a:highlight>
              <a:latin typeface="Arial"/>
              <a:ea typeface="Arial"/>
              <a:cs typeface="Arial"/>
              <a:sym typeface="Arial"/>
            </a:endParaRPr>
          </a:p>
          <a:p>
            <a:pPr indent="0" lvl="0" marL="0" rtl="0" algn="l">
              <a:spcBef>
                <a:spcPts val="800"/>
              </a:spcBef>
              <a:spcAft>
                <a:spcPts val="0"/>
              </a:spcAft>
              <a:buNone/>
            </a:pPr>
            <a:r>
              <a:rPr b="1" lang="zh-HK" sz="1200">
                <a:solidFill>
                  <a:srgbClr val="000000"/>
                </a:solidFill>
                <a:highlight>
                  <a:srgbClr val="FFFFFF"/>
                </a:highlight>
                <a:latin typeface="Arial"/>
                <a:ea typeface="Arial"/>
                <a:cs typeface="Arial"/>
                <a:sym typeface="Arial"/>
              </a:rPr>
              <a:t>Ensemble model: </a:t>
            </a:r>
            <a:endParaRPr b="1" sz="1200">
              <a:solidFill>
                <a:srgbClr val="000000"/>
              </a:solidFill>
              <a:highlight>
                <a:srgbClr val="FFFFFF"/>
              </a:highlight>
              <a:latin typeface="Arial"/>
              <a:ea typeface="Arial"/>
              <a:cs typeface="Arial"/>
              <a:sym typeface="Arial"/>
            </a:endParaRPr>
          </a:p>
          <a:p>
            <a:pPr indent="0" lvl="0" marL="0" rtl="0" algn="l">
              <a:spcBef>
                <a:spcPts val="800"/>
              </a:spcBef>
              <a:spcAft>
                <a:spcPts val="0"/>
              </a:spcAft>
              <a:buNone/>
            </a:pPr>
            <a:r>
              <a:rPr b="1" lang="zh-HK" sz="1200">
                <a:solidFill>
                  <a:srgbClr val="202124"/>
                </a:solidFill>
                <a:highlight>
                  <a:srgbClr val="FFFFFF"/>
                </a:highlight>
                <a:latin typeface="Arial"/>
                <a:ea typeface="Arial"/>
                <a:cs typeface="Arial"/>
                <a:sym typeface="Arial"/>
              </a:rPr>
              <a:t>Random Forest Regression</a:t>
            </a:r>
            <a:endParaRPr b="1" sz="1200">
              <a:solidFill>
                <a:srgbClr val="202124"/>
              </a:solidFill>
              <a:highlight>
                <a:srgbClr val="FFFFFF"/>
              </a:highlight>
              <a:latin typeface="Arial"/>
              <a:ea typeface="Arial"/>
              <a:cs typeface="Arial"/>
              <a:sym typeface="Arial"/>
            </a:endParaRPr>
          </a:p>
          <a:p>
            <a:pPr indent="0" lvl="0" marL="0" rtl="0" algn="l">
              <a:spcBef>
                <a:spcPts val="800"/>
              </a:spcBef>
              <a:spcAft>
                <a:spcPts val="0"/>
              </a:spcAft>
              <a:buNone/>
            </a:pPr>
            <a:r>
              <a:rPr b="1" lang="zh-HK" sz="1200">
                <a:solidFill>
                  <a:srgbClr val="202124"/>
                </a:solidFill>
                <a:highlight>
                  <a:srgbClr val="FFFFFF"/>
                </a:highlight>
                <a:latin typeface="Arial"/>
                <a:ea typeface="Arial"/>
                <a:cs typeface="Arial"/>
                <a:sym typeface="Arial"/>
              </a:rPr>
              <a:t>Regression model:</a:t>
            </a:r>
            <a:endParaRPr b="1" sz="1200">
              <a:solidFill>
                <a:srgbClr val="202124"/>
              </a:solidFill>
              <a:highlight>
                <a:srgbClr val="FFFFFF"/>
              </a:highlight>
              <a:latin typeface="Arial"/>
              <a:ea typeface="Arial"/>
              <a:cs typeface="Arial"/>
              <a:sym typeface="Arial"/>
            </a:endParaRPr>
          </a:p>
          <a:p>
            <a:pPr indent="0" lvl="0" marL="0" rtl="0" algn="l">
              <a:spcBef>
                <a:spcPts val="800"/>
              </a:spcBef>
              <a:spcAft>
                <a:spcPts val="0"/>
              </a:spcAft>
              <a:buNone/>
            </a:pPr>
            <a:r>
              <a:rPr b="1" lang="zh-HK" sz="1200">
                <a:solidFill>
                  <a:srgbClr val="202124"/>
                </a:solidFill>
                <a:highlight>
                  <a:srgbClr val="FFFFFF"/>
                </a:highlight>
                <a:latin typeface="Arial"/>
                <a:ea typeface="Arial"/>
                <a:cs typeface="Arial"/>
                <a:sym typeface="Arial"/>
              </a:rPr>
              <a:t>NuSVR Regression</a:t>
            </a:r>
            <a:endParaRPr b="1" sz="1200">
              <a:solidFill>
                <a:srgbClr val="202124"/>
              </a:solidFill>
              <a:highlight>
                <a:srgbClr val="FFFFFF"/>
              </a:highlight>
              <a:latin typeface="Arial"/>
              <a:ea typeface="Arial"/>
              <a:cs typeface="Arial"/>
              <a:sym typeface="Arial"/>
            </a:endParaRPr>
          </a:p>
          <a:p>
            <a:pPr indent="0" lvl="0" marL="0" rtl="0" algn="l">
              <a:spcBef>
                <a:spcPts val="800"/>
              </a:spcBef>
              <a:spcAft>
                <a:spcPts val="800"/>
              </a:spcAft>
              <a:buNone/>
            </a:pPr>
            <a:r>
              <a:t/>
            </a:r>
            <a:endParaRPr b="1" sz="1200">
              <a:solidFill>
                <a:srgbClr val="202124"/>
              </a:solidFill>
              <a:highlight>
                <a:srgbClr val="FFFFFF"/>
              </a:highlight>
              <a:latin typeface="Arial"/>
              <a:ea typeface="Arial"/>
              <a:cs typeface="Arial"/>
              <a:sym typeface="Arial"/>
            </a:endParaRPr>
          </a:p>
        </p:txBody>
      </p:sp>
      <p:sp>
        <p:nvSpPr>
          <p:cNvPr id="124" name="Google Shape;124;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Three key components </a:t>
            </a:r>
            <a:endParaRPr/>
          </a:p>
        </p:txBody>
      </p:sp>
      <p:sp>
        <p:nvSpPr>
          <p:cNvPr id="125" name="Google Shape;125;p17"/>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6" name="Google Shape;126;p17"/>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zh-HK">
                <a:solidFill>
                  <a:schemeClr val="lt1"/>
                </a:solidFill>
              </a:rPr>
              <a:t>Pre-Proccessing </a:t>
            </a:r>
            <a:endParaRPr>
              <a:solidFill>
                <a:schemeClr val="lt1"/>
              </a:solidFill>
            </a:endParaRPr>
          </a:p>
        </p:txBody>
      </p:sp>
      <p:sp>
        <p:nvSpPr>
          <p:cNvPr id="127" name="Google Shape;127;p17"/>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HK" sz="1600"/>
              <a:t>Differencing</a:t>
            </a:r>
            <a:endParaRPr b="1" sz="1600"/>
          </a:p>
          <a:p>
            <a:pPr indent="0" lvl="0" marL="0" rtl="0" algn="l">
              <a:spcBef>
                <a:spcPts val="800"/>
              </a:spcBef>
              <a:spcAft>
                <a:spcPts val="0"/>
              </a:spcAft>
              <a:buNone/>
            </a:pPr>
            <a:r>
              <a:rPr b="1" lang="zh-HK" sz="1600"/>
              <a:t>Seasonal Decomposition</a:t>
            </a:r>
            <a:endParaRPr b="1" sz="1600"/>
          </a:p>
          <a:p>
            <a:pPr indent="0" lvl="0" marL="0" rtl="0" algn="l">
              <a:spcBef>
                <a:spcPts val="800"/>
              </a:spcBef>
              <a:spcAft>
                <a:spcPts val="0"/>
              </a:spcAft>
              <a:buNone/>
            </a:pPr>
            <a:r>
              <a:rPr b="1" lang="zh-HK" sz="1600"/>
              <a:t>Deseasonalization</a:t>
            </a:r>
            <a:endParaRPr b="1" sz="1600"/>
          </a:p>
          <a:p>
            <a:pPr indent="0" lvl="0" marL="0" rtl="0" algn="l">
              <a:spcBef>
                <a:spcPts val="800"/>
              </a:spcBef>
              <a:spcAft>
                <a:spcPts val="0"/>
              </a:spcAft>
              <a:buNone/>
            </a:pPr>
            <a:r>
              <a:t/>
            </a:r>
            <a:endParaRPr b="1" sz="1600"/>
          </a:p>
          <a:p>
            <a:pPr indent="0" lvl="0" marL="0" rtl="0" algn="l">
              <a:spcBef>
                <a:spcPts val="800"/>
              </a:spcBef>
              <a:spcAft>
                <a:spcPts val="800"/>
              </a:spcAft>
              <a:buNone/>
            </a:pPr>
            <a:r>
              <a:t/>
            </a:r>
            <a:endParaRPr b="1" sz="1600"/>
          </a:p>
        </p:txBody>
      </p:sp>
      <p:sp>
        <p:nvSpPr>
          <p:cNvPr id="128" name="Google Shape;128;p17"/>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9" name="Google Shape;129;p17"/>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zh-HK">
                <a:solidFill>
                  <a:schemeClr val="lt1"/>
                </a:solidFill>
              </a:rPr>
              <a:t>Selection/extraction</a:t>
            </a:r>
            <a:endParaRPr>
              <a:solidFill>
                <a:schemeClr val="lt1"/>
              </a:solidFill>
            </a:endParaRPr>
          </a:p>
        </p:txBody>
      </p:sp>
      <p:sp>
        <p:nvSpPr>
          <p:cNvPr id="130" name="Google Shape;130;p17"/>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HK" sz="1200">
                <a:solidFill>
                  <a:srgbClr val="000000"/>
                </a:solidFill>
                <a:highlight>
                  <a:srgbClr val="FFFFFF"/>
                </a:highlight>
                <a:latin typeface="Arial"/>
                <a:ea typeface="Arial"/>
                <a:cs typeface="Arial"/>
                <a:sym typeface="Arial"/>
              </a:rPr>
              <a:t>Use SelectKBest() feature selecter</a:t>
            </a:r>
            <a:endParaRPr b="1" sz="1200">
              <a:solidFill>
                <a:srgbClr val="000000"/>
              </a:solidFill>
              <a:highlight>
                <a:srgbClr val="FFFFFF"/>
              </a:highlight>
              <a:latin typeface="Arial"/>
              <a:ea typeface="Arial"/>
              <a:cs typeface="Arial"/>
              <a:sym typeface="Arial"/>
            </a:endParaRPr>
          </a:p>
          <a:p>
            <a:pPr indent="0" lvl="0" marL="0" rtl="0" algn="l">
              <a:spcBef>
                <a:spcPts val="800"/>
              </a:spcBef>
              <a:spcAft>
                <a:spcPts val="0"/>
              </a:spcAft>
              <a:buNone/>
            </a:pPr>
            <a:r>
              <a:rPr b="1" lang="zh-HK" sz="1200">
                <a:solidFill>
                  <a:srgbClr val="000000"/>
                </a:solidFill>
                <a:highlight>
                  <a:srgbClr val="FFFFFF"/>
                </a:highlight>
                <a:latin typeface="Arial"/>
                <a:ea typeface="Arial"/>
                <a:cs typeface="Arial"/>
                <a:sym typeface="Arial"/>
              </a:rPr>
              <a:t>k=24, score_func=f_regression</a:t>
            </a:r>
            <a:endParaRPr b="1" sz="1200">
              <a:solidFill>
                <a:srgbClr val="000000"/>
              </a:solidFill>
              <a:highlight>
                <a:srgbClr val="FFFFFF"/>
              </a:highlight>
              <a:latin typeface="Arial"/>
              <a:ea typeface="Arial"/>
              <a:cs typeface="Arial"/>
              <a:sym typeface="Arial"/>
            </a:endParaRPr>
          </a:p>
          <a:p>
            <a:pPr indent="0" lvl="0" marL="0" rtl="0" algn="l">
              <a:spcBef>
                <a:spcPts val="800"/>
              </a:spcBef>
              <a:spcAft>
                <a:spcPts val="800"/>
              </a:spcAft>
              <a:buNone/>
            </a:pPr>
            <a:r>
              <a:rPr b="1" lang="zh-HK" sz="1200">
                <a:solidFill>
                  <a:srgbClr val="000000"/>
                </a:solidFill>
                <a:highlight>
                  <a:srgbClr val="FFFFFF"/>
                </a:highlight>
                <a:latin typeface="Arial"/>
                <a:ea typeface="Arial"/>
                <a:cs typeface="Arial"/>
                <a:sym typeface="Arial"/>
              </a:rPr>
              <a:t>Reduce the total 32 features to 24 based on F score </a:t>
            </a:r>
            <a:endParaRPr b="1" sz="1200">
              <a:solidFill>
                <a:srgbClr val="000000"/>
              </a:solidFill>
              <a:highlight>
                <a:srgbClr val="FFFFFF"/>
              </a:highlight>
              <a:latin typeface="Arial"/>
              <a:ea typeface="Arial"/>
              <a:cs typeface="Arial"/>
              <a:sym typeface="Arial"/>
            </a:endParaRPr>
          </a:p>
        </p:txBody>
      </p:sp>
      <p:sp>
        <p:nvSpPr>
          <p:cNvPr id="131" name="Google Shape;131;p17"/>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2" name="Google Shape;132;p17"/>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zh-HK">
                <a:solidFill>
                  <a:schemeClr val="lt1"/>
                </a:solidFill>
              </a:rPr>
              <a:t>Model used</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Data Processing</a:t>
            </a:r>
            <a:endParaRPr/>
          </a:p>
        </p:txBody>
      </p:sp>
      <p:pic>
        <p:nvPicPr>
          <p:cNvPr id="138" name="Google Shape;138;p18"/>
          <p:cNvPicPr preferRelativeResize="0"/>
          <p:nvPr/>
        </p:nvPicPr>
        <p:blipFill>
          <a:blip r:embed="rId3">
            <a:alphaModFix/>
          </a:blip>
          <a:stretch>
            <a:fillRect/>
          </a:stretch>
        </p:blipFill>
        <p:spPr>
          <a:xfrm>
            <a:off x="311700" y="1161300"/>
            <a:ext cx="3745600" cy="3538025"/>
          </a:xfrm>
          <a:prstGeom prst="rect">
            <a:avLst/>
          </a:prstGeom>
          <a:noFill/>
          <a:ln>
            <a:noFill/>
          </a:ln>
        </p:spPr>
      </p:pic>
      <p:sp>
        <p:nvSpPr>
          <p:cNvPr id="139" name="Google Shape;139;p18"/>
          <p:cNvSpPr txBox="1"/>
          <p:nvPr/>
        </p:nvSpPr>
        <p:spPr>
          <a:xfrm>
            <a:off x="4299300" y="1079975"/>
            <a:ext cx="4533000" cy="3314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zh-HK" sz="1200">
                <a:solidFill>
                  <a:schemeClr val="dk2"/>
                </a:solidFill>
                <a:latin typeface="Roboto"/>
                <a:ea typeface="Roboto"/>
                <a:cs typeface="Roboto"/>
                <a:sym typeface="Roboto"/>
              </a:rPr>
              <a:t> There are total 32 original features used as the input to predict 5-day Apple stock return.</a:t>
            </a:r>
            <a:endParaRPr sz="1200">
              <a:solidFill>
                <a:schemeClr val="dk2"/>
              </a:solidFill>
              <a:latin typeface="Roboto"/>
              <a:ea typeface="Roboto"/>
              <a:cs typeface="Roboto"/>
              <a:sym typeface="Roboto"/>
            </a:endParaRPr>
          </a:p>
          <a:p>
            <a:pPr indent="0" lvl="0" marL="0" rtl="0" algn="l">
              <a:lnSpc>
                <a:spcPct val="115000"/>
              </a:lnSpc>
              <a:spcBef>
                <a:spcPts val="1600"/>
              </a:spcBef>
              <a:spcAft>
                <a:spcPts val="0"/>
              </a:spcAft>
              <a:buNone/>
            </a:pPr>
            <a:r>
              <a:rPr lang="zh-HK" sz="1200">
                <a:solidFill>
                  <a:schemeClr val="dk2"/>
                </a:solidFill>
                <a:latin typeface="Roboto"/>
                <a:ea typeface="Roboto"/>
                <a:cs typeface="Roboto"/>
                <a:sym typeface="Roboto"/>
              </a:rPr>
              <a:t>Stock, exchange and index data are gathered from Yahoofinance (latetst update data).</a:t>
            </a:r>
            <a:endParaRPr sz="1200">
              <a:solidFill>
                <a:schemeClr val="dk2"/>
              </a:solidFill>
              <a:latin typeface="Roboto"/>
              <a:ea typeface="Roboto"/>
              <a:cs typeface="Roboto"/>
              <a:sym typeface="Roboto"/>
            </a:endParaRPr>
          </a:p>
          <a:p>
            <a:pPr indent="0" lvl="0" marL="0" rtl="0" algn="l">
              <a:lnSpc>
                <a:spcPct val="115000"/>
              </a:lnSpc>
              <a:spcBef>
                <a:spcPts val="1600"/>
              </a:spcBef>
              <a:spcAft>
                <a:spcPts val="0"/>
              </a:spcAft>
              <a:buNone/>
            </a:pPr>
            <a:r>
              <a:rPr lang="zh-HK" sz="1200">
                <a:solidFill>
                  <a:schemeClr val="dk2"/>
                </a:solidFill>
                <a:latin typeface="Roboto"/>
                <a:ea typeface="Roboto"/>
                <a:cs typeface="Roboto"/>
                <a:sym typeface="Roboto"/>
              </a:rPr>
              <a:t>The team choose to use Adj Close price to </a:t>
            </a:r>
            <a:r>
              <a:rPr lang="zh-HK" sz="1200">
                <a:solidFill>
                  <a:schemeClr val="dk2"/>
                </a:solidFill>
                <a:latin typeface="Roboto"/>
                <a:ea typeface="Roboto"/>
                <a:cs typeface="Roboto"/>
                <a:sym typeface="Roboto"/>
              </a:rPr>
              <a:t>calculate</a:t>
            </a:r>
            <a:r>
              <a:rPr lang="zh-HK" sz="1200">
                <a:solidFill>
                  <a:schemeClr val="dk2"/>
                </a:solidFill>
                <a:latin typeface="Roboto"/>
                <a:ea typeface="Roboto"/>
                <a:cs typeface="Roboto"/>
                <a:sym typeface="Roboto"/>
              </a:rPr>
              <a:t> </a:t>
            </a:r>
            <a:r>
              <a:rPr lang="zh-HK" sz="1200">
                <a:solidFill>
                  <a:schemeClr val="dk2"/>
                </a:solidFill>
                <a:latin typeface="Roboto"/>
                <a:ea typeface="Roboto"/>
                <a:cs typeface="Roboto"/>
                <a:sym typeface="Roboto"/>
              </a:rPr>
              <a:t>the 5-day stock return and the team </a:t>
            </a:r>
            <a:r>
              <a:rPr lang="zh-HK" sz="1200">
                <a:solidFill>
                  <a:schemeClr val="dk2"/>
                </a:solidFill>
                <a:latin typeface="Roboto"/>
                <a:ea typeface="Roboto"/>
                <a:cs typeface="Roboto"/>
                <a:sym typeface="Roboto"/>
              </a:rPr>
              <a:t>perform the log transformation on the </a:t>
            </a:r>
            <a:r>
              <a:rPr lang="zh-HK" sz="1200">
                <a:solidFill>
                  <a:schemeClr val="dk2"/>
                </a:solidFill>
                <a:latin typeface="Roboto"/>
                <a:ea typeface="Roboto"/>
                <a:cs typeface="Roboto"/>
                <a:sym typeface="Roboto"/>
              </a:rPr>
              <a:t>return to make computation easier.</a:t>
            </a:r>
            <a:endParaRPr sz="1200">
              <a:solidFill>
                <a:schemeClr val="dk2"/>
              </a:solidFill>
              <a:latin typeface="Roboto"/>
              <a:ea typeface="Roboto"/>
              <a:cs typeface="Roboto"/>
              <a:sym typeface="Roboto"/>
            </a:endParaRPr>
          </a:p>
          <a:p>
            <a:pPr indent="0" lvl="0" marL="0" rtl="0" algn="l">
              <a:lnSpc>
                <a:spcPct val="115000"/>
              </a:lnSpc>
              <a:spcBef>
                <a:spcPts val="1600"/>
              </a:spcBef>
              <a:spcAft>
                <a:spcPts val="0"/>
              </a:spcAft>
              <a:buNone/>
            </a:pPr>
            <a:r>
              <a:rPr lang="zh-HK" sz="1200">
                <a:solidFill>
                  <a:schemeClr val="dk2"/>
                </a:solidFill>
                <a:latin typeface="Roboto"/>
                <a:ea typeface="Roboto"/>
                <a:cs typeface="Roboto"/>
                <a:sym typeface="Roboto"/>
              </a:rPr>
              <a:t>The team also add feature that observe the relationship between open, close, high and low to capture more information.</a:t>
            </a:r>
            <a:endParaRPr sz="1200">
              <a:solidFill>
                <a:schemeClr val="dk2"/>
              </a:solidFill>
              <a:latin typeface="Roboto"/>
              <a:ea typeface="Roboto"/>
              <a:cs typeface="Roboto"/>
              <a:sym typeface="Roboto"/>
            </a:endParaRPr>
          </a:p>
          <a:p>
            <a:pPr indent="0" lvl="0" marL="0" rtl="0" algn="l">
              <a:lnSpc>
                <a:spcPct val="115000"/>
              </a:lnSpc>
              <a:spcBef>
                <a:spcPts val="1600"/>
              </a:spcBef>
              <a:spcAft>
                <a:spcPts val="1600"/>
              </a:spcAft>
              <a:buNone/>
            </a:pPr>
            <a:r>
              <a:rPr lang="zh-HK" sz="1200">
                <a:solidFill>
                  <a:schemeClr val="dk2"/>
                </a:solidFill>
                <a:latin typeface="Roboto"/>
                <a:ea typeface="Roboto"/>
                <a:cs typeface="Roboto"/>
                <a:sym typeface="Roboto"/>
              </a:rPr>
              <a:t>Finally, to capture time-series feature, the team add lag of the 5-day return with n from 1 to 15 into the input data.</a:t>
            </a:r>
            <a:endParaRPr sz="1200">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Feature Extraction</a:t>
            </a:r>
            <a:endParaRPr/>
          </a:p>
        </p:txBody>
      </p:sp>
      <p:pic>
        <p:nvPicPr>
          <p:cNvPr id="145" name="Google Shape;145;p19"/>
          <p:cNvPicPr preferRelativeResize="0"/>
          <p:nvPr/>
        </p:nvPicPr>
        <p:blipFill>
          <a:blip r:embed="rId3">
            <a:alphaModFix/>
          </a:blip>
          <a:stretch>
            <a:fillRect/>
          </a:stretch>
        </p:blipFill>
        <p:spPr>
          <a:xfrm>
            <a:off x="381975" y="1017800"/>
            <a:ext cx="4859251" cy="2106725"/>
          </a:xfrm>
          <a:prstGeom prst="rect">
            <a:avLst/>
          </a:prstGeom>
          <a:noFill/>
          <a:ln>
            <a:noFill/>
          </a:ln>
        </p:spPr>
      </p:pic>
      <p:pic>
        <p:nvPicPr>
          <p:cNvPr id="146" name="Google Shape;146;p19"/>
          <p:cNvPicPr preferRelativeResize="0"/>
          <p:nvPr/>
        </p:nvPicPr>
        <p:blipFill>
          <a:blip r:embed="rId4">
            <a:alphaModFix/>
          </a:blip>
          <a:stretch>
            <a:fillRect/>
          </a:stretch>
        </p:blipFill>
        <p:spPr>
          <a:xfrm>
            <a:off x="7260950" y="315375"/>
            <a:ext cx="1371075" cy="4428376"/>
          </a:xfrm>
          <a:prstGeom prst="rect">
            <a:avLst/>
          </a:prstGeom>
          <a:noFill/>
          <a:ln>
            <a:noFill/>
          </a:ln>
        </p:spPr>
      </p:pic>
      <p:sp>
        <p:nvSpPr>
          <p:cNvPr id="147" name="Google Shape;147;p19"/>
          <p:cNvSpPr txBox="1"/>
          <p:nvPr/>
        </p:nvSpPr>
        <p:spPr>
          <a:xfrm>
            <a:off x="5346650" y="1017800"/>
            <a:ext cx="1914300" cy="226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zh-HK" sz="1200">
                <a:solidFill>
                  <a:schemeClr val="dk2"/>
                </a:solidFill>
                <a:latin typeface="Roboto"/>
                <a:ea typeface="Roboto"/>
                <a:cs typeface="Roboto"/>
                <a:sym typeface="Roboto"/>
              </a:rPr>
              <a:t>Use SelectKBest function to rank the feature importance and select 24 largest score features to be the input data.</a:t>
            </a:r>
            <a:endParaRPr sz="1200">
              <a:solidFill>
                <a:schemeClr val="dk2"/>
              </a:solidFill>
              <a:latin typeface="Roboto"/>
              <a:ea typeface="Roboto"/>
              <a:cs typeface="Roboto"/>
              <a:sym typeface="Roboto"/>
            </a:endParaRPr>
          </a:p>
          <a:p>
            <a:pPr indent="0" lvl="0" marL="0" rtl="0" algn="l">
              <a:lnSpc>
                <a:spcPct val="115000"/>
              </a:lnSpc>
              <a:spcBef>
                <a:spcPts val="1600"/>
              </a:spcBef>
              <a:spcAft>
                <a:spcPts val="0"/>
              </a:spcAft>
              <a:buNone/>
            </a:pPr>
            <a:r>
              <a:rPr lang="zh-HK" sz="1200">
                <a:solidFill>
                  <a:schemeClr val="dk2"/>
                </a:solidFill>
                <a:latin typeface="Roboto"/>
                <a:ea typeface="Roboto"/>
                <a:cs typeface="Roboto"/>
                <a:sym typeface="Roboto"/>
              </a:rPr>
              <a:t>The 8 lowest score features will be dropped.</a:t>
            </a:r>
            <a:endParaRPr sz="1200">
              <a:solidFill>
                <a:schemeClr val="dk2"/>
              </a:solidFill>
              <a:latin typeface="Roboto"/>
              <a:ea typeface="Roboto"/>
              <a:cs typeface="Roboto"/>
              <a:sym typeface="Roboto"/>
            </a:endParaRPr>
          </a:p>
          <a:p>
            <a:pPr indent="0" lvl="0" marL="0" rtl="0" algn="l">
              <a:lnSpc>
                <a:spcPct val="115000"/>
              </a:lnSpc>
              <a:spcBef>
                <a:spcPts val="1600"/>
              </a:spcBef>
              <a:spcAft>
                <a:spcPts val="1600"/>
              </a:spcAft>
              <a:buNone/>
            </a:pPr>
            <a:r>
              <a:t/>
            </a:r>
            <a:endParaRPr sz="1200">
              <a:solidFill>
                <a:schemeClr val="dk2"/>
              </a:solidFill>
              <a:latin typeface="Roboto"/>
              <a:ea typeface="Roboto"/>
              <a:cs typeface="Roboto"/>
              <a:sym typeface="Roboto"/>
            </a:endParaRPr>
          </a:p>
        </p:txBody>
      </p:sp>
      <p:sp>
        <p:nvSpPr>
          <p:cNvPr id="148" name="Google Shape;148;p19"/>
          <p:cNvSpPr txBox="1"/>
          <p:nvPr/>
        </p:nvSpPr>
        <p:spPr>
          <a:xfrm>
            <a:off x="479700" y="3391025"/>
            <a:ext cx="4663800" cy="121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zh-HK" sz="1200">
                <a:solidFill>
                  <a:schemeClr val="dk2"/>
                </a:solidFill>
                <a:latin typeface="Roboto"/>
                <a:ea typeface="Roboto"/>
                <a:cs typeface="Roboto"/>
                <a:sym typeface="Roboto"/>
              </a:rPr>
              <a:t>The Feature Extraction/Reduction will </a:t>
            </a:r>
            <a:r>
              <a:rPr b="1" lang="zh-HK" sz="1200">
                <a:solidFill>
                  <a:srgbClr val="202124"/>
                </a:solidFill>
                <a:highlight>
                  <a:srgbClr val="FFFFFF"/>
                </a:highlight>
              </a:rPr>
              <a:t>helps to reduce the amount of redundant data from the data set</a:t>
            </a:r>
            <a:r>
              <a:rPr lang="zh-HK" sz="1200">
                <a:solidFill>
                  <a:srgbClr val="202124"/>
                </a:solidFill>
                <a:highlight>
                  <a:srgbClr val="FFFFFF"/>
                </a:highlight>
              </a:rPr>
              <a:t>. In the end, the reduction of the data helps to build the model with less machine's efforts and also increase the speed of learning and generalization steps in the machine learning process.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zh-HK"/>
              <a:t> Scoring &amp; Valuation Function</a:t>
            </a:r>
            <a:endParaRPr sz="1750">
              <a:solidFill>
                <a:srgbClr val="212121"/>
              </a:solidFill>
              <a:highlight>
                <a:srgbClr val="FFFFFF"/>
              </a:highlight>
            </a:endParaRPr>
          </a:p>
          <a:p>
            <a:pPr indent="0" lvl="0" marL="0" rtl="0" algn="l">
              <a:spcBef>
                <a:spcPts val="0"/>
              </a:spcBef>
              <a:spcAft>
                <a:spcPts val="0"/>
              </a:spcAft>
              <a:buNone/>
            </a:pPr>
            <a:r>
              <a:t/>
            </a:r>
            <a:endParaRPr/>
          </a:p>
        </p:txBody>
      </p:sp>
      <p:pic>
        <p:nvPicPr>
          <p:cNvPr id="154" name="Google Shape;154;p20"/>
          <p:cNvPicPr preferRelativeResize="0"/>
          <p:nvPr/>
        </p:nvPicPr>
        <p:blipFill>
          <a:blip r:embed="rId3">
            <a:alphaModFix/>
          </a:blip>
          <a:stretch>
            <a:fillRect/>
          </a:stretch>
        </p:blipFill>
        <p:spPr>
          <a:xfrm>
            <a:off x="311700" y="1253300"/>
            <a:ext cx="5333126" cy="3278600"/>
          </a:xfrm>
          <a:prstGeom prst="rect">
            <a:avLst/>
          </a:prstGeom>
          <a:noFill/>
          <a:ln>
            <a:noFill/>
          </a:ln>
        </p:spPr>
      </p:pic>
      <p:sp>
        <p:nvSpPr>
          <p:cNvPr id="155" name="Google Shape;155;p20"/>
          <p:cNvSpPr txBox="1"/>
          <p:nvPr/>
        </p:nvSpPr>
        <p:spPr>
          <a:xfrm>
            <a:off x="6045875" y="1253300"/>
            <a:ext cx="26769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HK">
                <a:latin typeface="Roboto"/>
                <a:ea typeface="Roboto"/>
                <a:cs typeface="Roboto"/>
                <a:sym typeface="Roboto"/>
              </a:rPr>
              <a:t>The team designed three scoring function used during the model training process: </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zh-HK">
                <a:latin typeface="Roboto"/>
                <a:ea typeface="Roboto"/>
                <a:cs typeface="Roboto"/>
                <a:sym typeface="Roboto"/>
              </a:rPr>
              <a:t>Sharpe Ratio</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zh-HK">
                <a:latin typeface="Roboto"/>
                <a:ea typeface="Roboto"/>
                <a:cs typeface="Roboto"/>
                <a:sym typeface="Roboto"/>
              </a:rPr>
              <a:t>Information coeff</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zh-HK">
                <a:latin typeface="Roboto"/>
                <a:ea typeface="Roboto"/>
                <a:cs typeface="Roboto"/>
                <a:sym typeface="Roboto"/>
              </a:rPr>
              <a:t>NMSE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zh-HK">
                <a:latin typeface="Roboto"/>
                <a:ea typeface="Roboto"/>
                <a:cs typeface="Roboto"/>
                <a:sym typeface="Roboto"/>
              </a:rPr>
              <a:t>The team tried all three method on each model and found that </a:t>
            </a:r>
            <a:r>
              <a:rPr lang="zh-HK">
                <a:latin typeface="Roboto"/>
                <a:ea typeface="Roboto"/>
                <a:cs typeface="Roboto"/>
                <a:sym typeface="Roboto"/>
              </a:rPr>
              <a:t>NMSE has the best performance that minimize the error between real and prediction values.</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0" y="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zh-HK" sz="2600">
                <a:latin typeface="Times New Roman"/>
                <a:ea typeface="Times New Roman"/>
                <a:cs typeface="Times New Roman"/>
                <a:sym typeface="Times New Roman"/>
              </a:rPr>
              <a:t>Introduction of Random Forest Regression</a:t>
            </a:r>
            <a:endParaRPr/>
          </a:p>
        </p:txBody>
      </p:sp>
      <p:sp>
        <p:nvSpPr>
          <p:cNvPr id="161" name="Google Shape;161;p21"/>
          <p:cNvSpPr txBox="1"/>
          <p:nvPr/>
        </p:nvSpPr>
        <p:spPr>
          <a:xfrm>
            <a:off x="0" y="1038750"/>
            <a:ext cx="3719400" cy="37404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212121"/>
              </a:buClr>
              <a:buSzPts val="1800"/>
              <a:buFont typeface="Times New Roman"/>
              <a:buChar char="●"/>
            </a:pPr>
            <a:r>
              <a:rPr lang="zh-HK" sz="1800">
                <a:solidFill>
                  <a:srgbClr val="212121"/>
                </a:solidFill>
                <a:latin typeface="Times New Roman"/>
                <a:ea typeface="Times New Roman"/>
                <a:cs typeface="Times New Roman"/>
                <a:sym typeface="Times New Roman"/>
              </a:rPr>
              <a:t>Random Forest Regression is a supervised learning algorithm that uses ensemble learning method for regression. To be more specific, Random Forest constructing several decision trees during training time and outputting the mean of the classes as the prediction of all the trees. </a:t>
            </a:r>
            <a:endParaRPr sz="1800">
              <a:solidFill>
                <a:srgbClr val="212121"/>
              </a:solidFill>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Roboto"/>
              <a:ea typeface="Roboto"/>
              <a:cs typeface="Roboto"/>
              <a:sym typeface="Roboto"/>
            </a:endParaRPr>
          </a:p>
        </p:txBody>
      </p:sp>
      <p:pic>
        <p:nvPicPr>
          <p:cNvPr id="162" name="Google Shape;162;p21"/>
          <p:cNvPicPr preferRelativeResize="0"/>
          <p:nvPr/>
        </p:nvPicPr>
        <p:blipFill>
          <a:blip r:embed="rId3">
            <a:alphaModFix/>
          </a:blip>
          <a:stretch>
            <a:fillRect/>
          </a:stretch>
        </p:blipFill>
        <p:spPr>
          <a:xfrm>
            <a:off x="4723175" y="1538203"/>
            <a:ext cx="4300100" cy="2466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