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0DF6-2F9A-4E97-82B2-487960136D9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75AA-8D65-47B5-B619-F49946E6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2810" y="1584364"/>
            <a:ext cx="112603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¿</a:t>
            </a:r>
            <a:r>
              <a:rPr lang="en-US" sz="2400" b="1" dirty="0" err="1" smtClean="0"/>
              <a:t>Cómo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está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compuesto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sitio</a:t>
            </a:r>
            <a:r>
              <a:rPr lang="en-US" sz="2400" b="1" dirty="0" smtClean="0"/>
              <a:t> web?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El HTML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la </a:t>
            </a:r>
            <a:r>
              <a:rPr lang="en-US" sz="2000" b="1" dirty="0" err="1" smtClean="0"/>
              <a:t>estructura</a:t>
            </a:r>
            <a:r>
              <a:rPr lang="en-US" sz="2000" dirty="0" smtClean="0"/>
              <a:t> del </a:t>
            </a:r>
            <a:r>
              <a:rPr lang="en-US" sz="2000" dirty="0" err="1" smtClean="0"/>
              <a:t>sitio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El CSS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el </a:t>
            </a:r>
            <a:r>
              <a:rPr lang="en-US" sz="2000" b="1" dirty="0" err="1" smtClean="0"/>
              <a:t>estilo</a:t>
            </a:r>
            <a:r>
              <a:rPr lang="en-US" sz="2000" dirty="0"/>
              <a:t> </a:t>
            </a:r>
            <a:r>
              <a:rPr lang="en-US" sz="2000" dirty="0" smtClean="0"/>
              <a:t>y la </a:t>
            </a:r>
            <a:r>
              <a:rPr lang="en-US" sz="2000" b="1" dirty="0" err="1" smtClean="0"/>
              <a:t>apariencia</a:t>
            </a:r>
            <a:r>
              <a:rPr lang="en-US" sz="2000" b="1" dirty="0" smtClean="0"/>
              <a:t> visual </a:t>
            </a:r>
            <a:r>
              <a:rPr lang="en-US" sz="2000" dirty="0" smtClean="0"/>
              <a:t>del </a:t>
            </a:r>
            <a:r>
              <a:rPr lang="en-US" sz="2000" dirty="0" err="1" smtClean="0"/>
              <a:t>sitio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El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define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componentes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interactivos</a:t>
            </a:r>
            <a:r>
              <a:rPr lang="en-US" sz="2000" b="1" dirty="0" smtClean="0"/>
              <a:t> </a:t>
            </a:r>
            <a:r>
              <a:rPr lang="en-US" sz="2000" dirty="0" smtClean="0"/>
              <a:t>del </a:t>
            </a:r>
            <a:r>
              <a:rPr lang="en-US" sz="2000" dirty="0" err="1" smtClean="0"/>
              <a:t>sitio</a:t>
            </a:r>
            <a:r>
              <a:rPr lang="en-US" sz="2000" dirty="0" smtClean="0"/>
              <a:t>,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comportamiento</a:t>
            </a:r>
            <a:r>
              <a:rPr lang="en-US" sz="2000" dirty="0" smtClean="0"/>
              <a:t> y </a:t>
            </a:r>
            <a:r>
              <a:rPr lang="en-US" sz="2000" b="1" dirty="0" err="1" smtClean="0"/>
              <a:t>reglas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Además</a:t>
            </a:r>
            <a:r>
              <a:rPr lang="en-US" sz="2000" dirty="0" smtClean="0"/>
              <a:t> </a:t>
            </a:r>
            <a:r>
              <a:rPr lang="en-US" sz="2000" dirty="0" err="1" smtClean="0"/>
              <a:t>existen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herramientas</a:t>
            </a:r>
            <a:r>
              <a:rPr lang="en-US" sz="2000" dirty="0" smtClean="0"/>
              <a:t> que </a:t>
            </a:r>
            <a:r>
              <a:rPr lang="en-US" sz="2000" dirty="0" err="1" smtClean="0"/>
              <a:t>nos</a:t>
            </a:r>
            <a:r>
              <a:rPr lang="en-US" sz="2000" dirty="0" smtClean="0"/>
              <a:t> </a:t>
            </a:r>
            <a:r>
              <a:rPr lang="en-US" sz="2000" dirty="0" err="1" smtClean="0"/>
              <a:t>facilitan</a:t>
            </a:r>
            <a:r>
              <a:rPr lang="en-US" sz="2000" dirty="0" smtClean="0"/>
              <a:t> la </a:t>
            </a:r>
            <a:r>
              <a:rPr lang="en-US" sz="2000" dirty="0" err="1" smtClean="0"/>
              <a:t>construcción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sitios</a:t>
            </a:r>
            <a:r>
              <a:rPr lang="en-US" sz="2000" dirty="0" smtClean="0"/>
              <a:t> web.</a:t>
            </a:r>
          </a:p>
          <a:p>
            <a:pPr lvl="1"/>
            <a:endParaRPr lang="en-US" sz="2000" dirty="0"/>
          </a:p>
        </p:txBody>
      </p:sp>
      <p:pic>
        <p:nvPicPr>
          <p:cNvPr id="1038" name="Picture 14" descr="http://www.clker.com/cliparts/2/8/e/0/13334867611360053779Yellow%20House%20Drawing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080">
            <a:off x="9725426" y="1195151"/>
            <a:ext cx="2008966" cy="2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cascadas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herencia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selectores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Selectores</a:t>
            </a:r>
            <a:r>
              <a:rPr lang="en-US" sz="2000" dirty="0" smtClean="0"/>
              <a:t> </a:t>
            </a:r>
            <a:r>
              <a:rPr lang="en-US" sz="2000" dirty="0" err="1" smtClean="0"/>
              <a:t>compuestos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Multiple </a:t>
            </a:r>
            <a:r>
              <a:rPr lang="en-US" sz="2000" dirty="0" smtClean="0">
                <a:sym typeface="Wingdings" panose="05000000000000000000" pitchFamily="2" charset="2"/>
              </a:rPr>
              <a:t> selector1, selector2 { … }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Child </a:t>
            </a:r>
            <a:r>
              <a:rPr lang="en-US" sz="2000" dirty="0" smtClean="0">
                <a:sym typeface="Wingdings" panose="05000000000000000000" pitchFamily="2" charset="2"/>
              </a:rPr>
              <a:t> selector1 selector2 { ... }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Direct child  selector1 &gt; selector2 { … }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Adjacent sibling  selector1 + selector2 { … }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User action pseudo classes  selector1:hover { … } / selector1:focus { … }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Browser compatibility. CSS3?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75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Semántica</a:t>
            </a:r>
            <a:r>
              <a:rPr lang="en-US" sz="2400" b="1" dirty="0" smtClean="0"/>
              <a:t> y HTML tags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HTML </a:t>
            </a:r>
            <a:r>
              <a:rPr lang="en-US" sz="2000" dirty="0" err="1" smtClean="0"/>
              <a:t>semántico</a:t>
            </a:r>
            <a:r>
              <a:rPr lang="en-US" sz="2000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Tags de </a:t>
            </a:r>
            <a:r>
              <a:rPr lang="en-US" sz="2000" dirty="0" err="1"/>
              <a:t>e</a:t>
            </a:r>
            <a:r>
              <a:rPr lang="en-US" sz="2000" dirty="0" err="1" smtClean="0"/>
              <a:t>structura</a:t>
            </a:r>
            <a:r>
              <a:rPr lang="en-US" sz="2000" dirty="0" smtClean="0"/>
              <a:t> – html, head, body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Tags </a:t>
            </a:r>
            <a:r>
              <a:rPr lang="en-US" sz="2000" dirty="0" err="1" smtClean="0"/>
              <a:t>importantes</a:t>
            </a:r>
            <a:r>
              <a:rPr lang="en-US" sz="2000" dirty="0"/>
              <a:t> </a:t>
            </a:r>
            <a:r>
              <a:rPr lang="en-US" sz="2000" dirty="0" smtClean="0"/>
              <a:t>- headings, </a:t>
            </a:r>
            <a:r>
              <a:rPr lang="en-US" sz="2000" dirty="0" err="1" smtClean="0"/>
              <a:t>imágenes</a:t>
            </a:r>
            <a:r>
              <a:rPr lang="en-US" sz="2000" dirty="0" smtClean="0"/>
              <a:t>, </a:t>
            </a:r>
            <a:r>
              <a:rPr lang="en-US" sz="2000" dirty="0" err="1" smtClean="0"/>
              <a:t>texto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HTML5 – </a:t>
            </a:r>
            <a:r>
              <a:rPr lang="en-US" sz="2000" dirty="0" err="1" smtClean="0"/>
              <a:t>concepto</a:t>
            </a:r>
            <a:r>
              <a:rPr lang="en-US" sz="2000" dirty="0" smtClean="0"/>
              <a:t> </a:t>
            </a:r>
            <a:r>
              <a:rPr lang="en-US" sz="2000" dirty="0" err="1" smtClean="0"/>
              <a:t>básico</a:t>
            </a:r>
            <a:r>
              <a:rPr lang="en-US" sz="2000" dirty="0" smtClean="0"/>
              <a:t>: tags, </a:t>
            </a:r>
            <a:r>
              <a:rPr lang="en-US" sz="2000" dirty="0" err="1" smtClean="0"/>
              <a:t>novedades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6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Chrome Dev Tools</a:t>
            </a:r>
          </a:p>
          <a:p>
            <a:r>
              <a:rPr lang="en-US" sz="2400" b="1" dirty="0" err="1" smtClean="0"/>
              <a:t>Analizando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maquetado</a:t>
            </a:r>
            <a:r>
              <a:rPr lang="en-US" sz="2400" b="1" dirty="0" smtClean="0"/>
              <a:t> de Twitter</a:t>
            </a:r>
            <a:endParaRPr lang="en-US" sz="2400" dirty="0" smtClean="0"/>
          </a:p>
        </p:txBody>
      </p:sp>
      <p:pic>
        <p:nvPicPr>
          <p:cNvPr id="6146" name="Picture 2" descr="http://puu.sh/oCGrX/d03afca33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486748"/>
            <a:ext cx="44672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2997" y="2415361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Diferencia</a:t>
            </a:r>
            <a:r>
              <a:rPr lang="en-US" dirty="0" smtClean="0"/>
              <a:t> entre </a:t>
            </a:r>
            <a:r>
              <a:rPr lang="en-US" dirty="0" err="1" smtClean="0"/>
              <a:t>estructura</a:t>
            </a:r>
            <a:r>
              <a:rPr lang="en-US" dirty="0" smtClean="0"/>
              <a:t> (HTML) y </a:t>
            </a:r>
            <a:r>
              <a:rPr lang="en-US" dirty="0" err="1" smtClean="0"/>
              <a:t>estilo</a:t>
            </a:r>
            <a:r>
              <a:rPr lang="en-US" dirty="0" smtClean="0"/>
              <a:t> (CSS)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consola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Ubicar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la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maqueta</a:t>
            </a:r>
            <a:r>
              <a:rPr lang="en-US" dirty="0" smtClean="0"/>
              <a:t> y </a:t>
            </a:r>
            <a:r>
              <a:rPr lang="en-US" dirty="0" err="1"/>
              <a:t>c</a:t>
            </a:r>
            <a:r>
              <a:rPr lang="en-US" dirty="0" err="1" smtClean="0"/>
              <a:t>ambiar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: </a:t>
            </a:r>
            <a:r>
              <a:rPr lang="en-US" dirty="0" err="1" smtClean="0"/>
              <a:t>colores</a:t>
            </a:r>
            <a:r>
              <a:rPr lang="en-US" dirty="0" smtClean="0"/>
              <a:t>, </a:t>
            </a:r>
            <a:r>
              <a:rPr lang="en-US" dirty="0" err="1" smtClean="0"/>
              <a:t>fuentes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Estructura de </a:t>
            </a:r>
            <a:r>
              <a:rPr lang="en-US" dirty="0" err="1" smtClean="0"/>
              <a:t>árbol</a:t>
            </a:r>
            <a:r>
              <a:rPr lang="en-US" dirty="0" smtClean="0"/>
              <a:t>: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interpreta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21066696">
            <a:off x="7884691" y="4563367"/>
            <a:ext cx="3802743" cy="79719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21069177">
            <a:off x="8189623" y="4517270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BOX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4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apariencia</a:t>
            </a:r>
            <a:r>
              <a:rPr lang="en-US" sz="2400" b="1" dirty="0" smtClean="0"/>
              <a:t> visual del </a:t>
            </a:r>
            <a:r>
              <a:rPr lang="en-US" sz="2400" b="1" dirty="0" err="1" smtClean="0"/>
              <a:t>sitio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 </a:t>
            </a:r>
            <a:r>
              <a:rPr lang="en-US" sz="2000" dirty="0" err="1" smtClean="0"/>
              <a:t>sitio</a:t>
            </a:r>
            <a:r>
              <a:rPr lang="en-US" sz="2000" dirty="0" smtClean="0"/>
              <a:t> </a:t>
            </a:r>
            <a:r>
              <a:rPr lang="en-US" sz="2000" dirty="0" err="1" smtClean="0"/>
              <a:t>puede</a:t>
            </a:r>
            <a:r>
              <a:rPr lang="en-US" sz="2000" dirty="0" smtClean="0"/>
              <a:t> verse </a:t>
            </a:r>
            <a:r>
              <a:rPr lang="en-US" sz="2000" dirty="0" err="1" smtClean="0"/>
              <a:t>completamente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 a </a:t>
            </a:r>
            <a:r>
              <a:rPr lang="en-US" sz="2000" dirty="0" err="1" smtClean="0"/>
              <a:t>otro</a:t>
            </a:r>
            <a:r>
              <a:rPr lang="en-US" sz="2000" dirty="0" smtClean="0"/>
              <a:t> </a:t>
            </a:r>
            <a:r>
              <a:rPr lang="en-US" sz="2000" dirty="0" err="1" smtClean="0"/>
              <a:t>incluso</a:t>
            </a:r>
            <a:r>
              <a:rPr lang="en-US" sz="2000" dirty="0" smtClean="0"/>
              <a:t> </a:t>
            </a:r>
            <a:r>
              <a:rPr lang="en-US" sz="2000" dirty="0" err="1" smtClean="0"/>
              <a:t>teniendo</a:t>
            </a:r>
            <a:r>
              <a:rPr lang="en-US" sz="2000" dirty="0" smtClean="0"/>
              <a:t> la </a:t>
            </a:r>
            <a:r>
              <a:rPr lang="en-US" sz="2000" dirty="0" err="1" smtClean="0"/>
              <a:t>misma</a:t>
            </a:r>
            <a:r>
              <a:rPr lang="en-US" sz="2000" dirty="0" smtClean="0"/>
              <a:t> </a:t>
            </a:r>
            <a:r>
              <a:rPr lang="en-US" sz="2000" dirty="0" err="1" smtClean="0"/>
              <a:t>estructura</a:t>
            </a:r>
            <a:r>
              <a:rPr lang="en-US" sz="2000" dirty="0" smtClean="0"/>
              <a:t> HTML.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Reglas</a:t>
            </a:r>
            <a:r>
              <a:rPr lang="en-US" sz="2000" dirty="0" smtClean="0"/>
              <a:t> CSS: ¿para 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sirven</a:t>
            </a:r>
            <a:r>
              <a:rPr lang="en-US" sz="2000" dirty="0" smtClean="0"/>
              <a:t>? ¿</a:t>
            </a:r>
            <a:r>
              <a:rPr lang="en-US" sz="2000" dirty="0" err="1" smtClean="0"/>
              <a:t>cuáles</a:t>
            </a:r>
            <a:r>
              <a:rPr lang="en-US" sz="2000" dirty="0" smtClean="0"/>
              <a:t> son? 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las </a:t>
            </a:r>
            <a:r>
              <a:rPr lang="en-US" sz="2000" dirty="0" err="1" smtClean="0"/>
              <a:t>aplico</a:t>
            </a:r>
            <a:r>
              <a:rPr lang="en-US" sz="2000" dirty="0" smtClean="0"/>
              <a:t> a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mi </a:t>
            </a:r>
            <a:r>
              <a:rPr lang="en-US" sz="2000" dirty="0" err="1" smtClean="0"/>
              <a:t>sitio</a:t>
            </a:r>
            <a:r>
              <a:rPr lang="en-US" sz="2000" dirty="0" smtClean="0"/>
              <a:t>? (</a:t>
            </a:r>
            <a:r>
              <a:rPr lang="en-US" sz="2000" dirty="0" err="1" smtClean="0"/>
              <a:t>ver</a:t>
            </a:r>
            <a:r>
              <a:rPr lang="en-US" sz="2000" dirty="0" smtClean="0"/>
              <a:t> sig.)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Box model – </a:t>
            </a:r>
            <a:r>
              <a:rPr lang="en-US" sz="2000" dirty="0" err="1" smtClean="0"/>
              <a:t>regla</a:t>
            </a:r>
            <a:r>
              <a:rPr lang="en-US" sz="2000" dirty="0" smtClean="0"/>
              <a:t> ‘display’, </a:t>
            </a:r>
            <a:r>
              <a:rPr lang="en-US" sz="2000" dirty="0" err="1" smtClean="0"/>
              <a:t>diferencia</a:t>
            </a:r>
            <a:r>
              <a:rPr lang="en-US" sz="2000" dirty="0" smtClean="0"/>
              <a:t> entre inline, block e inline-block. (</a:t>
            </a:r>
            <a:r>
              <a:rPr lang="en-US" sz="2000" dirty="0" err="1" smtClean="0"/>
              <a:t>ver</a:t>
            </a:r>
            <a:r>
              <a:rPr lang="en-US" sz="2000" dirty="0" smtClean="0"/>
              <a:t> 2+ sig.)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Maquetando</a:t>
            </a:r>
            <a:r>
              <a:rPr lang="en-US" sz="2000" dirty="0" smtClean="0"/>
              <a:t> un layout simple.</a:t>
            </a:r>
          </a:p>
        </p:txBody>
      </p:sp>
    </p:spTree>
    <p:extLst>
      <p:ext uri="{BB962C8B-B14F-4D97-AF65-F5344CB8AC3E}">
        <p14:creationId xmlns:p14="http://schemas.microsoft.com/office/powerpoint/2010/main" val="22166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HTML, CSS Y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Lenguaje</a:t>
            </a:r>
            <a:r>
              <a:rPr lang="en-US" sz="2000" dirty="0" smtClean="0">
                <a:sym typeface="Wingdings" panose="05000000000000000000" pitchFamily="2" charset="2"/>
              </a:rPr>
              <a:t>: </a:t>
            </a:r>
            <a:r>
              <a:rPr lang="en-US" sz="2000" dirty="0" err="1" smtClean="0">
                <a:sym typeface="Wingdings" panose="05000000000000000000" pitchFamily="2" charset="2"/>
              </a:rPr>
              <a:t>sintaxis</a:t>
            </a:r>
            <a:r>
              <a:rPr lang="en-US" sz="2000" dirty="0" smtClean="0">
                <a:sym typeface="Wingdings" panose="05000000000000000000" pitchFamily="2" charset="2"/>
              </a:rPr>
              <a:t> y </a:t>
            </a:r>
            <a:r>
              <a:rPr lang="en-US" sz="2000" dirty="0" err="1" smtClean="0">
                <a:sym typeface="Wingdings" panose="05000000000000000000" pitchFamily="2" charset="2"/>
              </a:rPr>
              <a:t>reglas</a:t>
            </a:r>
            <a:r>
              <a:rPr lang="en-US" sz="2000" dirty="0" smtClean="0">
                <a:sym typeface="Wingdings" panose="05000000000000000000" pitchFamily="2" charset="2"/>
              </a:rPr>
              <a:t>  TAG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El DOM </a:t>
            </a:r>
            <a:r>
              <a:rPr lang="en-US" sz="2000" dirty="0" err="1" smtClean="0">
                <a:sym typeface="Wingdings" panose="05000000000000000000" pitchFamily="2" charset="2"/>
              </a:rPr>
              <a:t>es</a:t>
            </a:r>
            <a:r>
              <a:rPr lang="en-US" sz="2000" dirty="0" smtClean="0">
                <a:sym typeface="Wingdings" panose="05000000000000000000" pitchFamily="2" charset="2"/>
              </a:rPr>
              <a:t> el </a:t>
            </a:r>
            <a:r>
              <a:rPr lang="en-US" sz="2000" dirty="0" err="1" smtClean="0">
                <a:sym typeface="Wingdings" panose="05000000000000000000" pitchFamily="2" charset="2"/>
              </a:rPr>
              <a:t>árbol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generado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por</a:t>
            </a:r>
            <a:r>
              <a:rPr lang="en-US" sz="2000" dirty="0" smtClean="0">
                <a:sym typeface="Wingdings" panose="05000000000000000000" pitchFamily="2" charset="2"/>
              </a:rPr>
              <a:t> el browser a </a:t>
            </a:r>
            <a:r>
              <a:rPr lang="en-US" sz="2000" dirty="0" err="1" smtClean="0">
                <a:sym typeface="Wingdings" panose="05000000000000000000" pitchFamily="2" charset="2"/>
              </a:rPr>
              <a:t>partir</a:t>
            </a:r>
            <a:r>
              <a:rPr lang="en-US" sz="2000" dirty="0" smtClean="0">
                <a:sym typeface="Wingdings" panose="05000000000000000000" pitchFamily="2" charset="2"/>
              </a:rPr>
              <a:t> de la </a:t>
            </a:r>
            <a:r>
              <a:rPr lang="en-US" sz="2000" dirty="0" err="1" smtClean="0">
                <a:sym typeface="Wingdings" panose="05000000000000000000" pitchFamily="2" charset="2"/>
              </a:rPr>
              <a:t>estructura</a:t>
            </a:r>
            <a:r>
              <a:rPr lang="en-US" sz="2000" dirty="0" smtClean="0">
                <a:sym typeface="Wingdings" panose="05000000000000000000" pitchFamily="2" charset="2"/>
              </a:rPr>
              <a:t> del html. </a:t>
            </a:r>
            <a:r>
              <a:rPr lang="en-US" sz="2000" dirty="0" err="1" smtClean="0">
                <a:sym typeface="Wingdings" panose="05000000000000000000" pitchFamily="2" charset="2"/>
              </a:rPr>
              <a:t>Es</a:t>
            </a:r>
            <a:r>
              <a:rPr lang="en-US" sz="2000" dirty="0" smtClean="0">
                <a:sym typeface="Wingdings" panose="05000000000000000000" pitchFamily="2" charset="2"/>
              </a:rPr>
              <a:t> un </a:t>
            </a:r>
            <a:r>
              <a:rPr lang="en-US" sz="2000" dirty="0" err="1" smtClean="0">
                <a:sym typeface="Wingdings" panose="05000000000000000000" pitchFamily="2" charset="2"/>
              </a:rPr>
              <a:t>estándar</a:t>
            </a:r>
            <a:r>
              <a:rPr lang="en-US" sz="2000" dirty="0" smtClean="0">
                <a:sym typeface="Wingdings" panose="05000000000000000000" pitchFamily="2" charset="2"/>
              </a:rPr>
              <a:t> que define </a:t>
            </a:r>
            <a:r>
              <a:rPr lang="en-US" sz="2000" dirty="0" err="1" smtClean="0">
                <a:sym typeface="Wingdings" panose="05000000000000000000" pitchFamily="2" charset="2"/>
              </a:rPr>
              <a:t>como</a:t>
            </a:r>
            <a:r>
              <a:rPr lang="en-US" sz="2000" dirty="0" smtClean="0">
                <a:sym typeface="Wingdings" panose="05000000000000000000" pitchFamily="2" charset="2"/>
              </a:rPr>
              <a:t> son </a:t>
            </a:r>
            <a:r>
              <a:rPr lang="en-US" sz="2000" dirty="0" err="1" smtClean="0">
                <a:sym typeface="Wingdings" panose="05000000000000000000" pitchFamily="2" charset="2"/>
              </a:rPr>
              <a:t>interpretados</a:t>
            </a:r>
            <a:r>
              <a:rPr lang="en-US" sz="2000" dirty="0" smtClean="0">
                <a:sym typeface="Wingdings" panose="05000000000000000000" pitchFamily="2" charset="2"/>
              </a:rPr>
              <a:t> y </a:t>
            </a:r>
            <a:r>
              <a:rPr lang="en-US" sz="2000" dirty="0" err="1" smtClean="0">
                <a:sym typeface="Wingdings" panose="05000000000000000000" pitchFamily="2" charset="2"/>
              </a:rPr>
              <a:t>como</a:t>
            </a:r>
            <a:r>
              <a:rPr lang="en-US" sz="2000" dirty="0" smtClean="0">
                <a:sym typeface="Wingdings" panose="05000000000000000000" pitchFamily="2" charset="2"/>
              </a:rPr>
              <a:t> se </a:t>
            </a:r>
            <a:r>
              <a:rPr lang="en-US" sz="2000" dirty="0" err="1" smtClean="0">
                <a:sym typeface="Wingdings" panose="05000000000000000000" pitchFamily="2" charset="2"/>
              </a:rPr>
              <a:t>comportan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los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elementos</a:t>
            </a:r>
            <a:r>
              <a:rPr lang="en-US" sz="2000" dirty="0" smtClean="0"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ym typeface="Wingdings" panose="05000000000000000000" pitchFamily="2" charset="2"/>
              </a:rPr>
              <a:t>nuestro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sitio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err="1" smtClean="0">
                <a:sym typeface="Wingdings" panose="05000000000000000000" pitchFamily="2" charset="2"/>
              </a:rPr>
              <a:t>Ejemplo</a:t>
            </a:r>
            <a:r>
              <a:rPr lang="en-US" sz="2000" dirty="0" smtClean="0">
                <a:sym typeface="Wingdings" panose="05000000000000000000" pitchFamily="2" charset="2"/>
              </a:rPr>
              <a:t>: </a:t>
            </a:r>
            <a:r>
              <a:rPr lang="en-US" sz="2000" b="1" i="1" dirty="0" smtClean="0">
                <a:sym typeface="Wingdings" panose="05000000000000000000" pitchFamily="2" charset="2"/>
              </a:rPr>
              <a:t>&lt;p class=“</a:t>
            </a:r>
            <a:r>
              <a:rPr lang="en-US" sz="2000" b="1" i="1" dirty="0" err="1" smtClean="0">
                <a:sym typeface="Wingdings" panose="05000000000000000000" pitchFamily="2" charset="2"/>
              </a:rPr>
              <a:t>texto-rojo</a:t>
            </a:r>
            <a:r>
              <a:rPr lang="en-US" sz="2000" b="1" i="1" dirty="0" smtClean="0">
                <a:sym typeface="Wingdings" panose="05000000000000000000" pitchFamily="2" charset="2"/>
              </a:rPr>
              <a:t>”&gt;</a:t>
            </a:r>
            <a:r>
              <a:rPr lang="en-US" sz="2000" i="1" dirty="0" smtClean="0">
                <a:sym typeface="Wingdings" panose="05000000000000000000" pitchFamily="2" charset="2"/>
              </a:rPr>
              <a:t>Este </a:t>
            </a:r>
            <a:r>
              <a:rPr lang="en-US" sz="2000" i="1" dirty="0" err="1" smtClean="0">
                <a:sym typeface="Wingdings" panose="05000000000000000000" pitchFamily="2" charset="2"/>
              </a:rPr>
              <a:t>texto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i="1" dirty="0" err="1" smtClean="0">
                <a:sym typeface="Wingdings" panose="05000000000000000000" pitchFamily="2" charset="2"/>
              </a:rPr>
              <a:t>debe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i="1" dirty="0" err="1" smtClean="0">
                <a:sym typeface="Wingdings" panose="05000000000000000000" pitchFamily="2" charset="2"/>
              </a:rPr>
              <a:t>ser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i="1" dirty="0" err="1" smtClean="0">
                <a:sym typeface="Wingdings" panose="05000000000000000000" pitchFamily="2" charset="2"/>
              </a:rPr>
              <a:t>rojo</a:t>
            </a:r>
            <a:r>
              <a:rPr lang="en-US" sz="2000" b="1" i="1" dirty="0" smtClean="0">
                <a:sym typeface="Wingdings" panose="05000000000000000000" pitchFamily="2" charset="2"/>
              </a:rPr>
              <a:t>&lt;/p&gt;</a:t>
            </a:r>
            <a:endParaRPr lang="en-US" sz="2000" b="1" i="1" dirty="0">
              <a:sym typeface="Wingdings" panose="05000000000000000000" pitchFamily="2" charset="2"/>
            </a:endParaRP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CSS  </a:t>
            </a:r>
            <a:r>
              <a:rPr lang="en-US" sz="2000" dirty="0" err="1" smtClean="0">
                <a:sym typeface="Wingdings" panose="05000000000000000000" pitchFamily="2" charset="2"/>
              </a:rPr>
              <a:t>Lenguaje</a:t>
            </a:r>
            <a:r>
              <a:rPr lang="en-US" sz="2000" dirty="0" smtClean="0">
                <a:sym typeface="Wingdings" panose="05000000000000000000" pitchFamily="2" charset="2"/>
              </a:rPr>
              <a:t>: </a:t>
            </a:r>
            <a:r>
              <a:rPr lang="en-US" sz="2000" dirty="0" err="1" smtClean="0">
                <a:sym typeface="Wingdings" panose="05000000000000000000" pitchFamily="2" charset="2"/>
              </a:rPr>
              <a:t>sintaxis</a:t>
            </a:r>
            <a:r>
              <a:rPr lang="en-US" sz="2000" dirty="0" smtClean="0">
                <a:sym typeface="Wingdings" panose="05000000000000000000" pitchFamily="2" charset="2"/>
              </a:rPr>
              <a:t> y </a:t>
            </a:r>
            <a:r>
              <a:rPr lang="en-US" sz="2000" dirty="0" err="1" smtClean="0">
                <a:sym typeface="Wingdings" panose="05000000000000000000" pitchFamily="2" charset="2"/>
              </a:rPr>
              <a:t>reglas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 err="1" smtClean="0">
                <a:sym typeface="Wingdings" panose="05000000000000000000" pitchFamily="2" charset="2"/>
              </a:rPr>
              <a:t>Ejemplo</a:t>
            </a:r>
            <a:r>
              <a:rPr lang="en-US" sz="2000" dirty="0" smtClean="0">
                <a:sym typeface="Wingdings" panose="05000000000000000000" pitchFamily="2" charset="2"/>
              </a:rPr>
              <a:t>: </a:t>
            </a:r>
            <a:r>
              <a:rPr lang="en-US" sz="2000" b="1" i="1" dirty="0" smtClean="0">
                <a:sym typeface="Wingdings" panose="05000000000000000000" pitchFamily="2" charset="2"/>
              </a:rPr>
              <a:t>.</a:t>
            </a:r>
            <a:r>
              <a:rPr lang="en-US" sz="2000" b="1" i="1" dirty="0" err="1" smtClean="0">
                <a:sym typeface="Wingdings" panose="05000000000000000000" pitchFamily="2" charset="2"/>
              </a:rPr>
              <a:t>texto-rojo</a:t>
            </a:r>
            <a:r>
              <a:rPr lang="en-US" sz="2000" b="1" i="1" dirty="0" smtClean="0">
                <a:sym typeface="Wingdings" panose="05000000000000000000" pitchFamily="2" charset="2"/>
              </a:rPr>
              <a:t> { </a:t>
            </a:r>
            <a:r>
              <a:rPr lang="en-US" sz="2000" i="1" dirty="0" smtClean="0">
                <a:sym typeface="Wingdings" panose="05000000000000000000" pitchFamily="2" charset="2"/>
              </a:rPr>
              <a:t>color: red; </a:t>
            </a:r>
            <a:r>
              <a:rPr lang="en-US" sz="2000" b="1" i="1" dirty="0" smtClean="0">
                <a:sym typeface="Wingdings" panose="05000000000000000000" pitchFamily="2" charset="2"/>
              </a:rPr>
              <a:t>}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le </a:t>
            </a:r>
            <a:r>
              <a:rPr lang="en-US" sz="2000" dirty="0" err="1" smtClean="0"/>
              <a:t>doy</a:t>
            </a:r>
            <a:r>
              <a:rPr lang="en-US" sz="2000" dirty="0" smtClean="0"/>
              <a:t> </a:t>
            </a:r>
            <a:r>
              <a:rPr lang="en-US" sz="2000" dirty="0" err="1" smtClean="0"/>
              <a:t>estilos</a:t>
            </a:r>
            <a:r>
              <a:rPr lang="en-US" sz="2000" dirty="0" smtClean="0"/>
              <a:t> a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? 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</a:t>
            </a:r>
            <a:r>
              <a:rPr lang="en-US" sz="2000" dirty="0" err="1" smtClean="0"/>
              <a:t>defino</a:t>
            </a:r>
            <a:r>
              <a:rPr lang="en-US" sz="2000" dirty="0" smtClean="0"/>
              <a:t> las </a:t>
            </a:r>
            <a:r>
              <a:rPr lang="en-US" sz="2000" dirty="0" err="1" smtClean="0"/>
              <a:t>reglas</a:t>
            </a:r>
            <a:r>
              <a:rPr lang="en-US" sz="2000" dirty="0" smtClean="0"/>
              <a:t> del CSS?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6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Box Model: ¡</a:t>
            </a:r>
            <a:r>
              <a:rPr lang="en-US" sz="2400" b="1" dirty="0" err="1" smtClean="0"/>
              <a:t>todos</a:t>
            </a:r>
            <a:r>
              <a:rPr lang="en-US" sz="2400" b="1" dirty="0" smtClean="0"/>
              <a:t> son </a:t>
            </a:r>
            <a:r>
              <a:rPr lang="en-US" sz="2400" b="1" dirty="0" err="1" smtClean="0"/>
              <a:t>rectángulos</a:t>
            </a:r>
            <a:r>
              <a:rPr lang="en-US" sz="2400" b="1" dirty="0" smtClean="0"/>
              <a:t>!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El browser </a:t>
            </a:r>
            <a:r>
              <a:rPr lang="en-US" sz="2000" dirty="0" err="1" smtClean="0"/>
              <a:t>dibuja</a:t>
            </a:r>
            <a:r>
              <a:rPr lang="en-US" sz="2000" dirty="0" smtClean="0"/>
              <a:t>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del </a:t>
            </a:r>
            <a:r>
              <a:rPr lang="en-US" sz="2000" dirty="0" err="1" smtClean="0"/>
              <a:t>sitio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rectángulos</a:t>
            </a:r>
            <a:r>
              <a:rPr lang="en-US" sz="2000" dirty="0" smtClean="0"/>
              <a:t>. La </a:t>
            </a:r>
            <a:r>
              <a:rPr lang="en-US" sz="2000" dirty="0" err="1" smtClean="0"/>
              <a:t>diferencia</a:t>
            </a:r>
            <a:r>
              <a:rPr lang="en-US" sz="2000" dirty="0" smtClean="0"/>
              <a:t> entre </a:t>
            </a:r>
            <a:r>
              <a:rPr lang="en-US" sz="2000" dirty="0" err="1" smtClean="0"/>
              <a:t>formas</a:t>
            </a:r>
            <a:r>
              <a:rPr lang="en-US" sz="2000" dirty="0" smtClean="0"/>
              <a:t> </a:t>
            </a:r>
            <a:r>
              <a:rPr lang="en-US" sz="2000" dirty="0" err="1" smtClean="0"/>
              <a:t>esta</a:t>
            </a:r>
            <a:r>
              <a:rPr lang="en-US" sz="2000" dirty="0" smtClean="0"/>
              <a:t> dada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</a:t>
            </a:r>
            <a:r>
              <a:rPr lang="en-US" sz="2000" b="1" dirty="0" err="1" smtClean="0"/>
              <a:t>estilo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Regla</a:t>
            </a:r>
            <a:r>
              <a:rPr lang="en-US" sz="2000" dirty="0" smtClean="0"/>
              <a:t> </a:t>
            </a:r>
            <a:r>
              <a:rPr lang="en-US" sz="2000" b="1" dirty="0" smtClean="0"/>
              <a:t>display</a:t>
            </a:r>
            <a:r>
              <a:rPr lang="en-US" sz="2000" dirty="0" smtClean="0"/>
              <a:t>: </a:t>
            </a:r>
            <a:r>
              <a:rPr lang="en-US" sz="2000" dirty="0" err="1" smtClean="0"/>
              <a:t>diferencia</a:t>
            </a:r>
            <a:r>
              <a:rPr lang="en-US" sz="2000" dirty="0" smtClean="0"/>
              <a:t> entre inline, block e inline-block.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Maquetado</a:t>
            </a:r>
            <a:r>
              <a:rPr lang="en-US" sz="2000" dirty="0" smtClean="0"/>
              <a:t> de un mockup.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06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cascadas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herencia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selectores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Concepto</a:t>
            </a:r>
            <a:r>
              <a:rPr lang="en-US" sz="2000" dirty="0" smtClean="0"/>
              <a:t> de </a:t>
            </a:r>
            <a:r>
              <a:rPr lang="en-US" sz="2000" dirty="0" err="1" smtClean="0"/>
              <a:t>cascadas</a:t>
            </a:r>
            <a:r>
              <a:rPr lang="en-US" sz="2000" dirty="0" smtClean="0"/>
              <a:t>. 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</a:t>
            </a:r>
            <a:r>
              <a:rPr lang="en-US" sz="2000" dirty="0" err="1" smtClean="0"/>
              <a:t>recorre</a:t>
            </a:r>
            <a:r>
              <a:rPr lang="en-US" sz="2000" dirty="0" smtClean="0"/>
              <a:t> el browser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CSS? 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</a:t>
            </a:r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uno</a:t>
            </a:r>
            <a:r>
              <a:rPr lang="en-US" sz="2000" dirty="0"/>
              <a:t>?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r>
              <a:rPr lang="en-US" sz="2000" dirty="0" smtClean="0"/>
              <a:t>	User Agent CSS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CSS </a:t>
            </a:r>
            <a:r>
              <a:rPr lang="en-US" sz="2000" dirty="0" err="1" smtClean="0"/>
              <a:t>externo</a:t>
            </a:r>
            <a:r>
              <a:rPr lang="en-US" sz="2000" dirty="0" smtClean="0"/>
              <a:t> (</a:t>
            </a:r>
            <a:r>
              <a:rPr lang="en-US" sz="2000" dirty="0" err="1" smtClean="0"/>
              <a:t>archivos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  <a:r>
              <a:rPr lang="en-US" sz="2000" dirty="0" err="1" smtClean="0"/>
              <a:t>css</a:t>
            </a:r>
            <a:r>
              <a:rPr lang="en-US" sz="2000" dirty="0" smtClean="0"/>
              <a:t>) </a:t>
            </a:r>
            <a:r>
              <a:rPr lang="en-US" sz="2000" dirty="0" smtClean="0">
                <a:sym typeface="Wingdings" panose="05000000000000000000" pitchFamily="2" charset="2"/>
              </a:rPr>
              <a:t> CSS </a:t>
            </a:r>
            <a:r>
              <a:rPr lang="en-US" sz="2000" dirty="0" err="1" smtClean="0">
                <a:sym typeface="Wingdings" panose="05000000000000000000" pitchFamily="2" charset="2"/>
              </a:rPr>
              <a:t>interno</a:t>
            </a:r>
            <a:r>
              <a:rPr lang="en-US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err="1" smtClean="0">
                <a:sym typeface="Wingdings" panose="05000000000000000000" pitchFamily="2" charset="2"/>
              </a:rPr>
              <a:t>en</a:t>
            </a:r>
            <a:r>
              <a:rPr lang="en-US" sz="2000" dirty="0" smtClean="0">
                <a:sym typeface="Wingdings" panose="05000000000000000000" pitchFamily="2" charset="2"/>
              </a:rPr>
              <a:t> el &lt;head&gt;)  CSS inline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err="1" smtClean="0"/>
              <a:t>Por</a:t>
            </a:r>
            <a:r>
              <a:rPr lang="en-US" sz="2000" dirty="0" smtClean="0"/>
              <a:t> lo </a:t>
            </a:r>
            <a:r>
              <a:rPr lang="en-US" sz="2000" dirty="0" err="1" smtClean="0"/>
              <a:t>tanto</a:t>
            </a:r>
            <a:r>
              <a:rPr lang="en-US" sz="2000" dirty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existe</a:t>
            </a:r>
            <a:r>
              <a:rPr lang="en-US" sz="2000" dirty="0" smtClean="0"/>
              <a:t> </a:t>
            </a:r>
            <a:r>
              <a:rPr lang="en-US" sz="2000" dirty="0" err="1" smtClean="0"/>
              <a:t>algun</a:t>
            </a:r>
            <a:r>
              <a:rPr lang="en-US" sz="2000" dirty="0" smtClean="0"/>
              <a:t> ‘</a:t>
            </a:r>
            <a:r>
              <a:rPr lang="en-US" sz="2000" dirty="0" err="1" smtClean="0"/>
              <a:t>conflicto</a:t>
            </a:r>
            <a:r>
              <a:rPr lang="en-US" sz="2000" dirty="0" smtClean="0"/>
              <a:t>’ entre las </a:t>
            </a:r>
            <a:r>
              <a:rPr lang="en-US" sz="2000" dirty="0" err="1" smtClean="0"/>
              <a:t>reglas</a:t>
            </a:r>
            <a:r>
              <a:rPr lang="en-US" sz="2000" dirty="0" smtClean="0"/>
              <a:t> </a:t>
            </a:r>
            <a:r>
              <a:rPr lang="en-US" sz="2000" dirty="0" err="1" smtClean="0"/>
              <a:t>definidas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estos</a:t>
            </a:r>
            <a:r>
              <a:rPr lang="en-US" sz="2000" dirty="0" smtClean="0"/>
              <a:t>,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, se </a:t>
            </a:r>
            <a:r>
              <a:rPr lang="en-US" sz="2000" dirty="0" err="1" smtClean="0"/>
              <a:t>aplica</a:t>
            </a:r>
            <a:r>
              <a:rPr lang="en-US" sz="2000" dirty="0" smtClean="0"/>
              <a:t> el </a:t>
            </a:r>
            <a:r>
              <a:rPr lang="en-US" sz="2000" dirty="0" err="1" smtClean="0"/>
              <a:t>mismo</a:t>
            </a:r>
            <a:r>
              <a:rPr lang="en-US" sz="2000" dirty="0" smtClean="0"/>
              <a:t> color a un </a:t>
            </a:r>
            <a:r>
              <a:rPr lang="en-US" sz="2000" dirty="0" err="1" smtClean="0"/>
              <a:t>mismo</a:t>
            </a:r>
            <a:r>
              <a:rPr lang="en-US" sz="2000" dirty="0" smtClean="0"/>
              <a:t> element,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</a:t>
            </a:r>
            <a:r>
              <a:rPr lang="en-US" sz="2000" dirty="0" err="1" smtClean="0"/>
              <a:t>importancia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: 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err="1" smtClean="0"/>
              <a:t>Reglas</a:t>
            </a:r>
            <a:r>
              <a:rPr lang="en-US" sz="2000" dirty="0" smtClean="0"/>
              <a:t> inline </a:t>
            </a:r>
            <a:r>
              <a:rPr lang="en-US" sz="2000" dirty="0" smtClean="0">
                <a:sym typeface="Wingdings" panose="05000000000000000000" pitchFamily="2" charset="2"/>
              </a:rPr>
              <a:t>&gt; </a:t>
            </a:r>
            <a:r>
              <a:rPr lang="en-US" sz="2000" dirty="0" err="1" smtClean="0">
                <a:sym typeface="Wingdings" panose="05000000000000000000" pitchFamily="2" charset="2"/>
              </a:rPr>
              <a:t>Reglas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en</a:t>
            </a:r>
            <a:r>
              <a:rPr lang="en-US" sz="2000" dirty="0" smtClean="0">
                <a:sym typeface="Wingdings" panose="05000000000000000000" pitchFamily="2" charset="2"/>
              </a:rPr>
              <a:t> CSS </a:t>
            </a:r>
            <a:r>
              <a:rPr lang="en-US" sz="2000" dirty="0" err="1" smtClean="0">
                <a:sym typeface="Wingdings" panose="05000000000000000000" pitchFamily="2" charset="2"/>
              </a:rPr>
              <a:t>interno</a:t>
            </a:r>
            <a:r>
              <a:rPr lang="en-US" sz="2000" dirty="0" smtClean="0">
                <a:sym typeface="Wingdings" panose="05000000000000000000" pitchFamily="2" charset="2"/>
              </a:rPr>
              <a:t> &gt; </a:t>
            </a:r>
            <a:r>
              <a:rPr lang="en-US" sz="2000" dirty="0" err="1" smtClean="0">
                <a:sym typeface="Wingdings" panose="05000000000000000000" pitchFamily="2" charset="2"/>
              </a:rPr>
              <a:t>Reglas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en</a:t>
            </a:r>
            <a:r>
              <a:rPr lang="en-US" sz="2000" dirty="0" smtClean="0">
                <a:sym typeface="Wingdings" panose="05000000000000000000" pitchFamily="2" charset="2"/>
              </a:rPr>
              <a:t> CSS </a:t>
            </a:r>
            <a:r>
              <a:rPr lang="en-US" sz="2000" dirty="0" err="1" smtClean="0">
                <a:sym typeface="Wingdings" panose="05000000000000000000" pitchFamily="2" charset="2"/>
              </a:rPr>
              <a:t>externo</a:t>
            </a:r>
            <a:r>
              <a:rPr lang="en-US" sz="2000" dirty="0" smtClean="0">
                <a:sym typeface="Wingdings" panose="05000000000000000000" pitchFamily="2" charset="2"/>
              </a:rPr>
              <a:t> &gt; </a:t>
            </a:r>
            <a:r>
              <a:rPr lang="en-US" sz="2000" dirty="0" err="1" smtClean="0">
                <a:sym typeface="Wingdings" panose="05000000000000000000" pitchFamily="2" charset="2"/>
              </a:rPr>
              <a:t>Reglas</a:t>
            </a:r>
            <a:r>
              <a:rPr lang="en-US" sz="2000" dirty="0" smtClean="0">
                <a:sym typeface="Wingdings" panose="05000000000000000000" pitchFamily="2" charset="2"/>
              </a:rPr>
              <a:t> del User Agent (Browser)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2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cascadas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herencia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selectores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Concepto</a:t>
            </a:r>
            <a:r>
              <a:rPr lang="en-US" sz="2000" dirty="0" smtClean="0"/>
              <a:t> de </a:t>
            </a:r>
            <a:r>
              <a:rPr lang="en-US" sz="2000" dirty="0" err="1" smtClean="0"/>
              <a:t>herencia</a:t>
            </a:r>
            <a:r>
              <a:rPr lang="en-US" sz="2000" dirty="0" smtClean="0"/>
              <a:t>. ¿</a:t>
            </a:r>
            <a:r>
              <a:rPr lang="en-US" sz="2000" dirty="0" err="1" smtClean="0"/>
              <a:t>Qué</a:t>
            </a:r>
            <a:r>
              <a:rPr lang="en-US" sz="2000" dirty="0" smtClean="0"/>
              <a:t> se </a:t>
            </a:r>
            <a:r>
              <a:rPr lang="en-US" sz="2000" dirty="0" err="1" smtClean="0"/>
              <a:t>hereda</a:t>
            </a:r>
            <a:r>
              <a:rPr lang="en-US" sz="2000" dirty="0" smtClean="0"/>
              <a:t>? 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</a:t>
            </a:r>
            <a:r>
              <a:rPr lang="en-US" sz="2000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¿</a:t>
            </a:r>
            <a:r>
              <a:rPr lang="en-US" sz="2000" dirty="0" err="1" smtClean="0"/>
              <a:t>Todas</a:t>
            </a:r>
            <a:r>
              <a:rPr lang="en-US" sz="2000" dirty="0" smtClean="0"/>
              <a:t> las </a:t>
            </a:r>
            <a:r>
              <a:rPr lang="en-US" sz="2000" dirty="0" err="1" smtClean="0"/>
              <a:t>propiedades</a:t>
            </a:r>
            <a:r>
              <a:rPr lang="en-US" sz="2000" dirty="0" smtClean="0"/>
              <a:t> se </a:t>
            </a:r>
            <a:r>
              <a:rPr lang="en-US" sz="2000" dirty="0" err="1" smtClean="0"/>
              <a:t>heredan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(color, cursor, font-*, line-height, text-align, word-spacing)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1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cascadas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herencia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selectores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Especificidad</a:t>
            </a:r>
            <a:r>
              <a:rPr lang="en-US" sz="2000" dirty="0" smtClean="0"/>
              <a:t>. ¿</a:t>
            </a:r>
            <a:r>
              <a:rPr lang="en-US" sz="2000" dirty="0" err="1" smtClean="0"/>
              <a:t>qué</a:t>
            </a:r>
            <a:r>
              <a:rPr lang="en-US" sz="2000" dirty="0" smtClean="0"/>
              <a:t> vale </a:t>
            </a:r>
            <a:r>
              <a:rPr lang="en-US" sz="2000" dirty="0" err="1" smtClean="0"/>
              <a:t>más</a:t>
            </a:r>
            <a:r>
              <a:rPr lang="en-US" sz="2000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7170" name="Picture 2" descr="http://puu.sh/oEJvW/c496472eb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" y="3381204"/>
            <a:ext cx="61626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4828"/>
            <a:ext cx="4630058" cy="9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5878286"/>
            <a:ext cx="12192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833630"/>
            <a:ext cx="11963185" cy="185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768" y="384069"/>
            <a:ext cx="349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ndara" panose="020E0502030303020204" pitchFamily="34" charset="0"/>
              </a:rPr>
              <a:t>HTML Y CSS</a:t>
            </a:r>
            <a:endParaRPr lang="en-US" sz="48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227" y="185407"/>
            <a:ext cx="213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INTRODUCCIÓN A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http://puu.sh/oCEVW/5590de46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85" y="6111556"/>
            <a:ext cx="2036300" cy="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oCF0t/364f46ee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3631"/>
            <a:ext cx="121920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810" y="1584364"/>
            <a:ext cx="112603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CSS: </a:t>
            </a:r>
            <a:r>
              <a:rPr lang="en-US" sz="2400" b="1" dirty="0" err="1" smtClean="0"/>
              <a:t>cascadas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herencia</a:t>
            </a:r>
            <a:r>
              <a:rPr lang="en-US" sz="2400" b="1" dirty="0" smtClean="0"/>
              <a:t> y </a:t>
            </a:r>
            <a:r>
              <a:rPr lang="en-US" sz="2400" b="1" dirty="0" err="1" smtClean="0"/>
              <a:t>selectores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endParaRPr lang="en-US" sz="2400" b="1" dirty="0" smtClean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Selectores</a:t>
            </a:r>
            <a:r>
              <a:rPr lang="en-US" sz="2000" dirty="0" smtClean="0"/>
              <a:t> </a:t>
            </a:r>
            <a:r>
              <a:rPr lang="en-US" sz="2000" dirty="0" err="1" smtClean="0"/>
              <a:t>básicos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/>
            <a:r>
              <a:rPr lang="en-US" sz="2000" dirty="0" smtClean="0"/>
              <a:t>TAGS</a:t>
            </a:r>
            <a:endParaRPr lang="en-US" sz="2000" dirty="0"/>
          </a:p>
          <a:p>
            <a:pPr lvl="1"/>
            <a:r>
              <a:rPr lang="en-US" sz="2000" dirty="0" smtClean="0"/>
              <a:t>	#IDS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.CLASES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[ATRIBUTOS]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:PSEUDO-CLASES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Propiedades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communes de CSS: font, color, background, border, margin.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5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504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______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Balzano</dc:creator>
  <cp:lastModifiedBy>Patricio Balzano</cp:lastModifiedBy>
  <cp:revision>18</cp:revision>
  <dcterms:created xsi:type="dcterms:W3CDTF">2016-05-01T18:32:40Z</dcterms:created>
  <dcterms:modified xsi:type="dcterms:W3CDTF">2016-05-03T13:01:56Z</dcterms:modified>
</cp:coreProperties>
</file>