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7532" autoAdjust="0"/>
  </p:normalViewPr>
  <p:slideViewPr>
    <p:cSldViewPr snapToGrid="0" snapToObjects="1" showGuides="1">
      <p:cViewPr varScale="1">
        <p:scale>
          <a:sx n="56" d="100"/>
          <a:sy n="56" d="100"/>
        </p:scale>
        <p:origin x="1158"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32681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196716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2900302" cy="1325563"/>
          </a:xfrm>
        </p:spPr>
        <p:txBody>
          <a:bodyPr anchor="ctr">
            <a:normAutofit/>
          </a:bodyPr>
          <a:lstStyle/>
          <a:p>
            <a:r>
              <a:rPr lang="en-US" sz="2800" dirty="0">
                <a:solidFill>
                  <a:srgbClr val="0E659B"/>
                </a:solidFill>
              </a:rPr>
              <a:t>Capstone project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Julian shalash</a:t>
            </a:r>
          </a:p>
          <a:p>
            <a:pPr marL="0" indent="0">
              <a:buNone/>
            </a:pPr>
            <a:r>
              <a:rPr lang="en-US"/>
              <a:t>03-11-2022</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pPr marL="0" indent="0">
              <a:buNone/>
            </a:pPr>
            <a:endParaRPr lang="en-US" dirty="0"/>
          </a:p>
          <a:p>
            <a:r>
              <a:rPr lang="en-US" dirty="0"/>
              <a:t>The</a:t>
            </a:r>
            <a:r>
              <a:rPr lang="ar-SY" dirty="0"/>
              <a:t>  5 </a:t>
            </a:r>
            <a:r>
              <a:rPr lang="en-US" dirty="0"/>
              <a:t>Top Databases</a:t>
            </a:r>
            <a:r>
              <a:rPr lang="ar-SY" dirty="0"/>
              <a:t> </a:t>
            </a:r>
            <a:r>
              <a:rPr lang="en-US" dirty="0"/>
              <a:t> this year in order: MySQL,Microsoft SQL Server,PostgreSQL,SQLLite,MonogeDB</a:t>
            </a:r>
          </a:p>
          <a:p>
            <a:r>
              <a:rPr lang="en-US" dirty="0"/>
              <a:t>The most popular Database this </a:t>
            </a:r>
          </a:p>
          <a:p>
            <a:pPr marL="0" indent="0">
              <a:buNone/>
            </a:pPr>
            <a:r>
              <a:rPr lang="en-US" dirty="0"/>
              <a:t>Year is MySQL</a:t>
            </a:r>
          </a:p>
          <a:p>
            <a:r>
              <a:rPr lang="en-US" dirty="0"/>
              <a:t>The fifth popular Database this </a:t>
            </a:r>
          </a:p>
          <a:p>
            <a:pPr marL="0" indent="0">
              <a:buNone/>
            </a:pPr>
            <a:r>
              <a:rPr lang="en-US" dirty="0"/>
              <a:t>Year is TypeScript MonogeDB</a:t>
            </a:r>
          </a:p>
          <a:p>
            <a:r>
              <a:rPr lang="en-US" dirty="0"/>
              <a:t>There is a big difference between the first and fifth Database this year </a:t>
            </a:r>
          </a:p>
          <a:p>
            <a:endParaRPr lang="en-US" dirty="0"/>
          </a:p>
          <a:p>
            <a:endParaRPr lang="en-US" dirty="0"/>
          </a:p>
          <a:p>
            <a:pPr marL="0" indent="0">
              <a:buNone/>
            </a:pPr>
            <a:endParaRPr lang="en-US" dirty="0"/>
          </a:p>
          <a:p>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pPr marL="0" indent="0">
              <a:buNone/>
            </a:pPr>
            <a:endParaRPr lang="en-US" dirty="0"/>
          </a:p>
          <a:p>
            <a:r>
              <a:rPr lang="en-US" dirty="0"/>
              <a:t>The</a:t>
            </a:r>
            <a:r>
              <a:rPr lang="ar-SY" dirty="0"/>
              <a:t>  5 </a:t>
            </a:r>
            <a:r>
              <a:rPr lang="en-US" dirty="0"/>
              <a:t>Top Databases</a:t>
            </a:r>
            <a:r>
              <a:rPr lang="ar-SY" dirty="0"/>
              <a:t> </a:t>
            </a:r>
            <a:r>
              <a:rPr lang="en-US" dirty="0"/>
              <a:t> next year in order: PostgreSQL, MonogeDB, Redis,MySQL, Elasticsearch</a:t>
            </a:r>
          </a:p>
          <a:p>
            <a:r>
              <a:rPr lang="en-US" dirty="0"/>
              <a:t>The most popular Database will not stay the same next year it will be PostgreSQL and this means this Database will grow up from third database to the first</a:t>
            </a:r>
          </a:p>
          <a:p>
            <a:r>
              <a:rPr lang="en-US" dirty="0"/>
              <a:t>MySQL will go down to the third Database and MonogeDB will grow up to the second Database</a:t>
            </a:r>
          </a:p>
          <a:p>
            <a:r>
              <a:rPr lang="en-US" dirty="0"/>
              <a:t>Microsoft SQL Server and SQLLite will not stay among the top 5</a:t>
            </a:r>
          </a:p>
          <a:p>
            <a:r>
              <a:rPr lang="en-US" dirty="0"/>
              <a:t>Redis and Elasticsearch will grow up to the top 5 Databases</a:t>
            </a:r>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https://dataplatform.cloud.ibm.com/dashboards/83f9cc11-5533-474f-bb65-1faa87d26bc1/view/5719f2153fac699152d1e6e407cc2f507831710bb4bbd00384d17b495c687597a8684791c8274e0b8b14076afaef4650cc</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567299"/>
          </a:xfrm>
        </p:spPr>
        <p:txBody>
          <a:bodyPr anchor="ctr">
            <a:normAutofit fontScale="90000"/>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C2714466-46FD-4E01-814A-6052121ED73A}"/>
              </a:ext>
            </a:extLst>
          </p:cNvPr>
          <p:cNvPicPr>
            <a:picLocks noChangeAspect="1"/>
          </p:cNvPicPr>
          <p:nvPr/>
        </p:nvPicPr>
        <p:blipFill>
          <a:blip r:embed="rId2"/>
          <a:stretch>
            <a:fillRect/>
          </a:stretch>
        </p:blipFill>
        <p:spPr>
          <a:xfrm>
            <a:off x="0" y="815974"/>
            <a:ext cx="12012706" cy="6042026"/>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E940E579-E2F2-428B-8728-48EA0E785852}"/>
              </a:ext>
            </a:extLst>
          </p:cNvPr>
          <p:cNvPicPr>
            <a:picLocks noChangeAspect="1"/>
          </p:cNvPicPr>
          <p:nvPr/>
        </p:nvPicPr>
        <p:blipFill>
          <a:blip r:embed="rId2"/>
          <a:stretch>
            <a:fillRect/>
          </a:stretch>
        </p:blipFill>
        <p:spPr>
          <a:xfrm>
            <a:off x="0" y="1308846"/>
            <a:ext cx="12192000" cy="5549154"/>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ECF3DAC4-BD44-4BD2-A16B-CEE7EF1378C8}"/>
              </a:ext>
            </a:extLst>
          </p:cNvPr>
          <p:cNvPicPr>
            <a:picLocks noChangeAspect="1"/>
          </p:cNvPicPr>
          <p:nvPr/>
        </p:nvPicPr>
        <p:blipFill>
          <a:blip r:embed="rId3"/>
          <a:stretch>
            <a:fillRect/>
          </a:stretch>
        </p:blipFill>
        <p:spPr>
          <a:xfrm>
            <a:off x="125506" y="1272988"/>
            <a:ext cx="12066494" cy="558501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We saw in this study there is a trend to the big data  in the future so will be accreditation  on the advanced programming language so we will see the difference in usage and results in the future</a:t>
            </a:r>
          </a:p>
          <a:p>
            <a:pPr marL="0" indent="0">
              <a:buNone/>
            </a:pPr>
            <a:r>
              <a:rPr lang="ar-SY" dirty="0"/>
              <a:t>   </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r>
              <a:rPr lang="en-US" dirty="0"/>
              <a:t>The usage in programming languages trend for advanced</a:t>
            </a:r>
          </a:p>
          <a:p>
            <a:r>
              <a:rPr lang="en-US" dirty="0"/>
              <a:t>The usage in Databases trend for non –relational databases</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r>
              <a:rPr lang="en-US" dirty="0"/>
              <a:t>The companies and programmer go to the advanced languages that support the easy learning and more relation with the development in Labour market trends</a:t>
            </a:r>
          </a:p>
          <a:p>
            <a:r>
              <a:rPr lang="en-US" dirty="0"/>
              <a:t>The companies and programmer go to big data and warehouse because of the increase in interest of data</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To collect the data we used accessing APIs and web scraping</a:t>
            </a:r>
          </a:p>
          <a:p>
            <a:r>
              <a:rPr lang="en-US" dirty="0"/>
              <a:t>The top programming language change by demand </a:t>
            </a:r>
          </a:p>
          <a:p>
            <a:r>
              <a:rPr lang="en-US" dirty="0"/>
              <a:t>The top Database change by demand </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pPr marL="0" indent="0">
              <a:buNone/>
            </a:pPr>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4" name="Content Placeholder 3">
            <a:extLst>
              <a:ext uri="{FF2B5EF4-FFF2-40B4-BE49-F238E27FC236}">
                <a16:creationId xmlns:a16="http://schemas.microsoft.com/office/drawing/2014/main" id="{9FC23182-84A4-4BCE-A2E0-46F9470601C7}"/>
              </a:ext>
            </a:extLst>
          </p:cNvPr>
          <p:cNvPicPr>
            <a:picLocks noGrp="1" noChangeAspect="1"/>
          </p:cNvPicPr>
          <p:nvPr>
            <p:ph sz="half" idx="2"/>
          </p:nvPr>
        </p:nvPicPr>
        <p:blipFill>
          <a:blip r:embed="rId3"/>
          <a:stretch>
            <a:fillRect/>
          </a:stretch>
        </p:blipFill>
        <p:spPr>
          <a:xfrm rot="5400000">
            <a:off x="3214270" y="-1903054"/>
            <a:ext cx="5763460" cy="12192000"/>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The company name is AS</a:t>
            </a:r>
            <a:endParaRPr lang="ar-SY" sz="2200" dirty="0"/>
          </a:p>
          <a:p>
            <a:r>
              <a:rPr lang="en-US" sz="2200" dirty="0"/>
              <a:t>The company job is about IT solution </a:t>
            </a:r>
          </a:p>
          <a:p>
            <a:r>
              <a:rPr lang="en-US" sz="2200" dirty="0"/>
              <a:t>Its target is stay in the competition among other companies by analyzing data to help identify future skill requirements</a:t>
            </a:r>
          </a:p>
          <a:p>
            <a:r>
              <a:rPr lang="en-US" sz="2200" dirty="0"/>
              <a:t>It would to improve the programming languages and database choices </a:t>
            </a:r>
          </a:p>
          <a:p>
            <a:r>
              <a:rPr lang="en-US" sz="2200" dirty="0"/>
              <a:t>Its experience is about 8 years in IT solution</a:t>
            </a:r>
          </a:p>
          <a:p>
            <a:endParaRPr lang="en-US" sz="2200" dirty="0"/>
          </a:p>
          <a:p>
            <a:endParaRPr lang="en-US" sz="2200" dirty="0"/>
          </a:p>
          <a:p>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There are several points about the project:</a:t>
            </a:r>
          </a:p>
          <a:p>
            <a:r>
              <a:rPr lang="en-US" sz="2400" dirty="0"/>
              <a:t>Understand the factors that effect on programming languages usage</a:t>
            </a:r>
          </a:p>
          <a:p>
            <a:r>
              <a:rPr lang="en-US" sz="2400" dirty="0"/>
              <a:t>What are the most programming languages used this year and next year</a:t>
            </a:r>
          </a:p>
          <a:p>
            <a:r>
              <a:rPr lang="en-US" sz="2400" dirty="0"/>
              <a:t>What are the most Database ﻿Worked With  this year and next year</a:t>
            </a:r>
          </a:p>
          <a:p>
            <a:r>
              <a:rPr lang="en-US" sz="2400" dirty="0"/>
              <a:t>What are the most Platform Worked With  this year and next year</a:t>
            </a:r>
          </a:p>
          <a:p>
            <a:r>
              <a:rPr lang="en-US" sz="2400" dirty="0"/>
              <a:t>What are the most Web Frame Worked With  this year and next year</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400" dirty="0"/>
              <a:t>Data was collected and cleaned then they was input into excel spreadsheets in csv format. The excel spreadsheet files were uploaded into IBM Cognos Dashboard. such as Language Worked With, were graphed and analyzed using the tools in IBM Cognos Dashboard. The focus of this analysis was to observe Programming Language Trends, Database Trends, the most popular web frames, the most popular platforms, and how the respondent count differed based upon gender, age, location, and education level.</a:t>
            </a:r>
          </a:p>
          <a:p>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2DAF960C-AFF3-4362-B68E-0CC2A86B62CA}"/>
              </a:ext>
            </a:extLst>
          </p:cNvPr>
          <p:cNvPicPr>
            <a:picLocks noChangeAspect="1"/>
          </p:cNvPicPr>
          <p:nvPr/>
        </p:nvPicPr>
        <p:blipFill>
          <a:blip r:embed="rId2"/>
          <a:stretch>
            <a:fillRect/>
          </a:stretch>
        </p:blipFill>
        <p:spPr>
          <a:xfrm>
            <a:off x="0" y="2327564"/>
            <a:ext cx="5686425" cy="2947420"/>
          </a:xfrm>
          <a:prstGeom prst="rect">
            <a:avLst/>
          </a:prstGeom>
        </p:spPr>
      </p:pic>
      <p:pic>
        <p:nvPicPr>
          <p:cNvPr id="7" name="Picture 6">
            <a:extLst>
              <a:ext uri="{FF2B5EF4-FFF2-40B4-BE49-F238E27FC236}">
                <a16:creationId xmlns:a16="http://schemas.microsoft.com/office/drawing/2014/main" id="{397D47C4-219A-4505-A284-A6FD271CCFB7}"/>
              </a:ext>
            </a:extLst>
          </p:cNvPr>
          <p:cNvPicPr>
            <a:picLocks noChangeAspect="1"/>
          </p:cNvPicPr>
          <p:nvPr/>
        </p:nvPicPr>
        <p:blipFill>
          <a:blip r:embed="rId3"/>
          <a:stretch>
            <a:fillRect/>
          </a:stretch>
        </p:blipFill>
        <p:spPr>
          <a:xfrm>
            <a:off x="5882528" y="2506661"/>
            <a:ext cx="5734050" cy="294742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a:t>The</a:t>
            </a:r>
            <a:r>
              <a:rPr lang="ar-SY" dirty="0"/>
              <a:t>  5 </a:t>
            </a:r>
            <a:r>
              <a:rPr lang="en-US" dirty="0"/>
              <a:t>Top languages</a:t>
            </a:r>
            <a:r>
              <a:rPr lang="ar-SY" dirty="0"/>
              <a:t> </a:t>
            </a:r>
            <a:r>
              <a:rPr lang="en-US" dirty="0"/>
              <a:t> this year in order:</a:t>
            </a:r>
          </a:p>
          <a:p>
            <a:pPr marL="0" indent="0">
              <a:buNone/>
            </a:pPr>
            <a:r>
              <a:rPr lang="en-US" dirty="0"/>
              <a:t>JavaScript,Html/css,SQL,Bash/Shell/PowerShell,Python</a:t>
            </a:r>
          </a:p>
          <a:p>
            <a:r>
              <a:rPr lang="en-US" dirty="0"/>
              <a:t>The most popular language this </a:t>
            </a:r>
          </a:p>
          <a:p>
            <a:pPr marL="0" indent="0">
              <a:buNone/>
            </a:pPr>
            <a:r>
              <a:rPr lang="en-US" dirty="0"/>
              <a:t>Year is JavaScript</a:t>
            </a:r>
          </a:p>
          <a:p>
            <a:r>
              <a:rPr lang="en-US" dirty="0"/>
              <a:t>The fifth popular language this </a:t>
            </a:r>
          </a:p>
          <a:p>
            <a:pPr marL="0" indent="0">
              <a:buNone/>
            </a:pPr>
            <a:r>
              <a:rPr lang="en-US" dirty="0"/>
              <a:t>Year is TypeScript</a:t>
            </a:r>
          </a:p>
          <a:p>
            <a:r>
              <a:rPr lang="en-US" dirty="0"/>
              <a:t>There is a big difference between the first and fifth language this year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The</a:t>
            </a:r>
            <a:r>
              <a:rPr lang="ar-SY" dirty="0"/>
              <a:t>  5 </a:t>
            </a:r>
            <a:r>
              <a:rPr lang="en-US" dirty="0"/>
              <a:t>Top languages</a:t>
            </a:r>
            <a:r>
              <a:rPr lang="ar-SY" dirty="0"/>
              <a:t> </a:t>
            </a:r>
            <a:r>
              <a:rPr lang="en-US" dirty="0"/>
              <a:t> next year in order:</a:t>
            </a:r>
          </a:p>
          <a:p>
            <a:pPr marL="0" indent="0">
              <a:buNone/>
            </a:pPr>
            <a:r>
              <a:rPr lang="en-US" dirty="0"/>
              <a:t>JavaScript,Html/css, Python ,SQL,TypeScript</a:t>
            </a:r>
          </a:p>
          <a:p>
            <a:r>
              <a:rPr lang="en-US" dirty="0"/>
              <a:t>The most and second popular language trend remain the same next year(JavaScript, Html/css)</a:t>
            </a:r>
          </a:p>
          <a:p>
            <a:r>
              <a:rPr lang="en-US" dirty="0"/>
              <a:t>Bash/Shell/PowerShell will not remain one of the top 5 language next year</a:t>
            </a:r>
          </a:p>
          <a:p>
            <a:r>
              <a:rPr lang="en-US" dirty="0"/>
              <a:t>Python will grow up to the third popular language next year</a:t>
            </a:r>
          </a:p>
          <a:p>
            <a:endParaRPr lang="en-US" dirty="0"/>
          </a:p>
          <a:p>
            <a:endParaRPr lang="en-US" dirty="0"/>
          </a:p>
          <a:p>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D4A18A3B-1819-4DB6-8504-92AAEBFCE69C}"/>
              </a:ext>
            </a:extLst>
          </p:cNvPr>
          <p:cNvPicPr>
            <a:picLocks noChangeAspect="1"/>
          </p:cNvPicPr>
          <p:nvPr/>
        </p:nvPicPr>
        <p:blipFill>
          <a:blip r:embed="rId2"/>
          <a:stretch>
            <a:fillRect/>
          </a:stretch>
        </p:blipFill>
        <p:spPr>
          <a:xfrm>
            <a:off x="530793" y="2327563"/>
            <a:ext cx="4614948" cy="3670301"/>
          </a:xfrm>
          <a:prstGeom prst="rect">
            <a:avLst/>
          </a:prstGeom>
        </p:spPr>
      </p:pic>
      <p:pic>
        <p:nvPicPr>
          <p:cNvPr id="6" name="Picture 5">
            <a:extLst>
              <a:ext uri="{FF2B5EF4-FFF2-40B4-BE49-F238E27FC236}">
                <a16:creationId xmlns:a16="http://schemas.microsoft.com/office/drawing/2014/main" id="{CB609485-7901-46DF-BBE8-049E615A33F9}"/>
              </a:ext>
            </a:extLst>
          </p:cNvPr>
          <p:cNvPicPr>
            <a:picLocks noChangeAspect="1"/>
          </p:cNvPicPr>
          <p:nvPr/>
        </p:nvPicPr>
        <p:blipFill>
          <a:blip r:embed="rId3"/>
          <a:stretch>
            <a:fillRect/>
          </a:stretch>
        </p:blipFill>
        <p:spPr>
          <a:xfrm>
            <a:off x="5760554" y="2596209"/>
            <a:ext cx="5189299" cy="3491203"/>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800</TotalTime>
  <Words>684</Words>
  <Application>Microsoft Office PowerPoint</Application>
  <PresentationFormat>Widescreen</PresentationFormat>
  <Paragraphs>101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Capstone project</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LENOVO</cp:lastModifiedBy>
  <cp:revision>54</cp:revision>
  <dcterms:created xsi:type="dcterms:W3CDTF">2020-10-28T18:29:43Z</dcterms:created>
  <dcterms:modified xsi:type="dcterms:W3CDTF">2022-11-04T17:38:32Z</dcterms:modified>
</cp:coreProperties>
</file>