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ourses\Data%20analysis%20project%20_kmp\KMPG_Project_Clea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ourses\Data%20analysis%20project%20_kmp\KMPG_Project_Clea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ourses\Data%20analysis%20project%20_kmp\KMPG_Project_Clean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courses\Data%20analysis%20project%20_kmp\KMPG_Project_Clean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[KMPG_Project_Clean_Data.xlsx]Bike purchased by gender!PivotTable6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purchased based</a:t>
            </a:r>
            <a:r>
              <a:rPr lang="en-US" baseline="0"/>
              <a:t> on gender</a:t>
            </a:r>
            <a:endParaRPr lang="ar-S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purchased by gender'!$B$3</c:f>
              <c:strCache>
                <c:ptCount val="1"/>
                <c:pt idx="0">
                  <c:v>الإجمالي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'Bike purchased by gender'!$A$4:$A$6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'Bike purchased by gender'!$B$4:$B$6</c:f>
              <c:numCache>
                <c:formatCode>General</c:formatCode>
                <c:ptCount val="2"/>
                <c:pt idx="0">
                  <c:v>9856</c:v>
                </c:pt>
                <c:pt idx="1">
                  <c:v>9589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A-42C3-81FA-F57EF66BC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868320"/>
        <c:axId val="156619984"/>
      </c:barChart>
      <c:catAx>
        <c:axId val="14186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9984"/>
        <c:crosses val="autoZero"/>
        <c:auto val="1"/>
        <c:lblAlgn val="ctr"/>
        <c:lblOffset val="100"/>
        <c:noMultiLvlLbl val="0"/>
      </c:catAx>
      <c:valAx>
        <c:axId val="15661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6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[KMPG_Project_Clean_Data.xlsx]Profit by industry!PivotTable5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by job_industry</a:t>
            </a:r>
            <a:endParaRPr lang="ar-S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'Profit by industry'!$B$3</c:f>
              <c:strCache>
                <c:ptCount val="1"/>
                <c:pt idx="0">
                  <c:v>الإجمالي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'Profit by industry'!$A$4:$A$13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'Profit by industry'!$B$4:$B$13</c:f>
              <c:numCache>
                <c:formatCode>_-[$$-409]* #,##0.00_ ;_-[$$-409]* \-#,##0.00\ ;_-[$$-409]* "-"??_ ;_-@_ </c:formatCode>
                <c:ptCount val="9"/>
                <c:pt idx="0">
                  <c:v>371927.04999999958</c:v>
                </c:pt>
                <c:pt idx="1">
                  <c:v>446824.4699999998</c:v>
                </c:pt>
                <c:pt idx="2">
                  <c:v>2572869.7699999916</c:v>
                </c:pt>
                <c:pt idx="3">
                  <c:v>1978441.0600000084</c:v>
                </c:pt>
                <c:pt idx="4">
                  <c:v>431795.8699999997</c:v>
                </c:pt>
                <c:pt idx="5">
                  <c:v>2628857.3849718953</c:v>
                </c:pt>
                <c:pt idx="6">
                  <c:v>887447.69000000134</c:v>
                </c:pt>
                <c:pt idx="7">
                  <c:v>1183750.5900000026</c:v>
                </c:pt>
                <c:pt idx="8">
                  <c:v>226902.44999999984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0-4F70-BAE2-3D8E65383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853216"/>
        <c:axId val="156607504"/>
      </c:barChart>
      <c:catAx>
        <c:axId val="1468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07504"/>
        <c:crosses val="autoZero"/>
        <c:auto val="1"/>
        <c:lblAlgn val="ctr"/>
        <c:lblOffset val="100"/>
        <c:noMultiLvlLbl val="0"/>
      </c:catAx>
      <c:valAx>
        <c:axId val="15660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53216"/>
        <c:crosses val="autoZero"/>
        <c:crossBetween val="between"/>
      </c:valAx>
      <c:spPr>
        <a:solidFill>
          <a:schemeClr val="accent5">
            <a:lumMod val="75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[KMPG_Project_Clean_Data.xlsx]Profit by age, wealth_segment!PivotTable2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Profit by age,wealth</a:t>
            </a:r>
            <a:endParaRPr lang="ar-SA"/>
          </a:p>
        </c:rich>
      </c:tx>
      <c:layout>
        <c:manualLayout>
          <c:xMode val="edge"/>
          <c:yMode val="edge"/>
          <c:x val="0.2510671296098822"/>
          <c:y val="0.11668639459283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by age, wealth_segment'!$B$3:$B$4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by age, wealth_segment'!$A$5:$A$13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'Profit by age, wealth_segment'!$B$5:$B$13</c:f>
              <c:numCache>
                <c:formatCode>_-[$$-409]* #,##0.00_ ;_-[$$-409]* \-#,##0.00\ ;_-[$$-409]* "-"??_ ;_-@_ </c:formatCode>
                <c:ptCount val="8"/>
                <c:pt idx="0">
                  <c:v>372265.84999999992</c:v>
                </c:pt>
                <c:pt idx="1">
                  <c:v>487611.36999999982</c:v>
                </c:pt>
                <c:pt idx="2">
                  <c:v>796704.20000000077</c:v>
                </c:pt>
                <c:pt idx="3">
                  <c:v>607135.19000000041</c:v>
                </c:pt>
                <c:pt idx="4">
                  <c:v>400824.40999999986</c:v>
                </c:pt>
                <c:pt idx="5">
                  <c:v>22196.79</c:v>
                </c:pt>
                <c:pt idx="7">
                  <c:v>13791.789999999999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F-4C3B-9BA7-224F8651E9E7}"/>
            </c:ext>
          </c:extLst>
        </c:ser>
        <c:ser>
          <c:idx val="1"/>
          <c:order val="1"/>
          <c:tx>
            <c:strRef>
              <c:f>'Profit by age, wealth_segment'!$C$3:$C$4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by age, wealth_segment'!$A$5:$A$13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'Profit by age, wealth_segment'!$C$5:$C$13</c:f>
              <c:numCache>
                <c:formatCode>_-[$$-409]* #,##0.00_ ;_-[$$-409]* \-#,##0.00\ ;_-[$$-409]* "-"??_ ;_-@_ </c:formatCode>
                <c:ptCount val="8"/>
                <c:pt idx="0">
                  <c:v>320279.92497189977</c:v>
                </c:pt>
                <c:pt idx="1">
                  <c:v>540138.43000000028</c:v>
                </c:pt>
                <c:pt idx="2">
                  <c:v>784278.73999999941</c:v>
                </c:pt>
                <c:pt idx="3">
                  <c:v>546569.78000000014</c:v>
                </c:pt>
                <c:pt idx="4">
                  <c:v>374196.93000000005</c:v>
                </c:pt>
                <c:pt idx="5">
                  <c:v>16565.2</c:v>
                </c:pt>
                <c:pt idx="6">
                  <c:v>6280.7099999999991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F-4C3B-9BA7-224F8651E9E7}"/>
            </c:ext>
          </c:extLst>
        </c:ser>
        <c:ser>
          <c:idx val="2"/>
          <c:order val="2"/>
          <c:tx>
            <c:strRef>
              <c:f>'Profit by age, wealth_segment'!$D$3:$D$4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by age, wealth_segment'!$A$5:$A$13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'Profit by age, wealth_segment'!$D$5:$D$13</c:f>
              <c:numCache>
                <c:formatCode>_-[$$-409]* #,##0.00_ ;_-[$$-409]* \-#,##0.00\ ;_-[$$-409]* "-"??_ ;_-@_ </c:formatCode>
                <c:ptCount val="8"/>
                <c:pt idx="0">
                  <c:v>725892.22000000055</c:v>
                </c:pt>
                <c:pt idx="1">
                  <c:v>956281.24000000185</c:v>
                </c:pt>
                <c:pt idx="2">
                  <c:v>1843334.0100000096</c:v>
                </c:pt>
                <c:pt idx="3">
                  <c:v>1055213.6000000013</c:v>
                </c:pt>
                <c:pt idx="4">
                  <c:v>814910.25000000105</c:v>
                </c:pt>
                <c:pt idx="5">
                  <c:v>35940.74</c:v>
                </c:pt>
                <c:pt idx="6">
                  <c:v>8404.9599999999991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F-4C3B-9BA7-224F8651E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0622944"/>
        <c:axId val="753966176"/>
      </c:barChart>
      <c:catAx>
        <c:axId val="88062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966176"/>
        <c:crosses val="autoZero"/>
        <c:auto val="1"/>
        <c:lblAlgn val="ctr"/>
        <c:lblOffset val="100"/>
        <c:noMultiLvlLbl val="0"/>
      </c:catAx>
      <c:valAx>
        <c:axId val="75396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62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[KMPG_Project_Clean_Data.xlsx]Owns_car by state!PivotTable5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Owns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car by state</a:t>
            </a:r>
            <a:endParaRPr lang="ar-SA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'Owns_car by state'!$B$3:$B$4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'Owns_car by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'Owns_car by state'!$B$5:$B$8</c:f>
              <c:numCache>
                <c:formatCode>General</c:formatCode>
                <c:ptCount val="3"/>
                <c:pt idx="0">
                  <c:v>187</c:v>
                </c:pt>
                <c:pt idx="1">
                  <c:v>73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6-4048-B151-6197F9EF2DE8}"/>
            </c:ext>
          </c:extLst>
        </c:ser>
        <c:ser>
          <c:idx val="1"/>
          <c:order val="1"/>
          <c:tx>
            <c:strRef>
              <c:f>'Owns_car by state'!$C$3:$C$4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'Owns_car by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'Owns_car by state'!$C$5:$C$8</c:f>
              <c:numCache>
                <c:formatCode>General</c:formatCode>
                <c:ptCount val="3"/>
                <c:pt idx="0">
                  <c:v>165</c:v>
                </c:pt>
                <c:pt idx="1">
                  <c:v>93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6-4048-B151-6197F9EF2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0622944"/>
        <c:axId val="753966176"/>
      </c:barChart>
      <c:catAx>
        <c:axId val="88062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966176"/>
        <c:crosses val="autoZero"/>
        <c:auto val="1"/>
        <c:lblAlgn val="ctr"/>
        <c:lblOffset val="100"/>
        <c:noMultiLvlLbl val="0"/>
      </c:catAx>
      <c:valAx>
        <c:axId val="75396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62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accent5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Julian Shalash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Brief table for high- value customers:</a:t>
            </a:r>
            <a:endParaRPr sz="1800" dirty="0"/>
          </a:p>
        </p:txBody>
      </p:sp>
      <p:sp>
        <p:nvSpPr>
          <p:cNvPr id="151" name="Shape 100"/>
          <p:cNvSpPr/>
          <p:nvPr/>
        </p:nvSpPr>
        <p:spPr>
          <a:xfrm>
            <a:off x="353225" y="1408633"/>
            <a:ext cx="4134600" cy="41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+mn-lt"/>
              </a:rPr>
              <a:t>This table shows some of high- value customers  </a:t>
            </a:r>
            <a:endParaRPr sz="1400" dirty="0">
              <a:latin typeface="+mn-lt"/>
            </a:endParaRP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صورة 2">
            <a:extLst>
              <a:ext uri="{FF2B5EF4-FFF2-40B4-BE49-F238E27FC236}">
                <a16:creationId xmlns:a16="http://schemas.microsoft.com/office/drawing/2014/main" id="{88632A00-754F-CED5-1104-4C99B6D9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03"/>
            <a:ext cx="9143999" cy="33456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12036" y="85214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Recommended top 1000 customers to target from dataset </a:t>
            </a:r>
            <a:r>
              <a:rPr dirty="0"/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200" dirty="0"/>
          </a:p>
        </p:txBody>
      </p:sp>
      <p:sp>
        <p:nvSpPr>
          <p:cNvPr id="6" name="عنوان 5">
            <a:extLst>
              <a:ext uri="{FF2B5EF4-FFF2-40B4-BE49-F238E27FC236}">
                <a16:creationId xmlns:a16="http://schemas.microsoft.com/office/drawing/2014/main" id="{AE22791B-0A10-2BBA-B7F5-62042D1D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758672FF-B53B-440E-0187-5EF731FD8A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05025" y="1569761"/>
            <a:ext cx="3999902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The problems that we </a:t>
            </a:r>
            <a:r>
              <a:rPr lang="en-US" sz="1500" b="1" dirty="0">
                <a:solidFill>
                  <a:schemeClr val="tx1"/>
                </a:solidFill>
              </a:rPr>
              <a:t>Discuss is about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The marketing department company  is looking to boost business sales by analyzing provided datasets by using 3 datasets provided the goal to analyze and recommended customers that the company should target to drive higher value for the company.</a:t>
            </a:r>
          </a:p>
        </p:txBody>
      </p:sp>
      <p:sp>
        <p:nvSpPr>
          <p:cNvPr id="8" name="عنصر نائب للنص 7">
            <a:extLst>
              <a:ext uri="{FF2B5EF4-FFF2-40B4-BE49-F238E27FC236}">
                <a16:creationId xmlns:a16="http://schemas.microsoft.com/office/drawing/2014/main" id="{EEABD274-4EE9-E466-BEDA-1442F14610F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sz="4300" b="1" dirty="0"/>
          </a:p>
          <a:p>
            <a:pPr marL="114300" indent="0">
              <a:buNone/>
            </a:pPr>
            <a:r>
              <a:rPr lang="en-US" sz="5600" b="1" dirty="0">
                <a:solidFill>
                  <a:schemeClr val="tx1"/>
                </a:solidFill>
              </a:rPr>
              <a:t>Content of data analysis:</a:t>
            </a:r>
          </a:p>
          <a:p>
            <a:pPr marL="114300" indent="0">
              <a:buNone/>
            </a:pPr>
            <a:endParaRPr lang="en-US" sz="1300" b="1" dirty="0"/>
          </a:p>
          <a:p>
            <a:pPr>
              <a:lnSpc>
                <a:spcPct val="170000"/>
              </a:lnSpc>
            </a:pPr>
            <a:r>
              <a:rPr lang="en-US" sz="4800" dirty="0"/>
              <a:t>New and old customer age distribution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Bike related purchased over last 3 years based on gender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Job industry contributing the max profit and bike related sales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Wealth segment by age category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RFM_Value with customer level</a:t>
            </a:r>
          </a:p>
          <a:p>
            <a:pPr>
              <a:lnSpc>
                <a:spcPct val="170000"/>
              </a:lnSpc>
            </a:pPr>
            <a:r>
              <a:rPr lang="en-US" sz="4800" dirty="0"/>
              <a:t>Cars number based on state</a:t>
            </a:r>
          </a:p>
          <a:p>
            <a:pPr marL="114300" indent="0">
              <a:buNone/>
            </a:pPr>
            <a:endParaRPr lang="en-US" sz="1400" b="1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issue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3518115" y="1015139"/>
            <a:ext cx="5252561" cy="3983064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F3F99593-DFE1-A0B2-75A7-237FE27BF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82178"/>
              </p:ext>
            </p:extLst>
          </p:nvPr>
        </p:nvGraphicFramePr>
        <p:xfrm>
          <a:off x="3518113" y="1015137"/>
          <a:ext cx="5420862" cy="398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8924">
                  <a:extLst>
                    <a:ext uri="{9D8B030D-6E8A-4147-A177-3AD203B41FA5}">
                      <a16:colId xmlns:a16="http://schemas.microsoft.com/office/drawing/2014/main" val="1690212047"/>
                    </a:ext>
                  </a:extLst>
                </a:gridCol>
                <a:gridCol w="1795969">
                  <a:extLst>
                    <a:ext uri="{9D8B030D-6E8A-4147-A177-3AD203B41FA5}">
                      <a16:colId xmlns:a16="http://schemas.microsoft.com/office/drawing/2014/main" val="937518155"/>
                    </a:ext>
                  </a:extLst>
                </a:gridCol>
                <a:gridCol w="1795969">
                  <a:extLst>
                    <a:ext uri="{9D8B030D-6E8A-4147-A177-3AD203B41FA5}">
                      <a16:colId xmlns:a16="http://schemas.microsoft.com/office/drawing/2014/main" val="379702223"/>
                    </a:ext>
                  </a:extLst>
                </a:gridCol>
              </a:tblGrid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Sheet name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column name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Data quality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84103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transaction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online_order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40352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transaction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brand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28892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transaction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product_line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95620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transaction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product_class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0863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transaction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standard_cost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10560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transaction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product_first_sold_date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Null values + Relevancy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9101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NewCustomerList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last_name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26989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NewCustomerList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778532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NewCustomerList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job_title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910073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NewCustomerList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gender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consistency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84755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NewCustomerList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job_industry_category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consistency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10000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last_name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250192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consistency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58131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Null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559628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consistency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72234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job_title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13932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job_industry_category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consistancy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2879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tenure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Null 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26114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deceased_indicator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consistency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29859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CustomerDemoghraphic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default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Relevancy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10" marR="5610" marT="561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404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purchased based on gender over last 3 years</a:t>
            </a:r>
            <a:r>
              <a:rPr dirty="0"/>
              <a:t>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8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The graphs shows females have purchase more bikes over last 3 years  compared to males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n-lt"/>
              </a:rPr>
              <a:t>We can say females have had 2.7% higher bike related purchased compared to men over last 3 years</a:t>
            </a:r>
            <a:endParaRPr sz="1400" dirty="0">
              <a:latin typeface="+mn-lt"/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1766807"/>
            <a:ext cx="3800702" cy="3262393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graphicFrame>
        <p:nvGraphicFramePr>
          <p:cNvPr id="2" name="مخطط 1">
            <a:extLst>
              <a:ext uri="{FF2B5EF4-FFF2-40B4-BE49-F238E27FC236}">
                <a16:creationId xmlns:a16="http://schemas.microsoft.com/office/drawing/2014/main" id="{249BC395-793C-5172-4A10-B96C955A9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65446"/>
              </p:ext>
            </p:extLst>
          </p:nvPr>
        </p:nvGraphicFramePr>
        <p:xfrm>
          <a:off x="4987393" y="1766806"/>
          <a:ext cx="3800705" cy="3262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>
            <a:extLst>
              <a:ext uri="{FF2B5EF4-FFF2-40B4-BE49-F238E27FC236}">
                <a16:creationId xmlns:a16="http://schemas.microsoft.com/office/drawing/2014/main" id="{5241FBB5-7DCC-B474-2900-697E4AB8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772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Data Exploration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ED9C972A-82B1-C413-B869-CC49A0376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Tob job industry contributing to Max profit :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The top 3 industry bringing in the highest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Profit is : are : Manufacturing , Financial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Services and Health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We can notice most of the industry have returned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Less than 1,000,000.00 $ as profit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</p:txBody>
      </p:sp>
      <p:graphicFrame>
        <p:nvGraphicFramePr>
          <p:cNvPr id="8" name="مخطط 7">
            <a:extLst>
              <a:ext uri="{FF2B5EF4-FFF2-40B4-BE49-F238E27FC236}">
                <a16:creationId xmlns:a16="http://schemas.microsoft.com/office/drawing/2014/main" id="{F6D56DB2-9B34-4961-B099-08F0A8F6E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456957"/>
              </p:ext>
            </p:extLst>
          </p:nvPr>
        </p:nvGraphicFramePr>
        <p:xfrm>
          <a:off x="4440264" y="1712562"/>
          <a:ext cx="4703736" cy="3246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2917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70E7FBD-137D-6F48-9093-32842A83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1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Profit of wealth segment by age category: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graphs shows Mass customer segment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Makes the highest profit compared to others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Mass customer age category of 50 are likely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bring more profit compared to other age category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This can mean there is a trend of buying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Power , as  we have seen the buying power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increases over time till 50 then we can notice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decreases in buying power.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</a:p>
        </p:txBody>
      </p:sp>
      <p:sp>
        <p:nvSpPr>
          <p:cNvPr id="4" name="Shape 88">
            <a:extLst>
              <a:ext uri="{FF2B5EF4-FFF2-40B4-BE49-F238E27FC236}">
                <a16:creationId xmlns:a16="http://schemas.microsoft.com/office/drawing/2014/main" id="{83EC9CAF-6343-12EE-FE73-93B22C6E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75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Data Exploration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5" name="Profit by age,wealth">
            <a:extLst>
              <a:ext uri="{FF2B5EF4-FFF2-40B4-BE49-F238E27FC236}">
                <a16:creationId xmlns:a16="http://schemas.microsoft.com/office/drawing/2014/main" id="{46AF7BB6-B374-4EC4-94F7-D06896DA1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102076"/>
              </p:ext>
            </p:extLst>
          </p:nvPr>
        </p:nvGraphicFramePr>
        <p:xfrm>
          <a:off x="4455763" y="1597302"/>
          <a:ext cx="4688237" cy="34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36514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A8EF198-D28C-D8E3-6D5A-5398BA59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38" y="1152475"/>
            <a:ext cx="8767563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 of cars owned group by states:</a:t>
            </a: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n-US" sz="14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graphs shows the states could be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potential market opportunities for the company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NSW has the highest potential as the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number of people that have cars is almost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equal to people who don’t own cars so there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 opportunity to find value customer in this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</p:txBody>
      </p:sp>
      <p:sp>
        <p:nvSpPr>
          <p:cNvPr id="4" name="Shape 88">
            <a:extLst>
              <a:ext uri="{FF2B5EF4-FFF2-40B4-BE49-F238E27FC236}">
                <a16:creationId xmlns:a16="http://schemas.microsoft.com/office/drawing/2014/main" id="{DBB35EA2-36B5-E8CA-8450-C5C35F3C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75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Data Exploration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5" name="Owns_car by state">
            <a:extLst>
              <a:ext uri="{FF2B5EF4-FFF2-40B4-BE49-F238E27FC236}">
                <a16:creationId xmlns:a16="http://schemas.microsoft.com/office/drawing/2014/main" id="{7AC8E375-EEFC-4776-A0B2-D28020EF8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222992"/>
              </p:ext>
            </p:extLst>
          </p:nvPr>
        </p:nvGraphicFramePr>
        <p:xfrm>
          <a:off x="3954812" y="1626361"/>
          <a:ext cx="5124450" cy="34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142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E2B97B2-CE0F-D02F-958B-C3C273B91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classification – Targeting high- value customers :</a:t>
            </a: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Overall this are the high-value customer must be targeted: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Based on gender high-value customer will be female compared to male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Based on job industry the high – value customers will be in Manufacturing , Financial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Services and Health.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Most high-value customer will be in 50 age category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Most states have high- value customers are NSW,VIC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hape 88">
            <a:extLst>
              <a:ext uri="{FF2B5EF4-FFF2-40B4-BE49-F238E27FC236}">
                <a16:creationId xmlns:a16="http://schemas.microsoft.com/office/drawing/2014/main" id="{1DBEA732-7ED8-0E32-E5BD-7E984987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75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Model Development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41181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691</Words>
  <Application>Microsoft Office PowerPoint</Application>
  <PresentationFormat>عرض على الشاشة (16:9)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عرض تقديمي في PowerPoint</vt:lpstr>
      <vt:lpstr>عرض تقديمي في PowerPoint</vt:lpstr>
      <vt:lpstr> </vt:lpstr>
      <vt:lpstr>عرض تقديمي في PowerPoint</vt:lpstr>
      <vt:lpstr>عرض تقديمي في PowerPoint</vt:lpstr>
      <vt:lpstr>        Data Exploration </vt:lpstr>
      <vt:lpstr>        Data Exploration </vt:lpstr>
      <vt:lpstr>        Data Exploration </vt:lpstr>
      <vt:lpstr>        Model Development 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lap</dc:creator>
  <cp:lastModifiedBy>Basel Shalash</cp:lastModifiedBy>
  <cp:revision>19</cp:revision>
  <dcterms:modified xsi:type="dcterms:W3CDTF">2023-09-08T23:49:32Z</dcterms:modified>
</cp:coreProperties>
</file>