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image" Target="../media/image4.svg"/><Relationship Id="rId17" Type="http://schemas.openxmlformats.org/officeDocument/2006/relationships/image" Target="../media/image3.png"/><Relationship Id="rId16" Type="http://schemas.openxmlformats.org/officeDocument/2006/relationships/tags" Target="../tags/tag13.xml"/><Relationship Id="rId15" Type="http://schemas.openxmlformats.org/officeDocument/2006/relationships/image" Target="../media/image2.svg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0" Type="http://schemas.openxmlformats.org/officeDocument/2006/relationships/tags" Target="../tags/tag125.xml"/><Relationship Id="rId2" Type="http://schemas.openxmlformats.org/officeDocument/2006/relationships/tags" Target="../tags/tag111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image" Target="../media/image4.svg"/><Relationship Id="rId12" Type="http://schemas.openxmlformats.org/officeDocument/2006/relationships/image" Target="../media/image3.png"/><Relationship Id="rId11" Type="http://schemas.openxmlformats.org/officeDocument/2006/relationships/tags" Target="../tags/tag118.xml"/><Relationship Id="rId10" Type="http://schemas.openxmlformats.org/officeDocument/2006/relationships/image" Target="../media/image8.sv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3" Type="http://schemas.openxmlformats.org/officeDocument/2006/relationships/tags" Target="../tags/tag58.xml"/><Relationship Id="rId22" Type="http://schemas.openxmlformats.org/officeDocument/2006/relationships/tags" Target="../tags/tag57.xml"/><Relationship Id="rId21" Type="http://schemas.openxmlformats.org/officeDocument/2006/relationships/tags" Target="../tags/tag56.xml"/><Relationship Id="rId20" Type="http://schemas.openxmlformats.org/officeDocument/2006/relationships/tags" Target="../tags/tag55.xml"/><Relationship Id="rId2" Type="http://schemas.openxmlformats.org/officeDocument/2006/relationships/tags" Target="../tags/tag41.xml"/><Relationship Id="rId19" Type="http://schemas.openxmlformats.org/officeDocument/2006/relationships/tags" Target="../tags/tag54.xml"/><Relationship Id="rId18" Type="http://schemas.openxmlformats.org/officeDocument/2006/relationships/image" Target="../media/image7.svg"/><Relationship Id="rId17" Type="http://schemas.openxmlformats.org/officeDocument/2006/relationships/image" Target="../media/image3.png"/><Relationship Id="rId16" Type="http://schemas.openxmlformats.org/officeDocument/2006/relationships/tags" Target="../tags/tag53.xml"/><Relationship Id="rId15" Type="http://schemas.openxmlformats.org/officeDocument/2006/relationships/image" Target="../media/image6.svg"/><Relationship Id="rId14" Type="http://schemas.openxmlformats.org/officeDocument/2006/relationships/image" Target="../media/image5.png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7106285" y="2912110"/>
            <a:ext cx="1763395" cy="176339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6" name="矩形: 圆顶角 12"/>
          <p:cNvSpPr/>
          <p:nvPr>
            <p:custDataLst>
              <p:tags r:id="rId4"/>
            </p:custDataLst>
          </p:nvPr>
        </p:nvSpPr>
        <p:spPr>
          <a:xfrm rot="18900000" flipH="1">
            <a:off x="2332990" y="1199515"/>
            <a:ext cx="1979930" cy="368554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矩形: 圆顶角 13"/>
          <p:cNvSpPr/>
          <p:nvPr>
            <p:custDataLst>
              <p:tags r:id="rId5"/>
            </p:custDataLst>
          </p:nvPr>
        </p:nvSpPr>
        <p:spPr>
          <a:xfrm rot="8100000" flipH="1">
            <a:off x="2037080" y="2382520"/>
            <a:ext cx="1979930" cy="373697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任意多边形: 形状 11"/>
          <p:cNvSpPr/>
          <p:nvPr>
            <p:custDataLst>
              <p:tags r:id="rId6"/>
            </p:custDataLst>
          </p:nvPr>
        </p:nvSpPr>
        <p:spPr>
          <a:xfrm flipH="1">
            <a:off x="10198733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>
            <a:off x="1144905" y="60134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8"/>
            </p:custDataLst>
          </p:nvPr>
        </p:nvCxnSpPr>
        <p:spPr>
          <a:xfrm>
            <a:off x="1144905" y="65976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144905" y="71818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654665" y="6252210"/>
            <a:ext cx="107950" cy="107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0902315" y="6252210"/>
            <a:ext cx="107950" cy="107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0407015" y="6252210"/>
            <a:ext cx="107950" cy="107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图片 56" descr="箭头 右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75" y="6229350"/>
            <a:ext cx="153670" cy="153670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144905" y="6229350"/>
            <a:ext cx="153670" cy="153670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19"/>
            </p:custDataLst>
          </p:nvPr>
        </p:nvSpPr>
        <p:spPr>
          <a:xfrm>
            <a:off x="4460086" y="583854"/>
            <a:ext cx="6724805" cy="87689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200" b="1" i="0" u="none" strike="noStrike" kern="1200" cap="none" spc="0" normalizeH="0" baseline="0" noProof="1" dirty="0">
                <a:gradFill>
                  <a:gsLst>
                    <a:gs pos="7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7800000" scaled="0"/>
                </a:gradFill>
                <a:latin typeface="+mj-lt"/>
              </a:defRPr>
            </a:lvl1pPr>
          </a:lstStyle>
          <a:p>
            <a:pPr lvl="0" algn="r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0"/>
            </p:custDataLst>
          </p:nvPr>
        </p:nvSpPr>
        <p:spPr>
          <a:xfrm>
            <a:off x="4460240" y="1561719"/>
            <a:ext cx="6724650" cy="33532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200" b="1" i="0" u="none" strike="noStrike" kern="1200" cap="none" spc="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pPr lvl="0" algn="r"/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1" name="署名占位符 10"/>
          <p:cNvSpPr>
            <a:spLocks noGrp="1"/>
          </p:cNvSpPr>
          <p:nvPr>
            <p:ph type="body" sz="quarter" idx="17" hasCustomPrompt="1"/>
            <p:custDataLst>
              <p:tags r:id="rId24"/>
            </p:custDataLst>
          </p:nvPr>
        </p:nvSpPr>
        <p:spPr>
          <a:xfrm>
            <a:off x="9240890" y="5051532"/>
            <a:ext cx="1944000" cy="4572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标题"/>
          <p:cNvSpPr txBox="1">
            <a:spLocks noGrp="1"/>
          </p:cNvSpPr>
          <p:nvPr>
            <p:ph type="title" idx="6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4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 algn="l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2155825" y="1458505"/>
            <a:ext cx="1763395" cy="176339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0" name="任意多边形: 形状 6"/>
          <p:cNvSpPr/>
          <p:nvPr>
            <p:custDataLst>
              <p:tags r:id="rId4"/>
            </p:custDataLst>
          </p:nvPr>
        </p:nvSpPr>
        <p:spPr>
          <a:xfrm flipH="1">
            <a:off x="10275568" y="0"/>
            <a:ext cx="1490346" cy="807593"/>
          </a:xfrm>
          <a:custGeom>
            <a:avLst/>
            <a:gdLst>
              <a:gd name="connsiteX0" fmla="*/ 1484054 w 1490346"/>
              <a:gd name="connsiteY0" fmla="*/ 0 h 807593"/>
              <a:gd name="connsiteX1" fmla="*/ 6292 w 1490346"/>
              <a:gd name="connsiteY1" fmla="*/ 0 h 807593"/>
              <a:gd name="connsiteX2" fmla="*/ 0 w 1490346"/>
              <a:gd name="connsiteY2" fmla="*/ 62420 h 807593"/>
              <a:gd name="connsiteX3" fmla="*/ 745173 w 1490346"/>
              <a:gd name="connsiteY3" fmla="*/ 807593 h 807593"/>
              <a:gd name="connsiteX4" fmla="*/ 1490346 w 1490346"/>
              <a:gd name="connsiteY4" fmla="*/ 62420 h 8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07593">
                <a:moveTo>
                  <a:pt x="1484054" y="0"/>
                </a:moveTo>
                <a:lnTo>
                  <a:pt x="6292" y="0"/>
                </a:lnTo>
                <a:lnTo>
                  <a:pt x="0" y="62420"/>
                </a:lnTo>
                <a:cubicBezTo>
                  <a:pt x="0" y="473968"/>
                  <a:pt x="333625" y="807593"/>
                  <a:pt x="745173" y="807593"/>
                </a:cubicBezTo>
                <a:cubicBezTo>
                  <a:pt x="1156721" y="807593"/>
                  <a:pt x="1490346" y="473968"/>
                  <a:pt x="1490346" y="6242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5"/>
            </p:custDataLst>
          </p:nvPr>
        </p:nvCxnSpPr>
        <p:spPr>
          <a:xfrm>
            <a:off x="837565" y="60134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>
            <a:off x="837565" y="65976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37565" y="71818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 descr="箭头 右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5535" y="6229350"/>
            <a:ext cx="153670" cy="153670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37565" y="6229350"/>
            <a:ext cx="153670" cy="153670"/>
          </a:xfrm>
          <a:prstGeom prst="rect">
            <a:avLst/>
          </a:prstGeom>
        </p:spPr>
      </p:pic>
      <p:sp>
        <p:nvSpPr>
          <p:cNvPr id="18" name="矩形: 圆顶角 12"/>
          <p:cNvSpPr/>
          <p:nvPr>
            <p:custDataLst>
              <p:tags r:id="rId14"/>
            </p:custDataLst>
          </p:nvPr>
        </p:nvSpPr>
        <p:spPr>
          <a:xfrm rot="18900000" flipH="1">
            <a:off x="8013065" y="1040130"/>
            <a:ext cx="2052955" cy="382143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矩形: 圆顶角 13"/>
          <p:cNvSpPr/>
          <p:nvPr>
            <p:custDataLst>
              <p:tags r:id="rId15"/>
            </p:custDataLst>
          </p:nvPr>
        </p:nvSpPr>
        <p:spPr>
          <a:xfrm rot="8100000" flipH="1">
            <a:off x="7706360" y="2266315"/>
            <a:ext cx="2052955" cy="387413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6"/>
            </p:custDataLst>
          </p:nvPr>
        </p:nvSpPr>
        <p:spPr>
          <a:xfrm>
            <a:off x="837565" y="2507010"/>
            <a:ext cx="7294880" cy="101172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600" b="1" i="0" u="none" strike="noStrike" kern="1200" cap="none" spc="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17" name="署名占位符 10"/>
          <p:cNvSpPr>
            <a:spLocks noGrp="1"/>
          </p:cNvSpPr>
          <p:nvPr>
            <p:ph type="body" sz="quarter" idx="17" hasCustomPrompt="1"/>
            <p:custDataLst>
              <p:tags r:id="rId20"/>
            </p:custDataLst>
          </p:nvPr>
        </p:nvSpPr>
        <p:spPr>
          <a:xfrm>
            <a:off x="837565" y="3988960"/>
            <a:ext cx="1944000" cy="4572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正文"/>
          <p:cNvSpPr txBox="1">
            <a:spLocks noGrp="1"/>
          </p:cNvSpPr>
          <p:nvPr>
            <p:ph idx="6" hasCustomPrompt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5" hasCustomPrompt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顶角 12"/>
          <p:cNvSpPr/>
          <p:nvPr>
            <p:custDataLst>
              <p:tags r:id="rId8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任意多边形: 形状 4"/>
          <p:cNvSpPr/>
          <p:nvPr>
            <p:custDataLst>
              <p:tags r:id="rId3"/>
            </p:custDataLst>
          </p:nvPr>
        </p:nvSpPr>
        <p:spPr>
          <a:xfrm flipH="1">
            <a:off x="1027556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1144905" y="60134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"/>
            </p:custDataLst>
          </p:nvPr>
        </p:nvCxnSpPr>
        <p:spPr>
          <a:xfrm>
            <a:off x="1144905" y="65976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1144905" y="71818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顶角 12"/>
          <p:cNvSpPr/>
          <p:nvPr>
            <p:custDataLst>
              <p:tags r:id="rId7"/>
            </p:custDataLst>
          </p:nvPr>
        </p:nvSpPr>
        <p:spPr>
          <a:xfrm rot="16200000" flipH="1">
            <a:off x="1751330" y="2410460"/>
            <a:ext cx="1711325" cy="31845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矩形: 圆顶角 13"/>
          <p:cNvSpPr/>
          <p:nvPr>
            <p:custDataLst>
              <p:tags r:id="rId8"/>
            </p:custDataLst>
          </p:nvPr>
        </p:nvSpPr>
        <p:spPr>
          <a:xfrm rot="5400000" flipH="1">
            <a:off x="2086610" y="3187065"/>
            <a:ext cx="1711325" cy="322897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1739264" y="1067435"/>
            <a:ext cx="4524597" cy="90741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椭圆 8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flipH="1">
            <a:off x="7226300" y="2954655"/>
            <a:ext cx="1763395" cy="176339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5000"/>
                </a:schemeClr>
              </a:gs>
              <a:gs pos="89000">
                <a:schemeClr val="accent1">
                  <a:lumMod val="40000"/>
                  <a:lumOff val="60000"/>
                  <a:alpha val="60000"/>
                </a:schemeClr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5" name="矩形: 圆顶角 12"/>
          <p:cNvSpPr/>
          <p:nvPr>
            <p:custDataLst>
              <p:tags r:id="rId4"/>
            </p:custDataLst>
          </p:nvPr>
        </p:nvSpPr>
        <p:spPr>
          <a:xfrm flipH="1">
            <a:off x="2816225" y="1450340"/>
            <a:ext cx="1893570" cy="352425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矩形: 圆顶角 13"/>
          <p:cNvSpPr/>
          <p:nvPr>
            <p:custDataLst>
              <p:tags r:id="rId5"/>
            </p:custDataLst>
          </p:nvPr>
        </p:nvSpPr>
        <p:spPr>
          <a:xfrm rot="10800000" flipH="1">
            <a:off x="1900555" y="1906270"/>
            <a:ext cx="1893570" cy="357314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95000">
                <a:schemeClr val="accent6">
                  <a:lumMod val="20000"/>
                  <a:lumOff val="80000"/>
                  <a:alpha val="0"/>
                </a:schemeClr>
              </a:gs>
              <a:gs pos="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任意多边形: 形状 9"/>
          <p:cNvSpPr/>
          <p:nvPr>
            <p:custDataLst>
              <p:tags r:id="rId6"/>
            </p:custDataLst>
          </p:nvPr>
        </p:nvSpPr>
        <p:spPr>
          <a:xfrm flipH="1">
            <a:off x="10156823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89000">
                <a:schemeClr val="accent1">
                  <a:alpha val="25000"/>
                </a:scheme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>
            <a:off x="1144905" y="60134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8"/>
            </p:custDataLst>
          </p:nvPr>
        </p:nvCxnSpPr>
        <p:spPr>
          <a:xfrm>
            <a:off x="1144905" y="65976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1144905" y="718185"/>
            <a:ext cx="1828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348595" y="6252210"/>
            <a:ext cx="107950" cy="1079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0596245" y="6252210"/>
            <a:ext cx="107950" cy="107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0100945" y="6252210"/>
            <a:ext cx="107950" cy="107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图片 56" descr="箭头 右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75" y="6229350"/>
            <a:ext cx="153670" cy="153670"/>
          </a:xfrm>
          <a:prstGeom prst="rect">
            <a:avLst/>
          </a:prstGeom>
        </p:spPr>
      </p:pic>
      <p:pic>
        <p:nvPicPr>
          <p:cNvPr id="58" name="图片 57" descr="箭头 右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144905" y="6229350"/>
            <a:ext cx="153670" cy="15367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9"/>
            </p:custDataLst>
          </p:nvPr>
        </p:nvSpPr>
        <p:spPr>
          <a:xfrm>
            <a:off x="4709795" y="2879090"/>
            <a:ext cx="6257925" cy="334962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000" b="1" i="0" u="none" strike="noStrike" kern="1200" cap="none" spc="0" normalizeH="0" baseline="0" noProof="1" dirty="0">
                <a:gradFill>
                  <a:gsLst>
                    <a:gs pos="2000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pPr lvl="0" algn="r"/>
            <a:r>
              <a:rPr lang="en-US"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20"/>
            </p:custDataLst>
          </p:nvPr>
        </p:nvSpPr>
        <p:spPr>
          <a:xfrm>
            <a:off x="6238875" y="1652270"/>
            <a:ext cx="4728845" cy="115189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gradFill>
                  <a:gsLst>
                    <a:gs pos="7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7800000" scaled="0"/>
                </a:gradFill>
                <a:latin typeface="+mn-lt"/>
              </a:defRPr>
            </a:lvl1pPr>
          </a:lstStyle>
          <a:p>
            <a:pPr lvl="0" algn="r">
              <a:lnSpc>
                <a:spcPct val="120000"/>
              </a:lnSpc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正文"/>
          <p:cNvSpPr txBox="1">
            <a:spLocks noGrp="1"/>
          </p:cNvSpPr>
          <p:nvPr>
            <p:ph idx="7" hasCustomPrompt="1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6" hasCustomPrompt="1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5" hasCustomPrompt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6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正文"/>
          <p:cNvSpPr txBox="1">
            <a:spLocks noGrp="1"/>
          </p:cNvSpPr>
          <p:nvPr>
            <p:ph idx="9" hasCustomPrompt="1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8" hasCustomPrompt="1"/>
            <p:custDataLst>
              <p:tags r:id="rId4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7" hasCustomPrompt="1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6" hasCustomPrompt="1"/>
            <p:custDataLst>
              <p:tags r:id="rId6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5" hasCustomPrompt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矩形: 圆顶角 12"/>
          <p:cNvSpPr/>
          <p:nvPr>
            <p:custDataLst>
              <p:tags r:id="rId8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标题"/>
          <p:cNvSpPr txBox="1">
            <a:spLocks noGrp="1"/>
          </p:cNvSpPr>
          <p:nvPr>
            <p:ph type="title" idx="5" hasCustomPrompt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accent2"/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6" name="矩形: 圆顶角 12"/>
          <p:cNvSpPr/>
          <p:nvPr>
            <p:custDataLst>
              <p:tags r:id="rId4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矩形: 圆顶角 12"/>
          <p:cNvSpPr/>
          <p:nvPr>
            <p:custDataLst>
              <p:tags r:id="rId13"/>
            </p:custDataLst>
          </p:nvPr>
        </p:nvSpPr>
        <p:spPr>
          <a:xfrm rot="16200000" flipH="1">
            <a:off x="2978150" y="-1115695"/>
            <a:ext cx="76200" cy="460692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10972165" y="77216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10972165" y="847090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>
            <a:off x="10972165" y="921385"/>
            <a:ext cx="2051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标题占位符 3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ln>
            <a:noFill/>
            <a:prstDash val="sysDot"/>
          </a:ln>
          <a:solidFill>
            <a:schemeClr val="accent2"/>
          </a:solidFill>
          <a:uFillTx/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4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4460086" y="583854"/>
            <a:ext cx="6724805" cy="876899"/>
          </a:xfrm>
        </p:spPr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4460240" y="1561719"/>
            <a:ext cx="6724650" cy="3353288"/>
          </a:xfrm>
        </p:spPr>
        <p:txBody>
          <a:bodyPr anchor="ctr" anchorCtr="0"/>
          <a:lstStyle/>
          <a:p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Nykaa GenZ SkinCare Launch: Clean, Viral and Sustainable</a:t>
            </a:r>
            <a:endParaRPr lang="en-US" sz="4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570595" y="5051425"/>
            <a:ext cx="2614295" cy="581025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Ppt by Tapaswini Pati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>
          <a:xfrm>
            <a:off x="608330" y="1490345"/>
            <a:ext cx="10968990" cy="9309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The specific group of consumers most likely to buy the company’s specific product, defined by shared chracteristics like demographics, needs and behaviors.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TARGET MARKET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5005" y="2672080"/>
            <a:ext cx="46113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Gill Sans Ultra Bold Condensed" panose="020B0A06020104020203" charset="0"/>
                <a:cs typeface="Gill Sans Ultra Bold Condensed" panose="020B0A06020104020203" charset="0"/>
              </a:rPr>
              <a:t>Demographics</a:t>
            </a:r>
            <a:endParaRPr lang="en-US" sz="2400">
              <a:latin typeface="Gill Sans Ultra Bold Condensed" panose="020B0A06020104020203" charset="0"/>
              <a:cs typeface="Gill Sans Ultra Bold Condensed" panose="020B0A06020104020203" charset="0"/>
            </a:endParaRPr>
          </a:p>
          <a:p>
            <a:pPr algn="ctr"/>
            <a:r>
              <a:rPr lang="en-US" sz="800">
                <a:latin typeface="Gill Sans Ultra Bold Condensed" panose="020B0A06020104020203" charset="0"/>
                <a:cs typeface="Gill Sans Ultra Bold Condensed" panose="020B0A06020104020203" charset="0"/>
              </a:rPr>
              <a:t>.</a:t>
            </a:r>
            <a:endParaRPr lang="en-US" sz="800">
              <a:latin typeface="Gill Sans Ultra Bold Condensed" panose="020B0A06020104020203" charset="0"/>
              <a:cs typeface="Gill Sans Ultra Bold Condensed" panose="020B0A060201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Age: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16-25 years old (genz)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Location: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Urban and semi-urban India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Income level: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Students and young professionals who are price sensitive but value driven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Gender: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all genders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Tech profile: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8+ hours active on social platforms like instagram, pinterest, youtube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10655" y="2672080"/>
            <a:ext cx="526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Gill Sans Ultra Bold Condensed" panose="020B0A06020104020203" charset="0"/>
                <a:cs typeface="Gill Sans Ultra Bold Condensed" panose="020B0A06020104020203" charset="0"/>
              </a:rPr>
              <a:t>Psychographics</a:t>
            </a:r>
            <a:endParaRPr lang="en-US" sz="2000">
              <a:latin typeface="Gill Sans Ultra Bold Condensed" panose="020B0A06020104020203" charset="0"/>
              <a:cs typeface="Gill Sans Ultra Bold Condensed" panose="020B0A060201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VALUES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demands clean ingredient lists, hates “greenwashing”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prefers eco-friendly, cruelty-free, vegan products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BEHAVIOR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social media influence: discovers trends via influencers. Eg: “glass skin trend”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trusts peer reviews and only buys after viewing 3+ influencer reviews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PAIN POINTS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acne/oily skin concerns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more interest towards traditional natural brands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40095" y="2767965"/>
            <a:ext cx="21590" cy="36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Nykaa’s 1st 100% circular skincare line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 plant based packaging, refillable containers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zero waste promise ( bio-degradable labels)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50% less plastic than competitors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Skin-loving Formulae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No parabens, sulfates or synthetic fragnances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QR code reveal ingredient sourcing (blockchain backed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transparency)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pH-balanced for indian skin + pollution protection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Targeted solutions: Acne-control, hydration and anti pollution formulas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/>
        <p:txBody>
          <a:bodyPr/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WHY OUR SKINCARE BRAND STANDS OUT ?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istockphoto-1320934166-612x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705" y="1560830"/>
            <a:ext cx="4411980" cy="334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>
          <a:xfrm>
            <a:off x="608330" y="1490345"/>
            <a:ext cx="10968990" cy="500316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8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Penetration Pricing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Launcing the product at low price in compared to competitors but gradually increasing the price after gaining market share.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Affordable Premium Positioning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Price range : rs.249 - rs.799 [ available at various sizes, and with different mixture of ingredients comes various prices ]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Psychology: slightly above drugstore signals quality but 30% below global clean brands shows affordability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Psychological pricing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rs.499 instead of rs.500 created a psychological appearance of more affordability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“Buy 2, Get 1 free” : creates a state of very valuable urgency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GenZ hack : “exclusive offers for students” ; along with social proof could invite high traffic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Freemium Model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Free mini sample with rs.799+ orders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Flash sales and discounts at special occasions results with more purchases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Value-based Pricing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Charge rs.699 by highlighting “1 bottle = 10 trees planted”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This aligns with genz’s activism values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80000"/>
              </a:lnSpc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CORE PRICING STATEGY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>
          <a:xfrm>
            <a:off x="608330" y="1490345"/>
            <a:ext cx="10968990" cy="4929505"/>
          </a:xfrm>
        </p:spPr>
        <p:txBody>
          <a:bodyPr>
            <a:normAutofit lnSpcReduction="10000"/>
          </a:bodyPr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Omnichannel Distribution- where GenZ shops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DIGITAL FIRST ( SOCIAL PRESENCE )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Nykaa’s App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dedicated “ GenZ clean beauty” carousel on homepage.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“ Try On” AR filter for skincare diagnostics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Social Media E-Commerce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Instagram Shops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WhatsApp Commerce to place orders via chatbot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OFFLINE DISTRIBUTION ZONES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Nykaa Stores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Interactive ecostations - Scar QR codes to see product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lifecycle at storefront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Free mini facials with purchase offer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Campus Pop-Ups - Partner with college fests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Recycling drives campaigns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PRODUCT PLACEMENT AND DISTRIBUTION STRATEGY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sVGltneXr0Y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19520" y="1849755"/>
            <a:ext cx="5509895" cy="3998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>
          <a:xfrm>
            <a:off x="608330" y="1394460"/>
            <a:ext cx="10968990" cy="4897120"/>
          </a:xfrm>
        </p:spPr>
        <p:txBody>
          <a:bodyPr>
            <a:noAutofit/>
          </a:bodyPr>
          <a:p>
            <a:pPr marL="0" indent="0">
              <a:lnSpc>
                <a:spcPct val="6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#NykaaGreenGlowUp challenge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Mechanics: (Viral Challenge)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Users post “bare face --&gt; glow up” videos using the specific Nykaa products.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7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Most creative wins cash prize/gift hamper featured on Nykaa app -- this initiative will drive heavy traffic (especially females)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Platforms: Instagram Reels/TikTok/YouTube Shorts (70% of genz discover brands and products here)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Micro Influencer Army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Collaborating with influencers for the engagement and buyers boosting of the product. It works because viewers trust micro influencers and find their product review + storytelling credible. It is UGC driven.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Nano(5k-50k followers): unboxing + ingredient breakdowns and benefits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Micro(50k-200k): “day in my life/ 5-step sustainable skincare routine” vlogs 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Influencers posting “My skincare vs nykaa’s green routine” with new product showing before/after comparisions.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Social proof: Collab with social media dermatologist influencers to promote the product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Gamified Loyalty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Spin the wheel-- discounts for reviews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6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“Streaks” rewards for daily check in/ free product at puchasing above a specific price range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>
          <a:xfrm>
            <a:off x="608400" y="534105"/>
            <a:ext cx="10969200" cy="705600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Gen-Z promotion Strategy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6"/>
          </p:nvPr>
        </p:nvSpPr>
        <p:spPr/>
        <p:txBody>
          <a:bodyPr/>
          <a:p>
            <a:pPr marL="0" indent="0" algn="ctr">
              <a:buNone/>
            </a:pPr>
            <a:r>
              <a:rPr lang="en-US" sz="7200">
                <a:latin typeface="Gill Sans Ultra Bold Condensed" panose="020B0A06020104020203" charset="0"/>
                <a:cs typeface="Gill Sans Ultra Bold Condensed" panose="020B0A06020104020203" charset="0"/>
              </a:rPr>
              <a:t>THANK YOU</a:t>
            </a:r>
            <a:endParaRPr lang="en-US" sz="7200">
              <a:latin typeface="Gill Sans Ultra Bold Condensed" panose="020B0A06020104020203" charset="0"/>
              <a:cs typeface="Gill Sans Ultra Bold Condensed" panose="020B0A06020104020203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5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0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UNIT_CONTENT_GROUP_TYPE" val="titlestyle"/>
  <p:tag name="KSO_WM_UNIT_TYPE" val="i"/>
  <p:tag name="KSO_WM_UNIT_INDEX" val="2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3.0"/>
  <p:tag name="KSO_WM_UNIT_CONTENT_GROUP_TYPE" val="titlestyle"/>
  <p:tag name="KSO_WM_UNIT_TYPE" val="i"/>
  <p:tag name="KSO_WM_UNIT_INDEX" val="3"/>
</p:tagLst>
</file>

<file path=ppt/tags/tag10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1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17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118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2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TYPE" val="i"/>
  <p:tag name="KSO_WM_UNIT_INDEX" val="9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UNIT_CONTENT_GROUP_TYPE" val="titlestyle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UNIT_CONTENT_GROUP_TYPE" val="titlestyle"/>
  <p:tag name="KSO_WM_UNIT_TYPE" val="i"/>
  <p:tag name="KSO_WM_UNIT_INDEX" val="3"/>
</p:tagLst>
</file>

<file path=ppt/tags/tag12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</p:tagLst>
</file>

<file path=ppt/tags/tag13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3.0"/>
  <p:tag name="KSO_WM_UNIT_CONTENT_GROUP_TYPE" val="titlestyle"/>
  <p:tag name="KSO_WM_UNIT_TYPE" val="i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3437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437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37"/>
  <p:tag name="KSO_WM_TEMPLATE_THUMBS_INDEX" val="1、9"/>
  <p:tag name="KSO_WM_SPECIAL_SOURCE" val="bdnull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3437_1*b*1"/>
  <p:tag name="KSO_WM_TEMPLATE_CATEGORY" val="custom"/>
  <p:tag name="KSO_WM_TEMPLATE_INDEX" val="20233437"/>
  <p:tag name="KSO_WM_UNIT_LAYERLEVEL" val="1"/>
  <p:tag name="KSO_WM_TAG_VERSION" val="3.0"/>
  <p:tag name="KSO_WM_BEAUTIFY_FLAG" val="#wm#"/>
  <p:tag name="KSO_WM_UNIT_CONTENT_GROUP_TYPE" val="contentchip"/>
  <p:tag name="KSO_WM_UNIT_PRESET_TEXT" val="Click to add subtitle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37_1*a*1"/>
  <p:tag name="KSO_WM_TEMPLATE_CATEGORY" val="custom"/>
  <p:tag name="KSO_WM_TEMPLATE_INDEX" val="20233437"/>
  <p:tag name="KSO_WM_UNIT_LAYERLEVEL" val="1"/>
  <p:tag name="KSO_WM_TAG_VERSION" val="3.0"/>
  <p:tag name="KSO_WM_BEAUTIFY_FLAG" val="#wm#"/>
  <p:tag name="KSO_WM_UNIT_CONTENT_GROUP_TYPE" val="contentchip"/>
  <p:tag name="KSO_WM_UNIT_PRESET_TEXT" val="Your title here"/>
</p:tagLst>
</file>

<file path=ppt/tags/tag13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37_1*f*1"/>
  <p:tag name="KSO_WM_TEMPLATE_CATEGORY" val="custom"/>
  <p:tag name="KSO_WM_TEMPLATE_INDEX" val="20233437"/>
  <p:tag name="KSO_WM_UNIT_LAYERLEVEL" val="1"/>
  <p:tag name="KSO_WM_TAG_VERSION" val="3.0"/>
  <p:tag name="KSO_WM_BEAUTIFY_FLAG" val="#wm#"/>
  <p:tag name="KSO_WM_UNIT_CONTENT_GROUP_TYPE" val="contentchip"/>
  <p:tag name="KSO_WM_UNIT_PRESET_TEXT" val="Name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SLIDE_ID" val="custom2023343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37"/>
  <p:tag name="KSO_WM_SLIDE_LAYOUT" val="a_b_f"/>
  <p:tag name="KSO_WM_SLIDE_LAYOUT_CNT" val="1_1_1"/>
  <p:tag name="KSO_WM_TEMPLATE_THUMBS_INDEX" val="1、9"/>
  <p:tag name="KSO_WM_SLIDE_CONTENT_AREA" val="{&quot;left&quot;:&quot;312.85&quot;,&quot;top&quot;:&quot;117.3&quot;,&quot;width&quot;:&quot;619.95&quot;,&quot;height&quot;:&quot;244.5&quot;}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37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UNIT_TYPE" val="i"/>
  <p:tag name="KSO_WM_UNIT_INDEX" val="2"/>
  <p:tag name="KSO_WM_UNIT_CONTENT_GROUP_TYPE" val="titlestyle"/>
</p:tagLst>
</file>

<file path=ppt/tags/tag2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3.0"/>
  <p:tag name="KSO_WM_UNIT_TYPE" val="i"/>
  <p:tag name="KSO_WM_UNIT_INDEX" val="3"/>
  <p:tag name="KSO_WM_UNIT_CONTENT_GROUP_TYPE" val="titlestyle"/>
</p:tagLst>
</file>

<file path=ppt/tags/tag2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UNIT_TYPE" val="i"/>
  <p:tag name="KSO_WM_UNIT_INDEX" val="5"/>
</p:tagLst>
</file>

<file path=ppt/tags/tag3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3.0"/>
  <p:tag name="KSO_WM_UNIT_TYPE" val="i"/>
  <p:tag name="KSO_WM_UNIT_INDEX" val="6"/>
</p:tagLst>
</file>

<file path=ppt/tags/tag3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3.0"/>
  <p:tag name="KSO_WM_UNIT_TYPE" val="i"/>
  <p:tag name="KSO_WM_UNIT_INDEX" val="7"/>
</p:tagLst>
</file>

<file path=ppt/tags/tag3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4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4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UNIT_TYPE" val="i"/>
  <p:tag name="KSO_WM_UNIT_INDEX" val="6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UNIT_TYPE" val="i"/>
  <p:tag name="KSO_WM_UNIT_INDEX" val="7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3.0"/>
  <p:tag name="KSO_WM_UNIT_TYPE" val="i"/>
  <p:tag name="KSO_WM_UNIT_INDEX" val="10"/>
</p:tagLst>
</file>

<file path=ppt/tags/tag52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3.0"/>
  <p:tag name="KSO_WM_UNIT_TYPE" val="i"/>
  <p:tag name="KSO_WM_UNIT_INDEX" val="11"/>
</p:tagLst>
</file>

<file path=ppt/tags/tag5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8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3.0"/>
  <p:tag name="KSO_WM_UNIT_TYPE" val="i"/>
  <p:tag name="KSO_WM_UNIT_INDEX" val="12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5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6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UNIT_CONTENT_GROUP_TYPE" val="titlestyle"/>
  <p:tag name="KSO_WM_UNIT_TYPE" val="i"/>
  <p:tag name="KSO_WM_UNIT_INDEX" val="2"/>
</p:tagLst>
</file>

<file path=ppt/tags/tag6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3.0"/>
  <p:tag name="KSO_WM_UNIT_CONTENT_GROUP_TYPE" val="titlestyle"/>
  <p:tag name="KSO_WM_UNIT_TYPE" val="i"/>
  <p:tag name="KSO_WM_UNIT_INDEX" val="3"/>
</p:tagLst>
</file>

<file path=ppt/tags/tag6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7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UNIT_CONTENT_GROUP_TYPE" val="titlestyle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UNIT_CONTENT_GROUP_TYPE" val="titlestyle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8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UNIT_CONTENT_GROUP_TYPE" val="titlestyle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3.0"/>
  <p:tag name="KSO_WM_UNIT_CONTENT_GROUP_TYPE" val="titlestyle"/>
  <p:tag name="KSO_WM_UNIT_TYPE" val="i"/>
  <p:tag name="KSO_WM_UNIT_INDEX" val="3"/>
</p:tagLst>
</file>

<file path=ppt/tags/tag8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3.0"/>
  <p:tag name="KSO_WM_UNIT_CONTENT_GROUP_TYPE" val="titlestyle"/>
  <p:tag name="KSO_WM_UNIT_TYPE" val="i"/>
  <p:tag name="KSO_WM_UNIT_INDEX" val="4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自定义 101">
      <a:dk1>
        <a:srgbClr val="000000"/>
      </a:dk1>
      <a:lt1>
        <a:srgbClr val="FFFFFF"/>
      </a:lt1>
      <a:dk2>
        <a:srgbClr val="260C60"/>
      </a:dk2>
      <a:lt2>
        <a:srgbClr val="D7E3FA"/>
      </a:lt2>
      <a:accent1>
        <a:srgbClr val="6124E5"/>
      </a:accent1>
      <a:accent2>
        <a:srgbClr val="4E4DE7"/>
      </a:accent2>
      <a:accent3>
        <a:srgbClr val="3A76E9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Slides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Inter</vt:lpstr>
      <vt:lpstr>AMGDT</vt:lpstr>
      <vt:lpstr>Inter Bold</vt:lpstr>
      <vt:lpstr>GOST Common</vt:lpstr>
      <vt:lpstr>Gill Sans Ultra Bold Condensed</vt:lpstr>
      <vt:lpstr>Goudy Old Style</vt:lpstr>
      <vt:lpstr>Goudy Stout</vt:lpstr>
      <vt:lpstr>GothicI</vt:lpstr>
      <vt:lpstr>Gloucester MT Extra Condensed</vt:lpstr>
      <vt:lpstr>1_Office Theme</vt:lpstr>
      <vt:lpstr>Your title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Nykaa GenZ SkinCare Launch: Clean, Viral and Sustainable</dc:title>
  <dc:creator>KIIT0001</dc:creator>
  <cp:lastModifiedBy>TAPASWINI PATI</cp:lastModifiedBy>
  <cp:revision>2</cp:revision>
  <dcterms:created xsi:type="dcterms:W3CDTF">2025-05-06T17:21:34Z</dcterms:created>
  <dcterms:modified xsi:type="dcterms:W3CDTF">2025-05-06T17:33:15Z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BD14316A65E041B0AC4002F92C7021CE_13</vt:lpwstr>
  </property>
  <property fmtid="{D5CDD505-2E9C-101B-9397-08002B2CF9AE}" pid="3" name="KSOProductBuildVer">
    <vt:lpwstr>1033-12.2.0.20795</vt:lpwstr>
  </property>
</Properties>
</file>