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2" r:id="rId4"/>
    <p:sldId id="271" r:id="rId5"/>
    <p:sldId id="272" r:id="rId6"/>
    <p:sldId id="263" r:id="rId7"/>
    <p:sldId id="261" r:id="rId8"/>
    <p:sldId id="258" r:id="rId9"/>
    <p:sldId id="25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914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2B1D2-6F93-467B-8AB2-52C69244CB51}" type="datetimeFigureOut">
              <a:rPr lang="zh-TW" altLang="en-US" smtClean="0"/>
              <a:t>2020/6/18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29E562-DCD9-4B65-B08B-F4213F5EB6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22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血液搏動可分為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AC. DC</a:t>
            </a:r>
            <a:r>
              <a:rPr lang="zh-TW" altLang="en-US" baseline="0" dirty="0" smtClean="0"/>
              <a:t>，透過足夠 </a:t>
            </a:r>
            <a:r>
              <a:rPr lang="en-US" altLang="zh-TW" baseline="0" dirty="0" smtClean="0"/>
              <a:t>pulse </a:t>
            </a:r>
            <a:r>
              <a:rPr lang="zh-TW" altLang="en-US" baseline="0" dirty="0" smtClean="0"/>
              <a:t>的量測，可以有效去除靜脈的訊號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E562-DCD9-4B65-B08B-F4213F5EB66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174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一氧化碳的特色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E562-DCD9-4B65-B08B-F4213F5EB66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13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市售腦血氧儀其實就會用多個波長 </a:t>
            </a:r>
            <a:r>
              <a:rPr lang="en-US" altLang="zh-TW" dirty="0" smtClean="0"/>
              <a:t>(4-5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市售組織血氧儀其實也有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broad band</a:t>
            </a:r>
          </a:p>
          <a:p>
            <a:r>
              <a:rPr lang="zh-TW" altLang="en-US" baseline="0" dirty="0" smtClean="0"/>
              <a:t>也可以去看看其他吸收物質帶來的變化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E562-DCD9-4B65-B08B-F4213F5EB66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6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去探討 </a:t>
            </a:r>
            <a:r>
              <a:rPr lang="en-US" altLang="zh-TW" dirty="0" smtClean="0"/>
              <a:t>CO level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與 </a:t>
            </a:r>
            <a:r>
              <a:rPr lang="en-US" altLang="zh-TW" baseline="0" dirty="0" smtClean="0"/>
              <a:t>R ratio </a:t>
            </a:r>
            <a:r>
              <a:rPr lang="zh-TW" altLang="en-US" baseline="0" dirty="0" smtClean="0"/>
              <a:t>對應到的 </a:t>
            </a:r>
            <a:r>
              <a:rPr lang="en-US" altLang="zh-TW" baseline="0" dirty="0" smtClean="0"/>
              <a:t>SpO2 </a:t>
            </a:r>
            <a:r>
              <a:rPr lang="zh-TW" altLang="en-US" baseline="0" dirty="0" smtClean="0"/>
              <a:t>的性質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如果真的要解決定 </a:t>
            </a:r>
            <a:r>
              <a:rPr lang="en-US" altLang="zh-TW" baseline="0" dirty="0" smtClean="0"/>
              <a:t>CO </a:t>
            </a:r>
            <a:r>
              <a:rPr lang="zh-TW" altLang="en-US" baseline="0" dirty="0" smtClean="0"/>
              <a:t>的影響，可能就需要多個波長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可以去 </a:t>
            </a:r>
            <a:r>
              <a:rPr lang="en-US" altLang="zh-TW" baseline="0" dirty="0" smtClean="0"/>
              <a:t>survey </a:t>
            </a:r>
            <a:r>
              <a:rPr lang="zh-TW" altLang="en-US" baseline="0" dirty="0" smtClean="0"/>
              <a:t>目前市售的脈膊血氧儀，看有沒有多個波長的，是否已解決這個問題，也可以參考演算法</a:t>
            </a:r>
            <a:endParaRPr lang="en-US" altLang="zh-TW" baseline="0" dirty="0" smtClean="0"/>
          </a:p>
          <a:p>
            <a:pPr marL="228600" indent="-228600">
              <a:buAutoNum type="arabicPeriod"/>
            </a:pPr>
            <a:r>
              <a:rPr lang="zh-TW" altLang="en-US" baseline="0" dirty="0" smtClean="0"/>
              <a:t>如果目前市售的都已經解決，那其實就不太有繼續去做的價值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E562-DCD9-4B65-B08B-F4213F5EB66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44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把各種參數的參考文獻列表，這樣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proposal </a:t>
            </a:r>
            <a:r>
              <a:rPr lang="zh-TW" altLang="en-US" baseline="0" dirty="0" smtClean="0"/>
              <a:t>會比較精細 </a:t>
            </a:r>
            <a:r>
              <a:rPr lang="en-US" altLang="zh-TW" baseline="0" dirty="0" smtClean="0"/>
              <a:t>(scattering function. Molar extinction coefficient …</a:t>
            </a:r>
            <a:r>
              <a:rPr lang="zh-TW" altLang="en-US" baseline="0" dirty="0" smtClean="0"/>
              <a:t>等等</a:t>
            </a:r>
            <a:r>
              <a:rPr lang="en-US" altLang="zh-TW" baseline="0" dirty="0" smtClean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29E562-DCD9-4B65-B08B-F4213F5EB66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9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CFC9-702B-49DC-8879-DB498CEA1DFC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01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1E86-42CB-4ED8-A90C-139AE65AD0AC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06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53A-92AC-4982-A7A6-0F922EC9B91F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6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17A4D-74E0-4042-BC93-FCFDC1CF0E2E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60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C261-10DD-4981-823A-28047C9D3B88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34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E3B53-2043-45E3-AF08-F9A03223C3FC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57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9EB6-C874-46A5-B370-1EC6EA44B174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2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7BA8C-4F5E-4323-8E45-A3C8C6E416B6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93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ADBB3-E29F-4CC2-9E30-31A718CA7DD2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87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F32E-148E-4FF4-B060-A6F8799880A3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01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AE9D-D3C8-4F40-9C39-09D02202AA75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3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E423-E914-48EC-ACFA-358694AA9941}" type="datetime1">
              <a:rPr lang="zh-TW" altLang="en-US" smtClean="0"/>
              <a:t>2020/6/19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A8D74-96A9-4153-A2DD-BCD5403D41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38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torlib.info/pediatric/schafermeyers-pediatric-emergency-medicine/127.html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560337" y="1666239"/>
            <a:ext cx="109725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dirty="0" smtClean="0"/>
              <a:t>Final Project proposal</a:t>
            </a:r>
            <a:endParaRPr lang="en-US" altLang="zh-TW" sz="8000" dirty="0" smtClean="0"/>
          </a:p>
          <a:p>
            <a:endParaRPr lang="en-US" altLang="zh-TW" sz="4000" dirty="0"/>
          </a:p>
          <a:p>
            <a:pPr marL="571500" indent="-571500">
              <a:buFontTx/>
              <a:buChar char="-"/>
            </a:pPr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effect of </a:t>
            </a:r>
            <a:r>
              <a:rPr lang="en-US" altLang="zh-TW" sz="3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carbon monoxide poisoning</a:t>
            </a:r>
            <a:r>
              <a:rPr lang="en-US" altLang="zh-TW" sz="3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 erroneous pulse oximeter readings</a:t>
            </a:r>
          </a:p>
          <a:p>
            <a:pPr marL="571500" indent="-571500">
              <a:buFontTx/>
              <a:buChar char="-"/>
            </a:pP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910520" y="5867168"/>
            <a:ext cx="351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許逸翔</a:t>
            </a:r>
            <a:r>
              <a:rPr lang="zh-TW" altLang="en-US" sz="3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(6/19/2020</a:t>
            </a:r>
            <a:r>
              <a:rPr lang="en-US" altLang="zh-TW" sz="32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zh-TW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128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6661" y="175491"/>
            <a:ext cx="615694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Brief </a:t>
            </a:r>
            <a:r>
              <a:rPr lang="en-US" altLang="zh-TW" sz="3600" dirty="0" smtClean="0"/>
              <a:t>principle of Pulse oximetry</a:t>
            </a:r>
            <a:endParaRPr lang="zh-TW" altLang="en-US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775" y="1940982"/>
            <a:ext cx="5172610" cy="39308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61" y="1940982"/>
            <a:ext cx="6308073" cy="3175848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06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6661" y="175491"/>
            <a:ext cx="800667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Carboxyhemoglobin</a:t>
            </a:r>
            <a:r>
              <a:rPr lang="en-US" altLang="zh-TW" sz="3600" dirty="0" smtClean="0"/>
              <a:t> (</a:t>
            </a:r>
            <a:r>
              <a:rPr lang="en-US" altLang="zh-TW" sz="3600" dirty="0" err="1" smtClean="0"/>
              <a:t>COHb</a:t>
            </a:r>
            <a:r>
              <a:rPr lang="en-US" altLang="zh-TW" sz="3600" dirty="0" smtClean="0"/>
              <a:t>) characteristic</a:t>
            </a:r>
            <a:endParaRPr lang="zh-TW" altLang="en-US" sz="36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578104" y="1486339"/>
            <a:ext cx="107261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An odorless, colorless, tasteless, and non-irritating gas.</a:t>
            </a:r>
          </a:p>
          <a:p>
            <a:pPr marL="514350" indent="-514350">
              <a:buAutoNum type="arabicPeriod"/>
            </a:pPr>
            <a:endParaRPr lang="en-US" altLang="zh-TW" sz="2800" dirty="0"/>
          </a:p>
          <a:p>
            <a:pPr marL="514350" indent="-514350">
              <a:buFontTx/>
              <a:buAutoNum type="arabicPeriod"/>
            </a:pPr>
            <a:r>
              <a:rPr lang="en-US" altLang="zh-TW" sz="2800" dirty="0"/>
              <a:t>Patients with CO poisoning may present with signs and symptoms that are </a:t>
            </a:r>
            <a:r>
              <a:rPr lang="en-US" altLang="zh-TW" sz="2800" b="1" dirty="0"/>
              <a:t>non-specific, mimics of other disorders</a:t>
            </a:r>
            <a:r>
              <a:rPr lang="en-US" altLang="zh-TW" sz="2800" dirty="0" smtClean="0"/>
              <a:t>.</a:t>
            </a:r>
          </a:p>
          <a:p>
            <a:pPr marL="514350" indent="-514350">
              <a:buFontTx/>
              <a:buAutoNum type="arabicPeriod"/>
            </a:pPr>
            <a:endParaRPr lang="en-US" altLang="zh-TW" sz="2800" dirty="0"/>
          </a:p>
          <a:p>
            <a:pPr marL="514350" indent="-514350">
              <a:buFontTx/>
              <a:buAutoNum type="arabicPeriod"/>
            </a:pPr>
            <a:r>
              <a:rPr lang="zh-TW" altLang="en-US" sz="2800" dirty="0"/>
              <a:t>CO toxicity may be due to </a:t>
            </a:r>
            <a:r>
              <a:rPr lang="zh-TW" altLang="en-US" sz="2800" b="1" dirty="0"/>
              <a:t>exposure from a variety of sources </a:t>
            </a:r>
            <a:r>
              <a:rPr lang="zh-TW" altLang="en-US" sz="2800" dirty="0"/>
              <a:t>including </a:t>
            </a:r>
            <a:r>
              <a:rPr lang="zh-TW" altLang="en-US" sz="2800" u="sng" dirty="0"/>
              <a:t>propane-powered engine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natural gas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automobile exhaust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portable generators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gas log fireplaces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kerosene heaters</a:t>
            </a:r>
            <a:r>
              <a:rPr lang="zh-TW" altLang="en-US" sz="2800" dirty="0"/>
              <a:t>, </a:t>
            </a:r>
            <a:r>
              <a:rPr lang="zh-TW" altLang="en-US" sz="2800" u="sng" dirty="0"/>
              <a:t>fire smoke</a:t>
            </a:r>
            <a:r>
              <a:rPr lang="zh-TW" altLang="en-US" sz="2800" dirty="0"/>
              <a:t>, and </a:t>
            </a:r>
            <a:r>
              <a:rPr lang="zh-TW" altLang="en-US" sz="2800" u="sng" dirty="0"/>
              <a:t>paint strippers</a:t>
            </a:r>
            <a:r>
              <a:rPr lang="zh-TW" altLang="en-US" sz="2800" dirty="0"/>
              <a:t> and </a:t>
            </a:r>
            <a:r>
              <a:rPr lang="zh-TW" altLang="en-US" sz="2800" u="sng" dirty="0"/>
              <a:t>spray paints</a:t>
            </a:r>
            <a:r>
              <a:rPr lang="zh-TW" altLang="en-US" sz="2800" dirty="0"/>
              <a:t> as dichloromethane in these products gets metabolized to CO</a:t>
            </a:r>
            <a:r>
              <a:rPr lang="zh-TW" altLang="en-US" sz="2800" dirty="0" smtClean="0"/>
              <a:t>.</a:t>
            </a:r>
            <a:endParaRPr lang="zh-TW" altLang="en-US" sz="2800" dirty="0"/>
          </a:p>
          <a:p>
            <a:pPr marL="514350" indent="-514350">
              <a:buAutoNum type="arabicPeriod"/>
            </a:pPr>
            <a:endParaRPr lang="zh-TW" altLang="en-US" sz="2800" dirty="0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9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6661" y="175491"/>
            <a:ext cx="800667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Carboxyhemoglobin</a:t>
            </a:r>
            <a:r>
              <a:rPr lang="en-US" altLang="zh-TW" sz="3600" dirty="0" smtClean="0"/>
              <a:t> (</a:t>
            </a:r>
            <a:r>
              <a:rPr lang="en-US" altLang="zh-TW" sz="3600" dirty="0" err="1" smtClean="0"/>
              <a:t>COHb</a:t>
            </a:r>
            <a:r>
              <a:rPr lang="en-US" altLang="zh-TW" sz="3600" dirty="0" smtClean="0"/>
              <a:t>) characteristic</a:t>
            </a: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1768643"/>
            <a:ext cx="6651307" cy="45276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6250" y="1400983"/>
            <a:ext cx="472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/>
              <a:t>The </a:t>
            </a:r>
            <a:r>
              <a:rPr lang="zh-TW" altLang="en-US" sz="2400" dirty="0"/>
              <a:t>principal pathogenic 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echanismof </a:t>
            </a:r>
            <a:r>
              <a:rPr lang="zh-TW" altLang="en-US" sz="2400" dirty="0"/>
              <a:t>CO poisoning is 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he </a:t>
            </a:r>
            <a:r>
              <a:rPr lang="zh-TW" altLang="en-US" sz="2400" b="1" dirty="0" smtClean="0"/>
              <a:t>strong avidity </a:t>
            </a:r>
            <a:r>
              <a:rPr lang="zh-TW" altLang="en-US" sz="2400" b="1" dirty="0"/>
              <a:t>of CO for Hb (</a:t>
            </a:r>
            <a:r>
              <a:rPr lang="zh-TW" altLang="en-US" sz="2400" b="1" dirty="0" smtClean="0"/>
              <a:t>240 </a:t>
            </a:r>
            <a:r>
              <a:rPr lang="zh-TW" altLang="en-US" sz="2400" b="1" dirty="0"/>
              <a:t>greater than O</a:t>
            </a:r>
            <a:r>
              <a:rPr lang="zh-TW" altLang="en-US" sz="2400" b="1" baseline="-25000" dirty="0"/>
              <a:t>2</a:t>
            </a:r>
            <a:r>
              <a:rPr lang="zh-TW" altLang="en-US" sz="2400" b="1" dirty="0"/>
              <a:t>)</a:t>
            </a:r>
            <a:r>
              <a:rPr lang="zh-TW" altLang="en-US" sz="2400" dirty="0"/>
              <a:t>, 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orming </a:t>
            </a:r>
            <a:r>
              <a:rPr lang="zh-TW" altLang="en-US" sz="2400" dirty="0"/>
              <a:t>carboxy</a:t>
            </a:r>
            <a:r>
              <a:rPr lang="zh-TW" altLang="en-US" sz="2400" dirty="0" smtClean="0"/>
              <a:t>- Hb </a:t>
            </a:r>
            <a:r>
              <a:rPr lang="zh-TW" altLang="en-US" sz="2400" dirty="0"/>
              <a:t>(COHb</a:t>
            </a:r>
            <a:r>
              <a:rPr lang="zh-TW" altLang="en-US" sz="2400" dirty="0" smtClean="0"/>
              <a:t>), reducing </a:t>
            </a:r>
            <a:r>
              <a:rPr lang="zh-TW" altLang="en-US" sz="2400" dirty="0"/>
              <a:t>the O</a:t>
            </a:r>
            <a:r>
              <a:rPr lang="zh-TW" altLang="en-US" sz="2400" baseline="-25000" dirty="0"/>
              <a:t>2</a:t>
            </a:r>
            <a:r>
              <a:rPr lang="zh-TW" altLang="en-US" sz="2400" dirty="0"/>
              <a:t> carrying 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apacity </a:t>
            </a:r>
            <a:r>
              <a:rPr lang="zh-TW" altLang="en-US" sz="2400" dirty="0"/>
              <a:t>of Hb </a:t>
            </a:r>
            <a:r>
              <a:rPr lang="zh-TW" altLang="en-US" sz="2400" dirty="0" smtClean="0"/>
              <a:t>and 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recipitating </a:t>
            </a:r>
            <a:r>
              <a:rPr lang="zh-TW" altLang="en-US" sz="2400" dirty="0"/>
              <a:t>tissue hypoxemia</a:t>
            </a:r>
            <a:r>
              <a:rPr lang="zh-TW" altLang="en-US" sz="2400" dirty="0" smtClean="0"/>
              <a:t>.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FontTx/>
              <a:buAutoNum type="arabicPeriod"/>
            </a:pPr>
            <a:r>
              <a:rPr lang="zh-TW" altLang="en-US" sz="2400" b="1" dirty="0"/>
              <a:t>O</a:t>
            </a:r>
            <a:r>
              <a:rPr lang="zh-TW" altLang="en-US" sz="2400" b="1" baseline="-25000" dirty="0"/>
              <a:t>2</a:t>
            </a:r>
            <a:r>
              <a:rPr lang="zh-TW" altLang="en-US" sz="2400" b="1" dirty="0"/>
              <a:t>Hb and COHb absorb red light (660 nm) similarly </a:t>
            </a:r>
            <a:r>
              <a:rPr lang="zh-TW" altLang="en-US" sz="2400" dirty="0"/>
              <a:t>and COHb absorbs very little near-IR light (940 nm)</a:t>
            </a:r>
          </a:p>
          <a:p>
            <a:pPr marL="457200" indent="-457200">
              <a:buAutoNum type="arabicPeriod"/>
            </a:pPr>
            <a:endParaRPr lang="zh-TW" altLang="en-US" sz="24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7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66661" y="175491"/>
            <a:ext cx="800667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Carboxyhemoglobin</a:t>
            </a:r>
            <a:r>
              <a:rPr lang="en-US" altLang="zh-TW" sz="3600" dirty="0" smtClean="0"/>
              <a:t> (</a:t>
            </a:r>
            <a:r>
              <a:rPr lang="en-US" altLang="zh-TW" sz="3600" dirty="0" err="1" smtClean="0"/>
              <a:t>COHb</a:t>
            </a:r>
            <a:r>
              <a:rPr lang="en-US" altLang="zh-TW" sz="3600" dirty="0" smtClean="0"/>
              <a:t>) characteristic</a:t>
            </a:r>
            <a:endParaRPr lang="zh-TW" altLang="en-US" sz="3600" dirty="0"/>
          </a:p>
        </p:txBody>
      </p:sp>
      <p:sp>
        <p:nvSpPr>
          <p:cNvPr id="8" name="矩形 7"/>
          <p:cNvSpPr/>
          <p:nvPr/>
        </p:nvSpPr>
        <p:spPr>
          <a:xfrm>
            <a:off x="476250" y="1400983"/>
            <a:ext cx="472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400" dirty="0" smtClean="0"/>
              <a:t>The </a:t>
            </a:r>
            <a:r>
              <a:rPr lang="zh-TW" altLang="en-US" sz="2400" dirty="0"/>
              <a:t>principal pathogenic </a:t>
            </a:r>
            <a:r>
              <a:rPr lang="en-US" altLang="zh-TW" sz="2400" dirty="0" smtClean="0"/>
              <a:t>m</a:t>
            </a:r>
            <a:r>
              <a:rPr lang="zh-TW" altLang="en-US" sz="2400" dirty="0" smtClean="0"/>
              <a:t>echanismof </a:t>
            </a:r>
            <a:r>
              <a:rPr lang="zh-TW" altLang="en-US" sz="2400" dirty="0"/>
              <a:t>CO poisoning is </a:t>
            </a:r>
            <a:r>
              <a:rPr lang="en-US" altLang="zh-TW" sz="2400" dirty="0" smtClean="0"/>
              <a:t>t</a:t>
            </a:r>
            <a:r>
              <a:rPr lang="zh-TW" altLang="en-US" sz="2400" dirty="0" smtClean="0"/>
              <a:t>he </a:t>
            </a:r>
            <a:r>
              <a:rPr lang="zh-TW" altLang="en-US" sz="2400" b="1" dirty="0" smtClean="0"/>
              <a:t>strong avidity </a:t>
            </a:r>
            <a:r>
              <a:rPr lang="zh-TW" altLang="en-US" sz="2400" b="1" dirty="0"/>
              <a:t>of CO for Hb (</a:t>
            </a:r>
            <a:r>
              <a:rPr lang="zh-TW" altLang="en-US" sz="2400" b="1" dirty="0" smtClean="0"/>
              <a:t>240 </a:t>
            </a:r>
            <a:r>
              <a:rPr lang="zh-TW" altLang="en-US" sz="2400" b="1" dirty="0"/>
              <a:t>greater than O</a:t>
            </a:r>
            <a:r>
              <a:rPr lang="zh-TW" altLang="en-US" sz="2400" b="1" baseline="-25000" dirty="0"/>
              <a:t>2</a:t>
            </a:r>
            <a:r>
              <a:rPr lang="zh-TW" altLang="en-US" sz="2400" b="1" dirty="0"/>
              <a:t>)</a:t>
            </a:r>
            <a:r>
              <a:rPr lang="zh-TW" altLang="en-US" sz="2400" dirty="0"/>
              <a:t>, </a:t>
            </a:r>
            <a:r>
              <a:rPr lang="en-US" altLang="zh-TW" sz="2400" dirty="0" smtClean="0"/>
              <a:t>f</a:t>
            </a:r>
            <a:r>
              <a:rPr lang="zh-TW" altLang="en-US" sz="2400" dirty="0" smtClean="0"/>
              <a:t>orming </a:t>
            </a:r>
            <a:r>
              <a:rPr lang="zh-TW" altLang="en-US" sz="2400" dirty="0"/>
              <a:t>carboxy</a:t>
            </a:r>
            <a:r>
              <a:rPr lang="zh-TW" altLang="en-US" sz="2400" dirty="0" smtClean="0"/>
              <a:t>- Hb </a:t>
            </a:r>
            <a:r>
              <a:rPr lang="zh-TW" altLang="en-US" sz="2400" dirty="0"/>
              <a:t>(COHb</a:t>
            </a:r>
            <a:r>
              <a:rPr lang="zh-TW" altLang="en-US" sz="2400" dirty="0" smtClean="0"/>
              <a:t>), reducing </a:t>
            </a:r>
            <a:r>
              <a:rPr lang="zh-TW" altLang="en-US" sz="2400" dirty="0"/>
              <a:t>the O</a:t>
            </a:r>
            <a:r>
              <a:rPr lang="zh-TW" altLang="en-US" sz="2400" baseline="-25000" dirty="0"/>
              <a:t>2</a:t>
            </a:r>
            <a:r>
              <a:rPr lang="zh-TW" altLang="en-US" sz="2400" dirty="0"/>
              <a:t> carrying </a:t>
            </a:r>
            <a:r>
              <a:rPr lang="en-US" altLang="zh-TW" sz="2400" dirty="0" smtClean="0"/>
              <a:t>c</a:t>
            </a:r>
            <a:r>
              <a:rPr lang="zh-TW" altLang="en-US" sz="2400" dirty="0" smtClean="0"/>
              <a:t>apacity </a:t>
            </a:r>
            <a:r>
              <a:rPr lang="zh-TW" altLang="en-US" sz="2400" dirty="0"/>
              <a:t>of Hb </a:t>
            </a:r>
            <a:r>
              <a:rPr lang="zh-TW" altLang="en-US" sz="2400" dirty="0" smtClean="0"/>
              <a:t>and </a:t>
            </a:r>
            <a:r>
              <a:rPr lang="en-US" altLang="zh-TW" sz="2400" dirty="0" smtClean="0"/>
              <a:t>p</a:t>
            </a:r>
            <a:r>
              <a:rPr lang="zh-TW" altLang="en-US" sz="2400" dirty="0" smtClean="0"/>
              <a:t>recipitating </a:t>
            </a:r>
            <a:r>
              <a:rPr lang="zh-TW" altLang="en-US" sz="2400" dirty="0"/>
              <a:t>tissue hypoxemia</a:t>
            </a:r>
            <a:r>
              <a:rPr lang="zh-TW" altLang="en-US" sz="2400" dirty="0" smtClean="0"/>
              <a:t>.</a:t>
            </a:r>
            <a:endParaRPr lang="en-US" altLang="zh-TW" sz="2400" dirty="0" smtClean="0"/>
          </a:p>
          <a:p>
            <a:pPr marL="457200" indent="-457200">
              <a:buAutoNum type="arabicPeriod"/>
            </a:pPr>
            <a:endParaRPr lang="en-US" altLang="zh-TW" sz="2400" dirty="0"/>
          </a:p>
          <a:p>
            <a:pPr marL="457200" indent="-457200">
              <a:buFontTx/>
              <a:buAutoNum type="arabicPeriod"/>
            </a:pPr>
            <a:r>
              <a:rPr lang="zh-TW" altLang="en-US" sz="2400" b="1" dirty="0"/>
              <a:t>O</a:t>
            </a:r>
            <a:r>
              <a:rPr lang="zh-TW" altLang="en-US" sz="2400" b="1" baseline="-25000" dirty="0"/>
              <a:t>2</a:t>
            </a:r>
            <a:r>
              <a:rPr lang="zh-TW" altLang="en-US" sz="2400" b="1" dirty="0"/>
              <a:t>Hb and COHb absorb red light (660 nm) similarly </a:t>
            </a:r>
            <a:r>
              <a:rPr lang="zh-TW" altLang="en-US" sz="2400" dirty="0"/>
              <a:t>and COHb absorbs very little near-IR light (940 nm)</a:t>
            </a:r>
          </a:p>
          <a:p>
            <a:pPr marL="457200" indent="-457200">
              <a:buAutoNum type="arabicPeriod"/>
            </a:pPr>
            <a:endParaRPr lang="zh-TW" altLang="en-US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82" y="1578804"/>
            <a:ext cx="6457633" cy="490733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66661" y="175491"/>
            <a:ext cx="7146187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Why cause erroneous SaO2 reading ?</a:t>
            </a:r>
            <a:endParaRPr lang="zh-TW" altLang="en-US" sz="36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96" y="1142710"/>
            <a:ext cx="6785155" cy="34375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854477" y="4810528"/>
                <a:ext cx="3377207" cy="770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𝑆𝑎𝑂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TW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𝐻𝐻𝑏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77" y="4810528"/>
                <a:ext cx="3377207" cy="770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54477" y="5811306"/>
                <a:ext cx="6458371" cy="770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𝐹𝑂</m:t>
                      </m:r>
                      <m:r>
                        <a:rPr lang="en-US" altLang="zh-TW" sz="24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𝐻𝑏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TW" sz="2400" b="0" i="1" baseline="-25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TW" sz="2400" b="0" i="1" baseline="-25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𝐻𝑏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𝐻𝐻𝑏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𝐶𝑂𝐻𝑏</m:t>
                              </m:r>
                            </m:e>
                          </m:d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+[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𝑀𝑒𝑡𝐻𝑏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77" y="5811306"/>
                <a:ext cx="6458371" cy="7705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51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811" y="1390966"/>
            <a:ext cx="8227060" cy="464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66661" y="175491"/>
            <a:ext cx="5026569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err="1" smtClean="0"/>
              <a:t>CoHb</a:t>
            </a:r>
            <a:r>
              <a:rPr lang="en-US" altLang="zh-TW" sz="3600" dirty="0" smtClean="0"/>
              <a:t> level and symptoms</a:t>
            </a:r>
            <a:endParaRPr lang="zh-TW" altLang="en-US" sz="3600" dirty="0"/>
          </a:p>
        </p:txBody>
      </p:sp>
      <p:sp>
        <p:nvSpPr>
          <p:cNvPr id="3" name="左中括弧 2"/>
          <p:cNvSpPr/>
          <p:nvPr/>
        </p:nvSpPr>
        <p:spPr>
          <a:xfrm>
            <a:off x="1508760" y="1737360"/>
            <a:ext cx="217170" cy="1451610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832811" y="609910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400" i="1" dirty="0">
                <a:hlinkClick r:id="rId3"/>
              </a:rPr>
              <a:t>https://doctorlib.info/pediatric/schafermeyers-pediatric-emergency-medicine/127.html</a:t>
            </a:r>
            <a:endParaRPr lang="zh-TW" altLang="en-US" sz="1400" i="1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14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66661" y="175491"/>
            <a:ext cx="2112373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Procedure</a:t>
            </a:r>
            <a:endParaRPr lang="zh-TW" altLang="en-US" sz="3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5800" y="1565910"/>
            <a:ext cx="95783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800" dirty="0" smtClean="0"/>
              <a:t>Use modeling to know how CO level influence R value</a:t>
            </a:r>
          </a:p>
          <a:p>
            <a:pPr marL="971550" lvl="1" indent="-514350">
              <a:buAutoNum type="arabicPeriod"/>
            </a:pPr>
            <a:r>
              <a:rPr lang="zh-TW" altLang="en-US" sz="2800" dirty="0" smtClean="0"/>
              <a:t>固定 </a:t>
            </a:r>
            <a:r>
              <a:rPr lang="en-US" altLang="zh-TW" sz="2800" dirty="0" smtClean="0"/>
              <a:t>functional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SaO2</a:t>
            </a:r>
            <a:r>
              <a:rPr lang="zh-TW" altLang="en-US" sz="2800" dirty="0" smtClean="0"/>
              <a:t>，添加適當比例的 </a:t>
            </a:r>
            <a:r>
              <a:rPr lang="en-US" altLang="zh-TW" sz="2800" dirty="0" err="1" smtClean="0"/>
              <a:t>COHb</a:t>
            </a:r>
            <a:r>
              <a:rPr lang="en-US" altLang="zh-TW" sz="2800" dirty="0" smtClean="0"/>
              <a:t>(1% - 20%)</a:t>
            </a:r>
            <a:r>
              <a:rPr lang="zh-TW" altLang="en-US" sz="2800" dirty="0" smtClean="0"/>
              <a:t>，觀察 </a:t>
            </a:r>
            <a:r>
              <a:rPr lang="en-US" altLang="zh-TW" sz="2800" dirty="0" smtClean="0"/>
              <a:t>R</a:t>
            </a:r>
            <a:r>
              <a:rPr lang="zh-TW" altLang="en-US" sz="2800" dirty="0" smtClean="0"/>
              <a:t>值 與 </a:t>
            </a:r>
            <a:r>
              <a:rPr lang="en-US" altLang="zh-TW" sz="2800" dirty="0" smtClean="0"/>
              <a:t>SpO2.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FO2Hb</a:t>
            </a:r>
            <a:r>
              <a:rPr lang="zh-TW" altLang="en-US" sz="2800" dirty="0" smtClean="0"/>
              <a:t> 會如何變化</a:t>
            </a:r>
            <a:endParaRPr lang="en-US" altLang="zh-TW" sz="2800" dirty="0" smtClean="0"/>
          </a:p>
          <a:p>
            <a:pPr marL="514350" indent="-514350">
              <a:buAutoNum type="arabicPeriod"/>
            </a:pPr>
            <a:endParaRPr lang="en-US" altLang="zh-TW" sz="2800" dirty="0" smtClean="0"/>
          </a:p>
          <a:p>
            <a:pPr marL="514350" indent="-514350">
              <a:buAutoNum type="arabicPeriod"/>
            </a:pPr>
            <a:r>
              <a:rPr lang="en-US" altLang="zh-TW" sz="2800" dirty="0" smtClean="0"/>
              <a:t>The result can tell us the incomplete part of our device. (two wavelength)</a:t>
            </a:r>
            <a:endParaRPr lang="zh-TW" altLang="en-US" sz="2800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9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6327" y="18472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參考資料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86327" y="1228436"/>
            <a:ext cx="114438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Pulse oximetry: Understanding its basic principles facilitates appreciation of its limitations (Chan ED, Chan MM, Chan MM, 2013)</a:t>
            </a:r>
          </a:p>
          <a:p>
            <a:pPr marL="514350" indent="-514350">
              <a:buAutoNum type="arabicPeriod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A8D74-96A9-4153-A2DD-BCD5403D414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275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556</Words>
  <Application>Microsoft Office PowerPoint</Application>
  <PresentationFormat>寬螢幕</PresentationFormat>
  <Paragraphs>55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微軟正黑體</vt:lpstr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Siang Syu</dc:creator>
  <cp:lastModifiedBy>Yi Siang Syu</cp:lastModifiedBy>
  <cp:revision>26</cp:revision>
  <dcterms:created xsi:type="dcterms:W3CDTF">2020-04-16T23:15:29Z</dcterms:created>
  <dcterms:modified xsi:type="dcterms:W3CDTF">2020-06-19T06:32:17Z</dcterms:modified>
</cp:coreProperties>
</file>