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561" r:id="rId2"/>
    <p:sldId id="562" r:id="rId3"/>
    <p:sldId id="566" r:id="rId4"/>
    <p:sldId id="586" r:id="rId5"/>
    <p:sldId id="542" r:id="rId6"/>
    <p:sldId id="563" r:id="rId7"/>
    <p:sldId id="556" r:id="rId8"/>
    <p:sldId id="564" r:id="rId9"/>
    <p:sldId id="557" r:id="rId10"/>
    <p:sldId id="565" r:id="rId11"/>
    <p:sldId id="568" r:id="rId12"/>
    <p:sldId id="587" r:id="rId13"/>
    <p:sldId id="552" r:id="rId14"/>
    <p:sldId id="554" r:id="rId15"/>
    <p:sldId id="555" r:id="rId16"/>
    <p:sldId id="589" r:id="rId17"/>
    <p:sldId id="569" r:id="rId18"/>
    <p:sldId id="570" r:id="rId19"/>
    <p:sldId id="588" r:id="rId20"/>
    <p:sldId id="590" r:id="rId21"/>
    <p:sldId id="571" r:id="rId22"/>
    <p:sldId id="594" r:id="rId23"/>
    <p:sldId id="593" r:id="rId24"/>
    <p:sldId id="558" r:id="rId25"/>
    <p:sldId id="578" r:id="rId26"/>
    <p:sldId id="591" r:id="rId27"/>
    <p:sldId id="573" r:id="rId28"/>
    <p:sldId id="574" r:id="rId29"/>
    <p:sldId id="592" r:id="rId30"/>
    <p:sldId id="559" r:id="rId31"/>
    <p:sldId id="576" r:id="rId32"/>
    <p:sldId id="579" r:id="rId33"/>
    <p:sldId id="582" r:id="rId34"/>
    <p:sldId id="580" r:id="rId35"/>
    <p:sldId id="581" r:id="rId36"/>
    <p:sldId id="585" r:id="rId37"/>
    <p:sldId id="583" r:id="rId38"/>
    <p:sldId id="584" r:id="rId39"/>
    <p:sldId id="595" r:id="rId40"/>
  </p:sldIdLst>
  <p:sldSz cx="9144000" cy="6858000" type="screen4x3"/>
  <p:notesSz cx="9875838" cy="67437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86BC"/>
    <a:srgbClr val="F9D7A9"/>
    <a:srgbClr val="F09A28"/>
    <a:srgbClr val="04617B"/>
    <a:srgbClr val="C00000"/>
    <a:srgbClr val="296D49"/>
    <a:srgbClr val="8238BA"/>
    <a:srgbClr val="3A5F96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0" autoAdjust="0"/>
    <p:restoredTop sz="99879" autoAdjust="0"/>
  </p:normalViewPr>
  <p:slideViewPr>
    <p:cSldViewPr snapToGrid="0">
      <p:cViewPr>
        <p:scale>
          <a:sx n="100" d="100"/>
          <a:sy n="100" d="100"/>
        </p:scale>
        <p:origin x="-1090" y="-12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290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1374" y="-798"/>
      </p:cViewPr>
      <p:guideLst>
        <p:guide orient="horz" pos="2124"/>
        <p:guide pos="3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5594350" y="0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11340D5-25F4-429F-AF03-9B182D04DFDD}" type="datetimeFigureOut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6405563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5594350" y="6405563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973AB84B-3515-4963-9F62-32BBDB9456D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342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594350" y="0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F390C91-AAAE-49D7-B30A-848CBBDF1DB8}" type="datetimeFigureOut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504825"/>
            <a:ext cx="3373438" cy="25304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855" tIns="45427" rIns="90855" bIns="45427" rtlCol="0" anchor="ctr"/>
          <a:lstStyle/>
          <a:p>
            <a:pPr lvl="0"/>
            <a:endParaRPr lang="fr-FR" noProof="0" smtClean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987425" y="3203575"/>
            <a:ext cx="7900988" cy="3033713"/>
          </a:xfrm>
          <a:prstGeom prst="rect">
            <a:avLst/>
          </a:prstGeom>
        </p:spPr>
        <p:txBody>
          <a:bodyPr vert="horz" lIns="90855" tIns="45427" rIns="90855" bIns="45427" rtlCol="0">
            <a:normAutofit/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405563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594350" y="6405563"/>
            <a:ext cx="4279900" cy="336550"/>
          </a:xfrm>
          <a:prstGeom prst="rect">
            <a:avLst/>
          </a:prstGeom>
        </p:spPr>
        <p:txBody>
          <a:bodyPr vert="horz" lIns="90855" tIns="45427" rIns="90855" bIns="45427" rtlCol="0" anchor="b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A964A334-98C6-4690-823D-80C0B77EC09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4458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 bwMode="auto">
          <a:xfrm>
            <a:off x="987425" y="3203575"/>
            <a:ext cx="7308850" cy="3033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fr-FR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87425" y="3203575"/>
            <a:ext cx="7308850" cy="3033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87425" y="3203575"/>
            <a:ext cx="7308850" cy="3033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fr-FR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87425" y="3203575"/>
            <a:ext cx="7308850" cy="3033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 bwMode="auto">
          <a:xfrm>
            <a:off x="987425" y="3203575"/>
            <a:ext cx="7308850" cy="30337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GB" altLang="fr-FR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17" name="Sous-titr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fr-FR" smtClean="0"/>
              <a:t>Cliquez pour modifier le style des sous-titres du masque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3B94-6C2A-4542-BD97-F347F5AE7B07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CF4F89-592B-443E-A180-2145B31AAA41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5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A52795-DD98-4F02-A913-78F6A08DCF48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E8341F-5460-45A2-8CA3-53F03729356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155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E656D-4B57-49A9-BADA-B8C7C3BBD8E1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F04760-8225-4AE4-B905-D7614A00D22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235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B822DE-7659-48B6-A79C-0BFC78C8EB00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34CEBC-C7AF-49B7-9D27-1D47461F383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443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DA16CD-B5E3-4E65-91C7-992CF129569A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5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454B0-A334-44CB-BC8F-2AC09165216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29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6DE0C9-65DF-4DCB-BD4A-C704653A3481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6E9644-0220-4671-B542-828A57F8E93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3504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D63420-293C-417F-AF4B-A5A62B664AC4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8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28267-C5D5-417C-AB02-F4D81940BE3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408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4CED7F-4D9A-4D8F-9020-CDB3927A3877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4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08368-F22C-47A5-A6FC-032F1C49268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6031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54BF3-FC7E-4A07-B4CA-4A81CB8508B9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3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77CEA-526E-4F00-A95F-5E2D02F23FD5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946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04A53D-7DAD-4782-91B5-4FFC37943BE6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6" name="Espace réservé du pied de page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2CB8A8-F97B-4185-AE49-5C963A6566D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4700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gner et arrondir un rectangle à un seul coin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Triangle rect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Forme libre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Cliquez pour modifier le style du titre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en-US" noProof="0"/>
          </a:p>
        </p:txBody>
      </p:sp>
      <p:sp>
        <p:nvSpPr>
          <p:cNvPr id="9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6AFC0-2511-4CD8-B7A3-9DC132C80D40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10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1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001716-FB5E-4665-B2E1-EE12DFDCFB2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206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Forme libre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Espace réservé du titre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</a:t>
            </a:r>
            <a:endParaRPr lang="en-US" altLang="fr-FR" smtClean="0"/>
          </a:p>
        </p:txBody>
      </p:sp>
      <p:sp>
        <p:nvSpPr>
          <p:cNvPr id="1029" name="Espace réservé du texte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  <a:endParaRPr lang="en-US" altLang="fr-FR" smtClean="0"/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D5888F-DCCA-46A7-B17E-BD353B513942}" type="datetime1">
              <a:rPr lang="fr-FR"/>
              <a:pPr>
                <a:defRPr/>
              </a:pPr>
              <a:t>16/04/2014</a:t>
            </a:fld>
            <a:endParaRPr lang="fr-FR"/>
          </a:p>
        </p:txBody>
      </p:sp>
      <p:sp>
        <p:nvSpPr>
          <p:cNvPr id="22" name="Espace réservé du pied de page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2">
                    <a:shade val="9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C6BF2FE-0C4E-4874-8D44-EECEF12D4537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  <p:grpSp>
        <p:nvGrpSpPr>
          <p:cNvPr id="1033" name="Groupe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orme libr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13" name="Forme libr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91" r:id="rId1"/>
    <p:sldLayoutId id="2147485792" r:id="rId2"/>
    <p:sldLayoutId id="2147485793" r:id="rId3"/>
    <p:sldLayoutId id="2147485794" r:id="rId4"/>
    <p:sldLayoutId id="2147485795" r:id="rId5"/>
    <p:sldLayoutId id="2147485796" r:id="rId6"/>
    <p:sldLayoutId id="2147485797" r:id="rId7"/>
    <p:sldLayoutId id="2147485798" r:id="rId8"/>
    <p:sldLayoutId id="2147485801" r:id="rId9"/>
    <p:sldLayoutId id="2147485799" r:id="rId10"/>
    <p:sldLayoutId id="2147485800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jpe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tm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jpeg"/><Relationship Id="rId5" Type="http://schemas.openxmlformats.org/officeDocument/2006/relationships/image" Target="../media/image34.jpeg"/><Relationship Id="rId4" Type="http://schemas.openxmlformats.org/officeDocument/2006/relationships/image" Target="../media/image33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eg"/><Relationship Id="rId3" Type="http://schemas.openxmlformats.org/officeDocument/2006/relationships/image" Target="../media/image41.png"/><Relationship Id="rId7" Type="http://schemas.openxmlformats.org/officeDocument/2006/relationships/image" Target="../media/image4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4.jpeg"/><Relationship Id="rId5" Type="http://schemas.openxmlformats.org/officeDocument/2006/relationships/image" Target="../media/image43.jpeg"/><Relationship Id="rId4" Type="http://schemas.openxmlformats.org/officeDocument/2006/relationships/image" Target="../media/image4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jpe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3" descr="C:\Users\evaumourin\Documents\These Coinfection\Articles\Articles region\Multipatho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5200650"/>
            <a:ext cx="21590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1112838"/>
            <a:ext cx="9144000" cy="532453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Formation </a:t>
            </a:r>
            <a:r>
              <a:rPr lang="fr-FR" sz="3600" b="1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Statistique Partie II :</a:t>
            </a:r>
            <a:endParaRPr lang="fr-FR" sz="40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fr-FR" sz="3600" b="1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Détection des associations entre parasites</a:t>
            </a:r>
          </a:p>
          <a:p>
            <a:pPr algn="ctr">
              <a:defRPr/>
            </a:pPr>
            <a:endParaRPr lang="fr-FR" sz="3600" b="1" dirty="0" smtClean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/>
            <a:r>
              <a:rPr lang="en-GB" sz="2000" b="1" i="1" dirty="0" smtClean="0"/>
              <a:t>“To Be or Not to Be Associated: Power study of four statistical </a:t>
            </a:r>
            <a:r>
              <a:rPr lang="en-GB" sz="2000" b="1" i="1" dirty="0" err="1" smtClean="0"/>
              <a:t>modeling</a:t>
            </a:r>
            <a:r>
              <a:rPr lang="en-GB" sz="2000" b="1" i="1" dirty="0" smtClean="0"/>
              <a:t> approaches to identify parasite associations in cross-sectional studies”</a:t>
            </a:r>
            <a:endParaRPr lang="fr-FR" sz="2000" b="1" i="1" dirty="0" smtClean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endParaRPr lang="fr-FR" sz="3600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fr-FR" sz="2000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18 </a:t>
            </a:r>
            <a:r>
              <a:rPr lang="fr-FR" sz="200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Avril 2014</a:t>
            </a:r>
          </a:p>
          <a:p>
            <a:pPr algn="ctr">
              <a:defRPr/>
            </a:pPr>
            <a:endParaRPr lang="fr-FR" sz="2000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endParaRPr lang="fr-FR" sz="2000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fr-FR" sz="200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Patrick Gasqui</a:t>
            </a:r>
          </a:p>
          <a:p>
            <a:pPr algn="ctr">
              <a:defRPr/>
            </a:pPr>
            <a:r>
              <a:rPr lang="fr-FR" sz="200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Elise Vaumourin</a:t>
            </a:r>
          </a:p>
          <a:p>
            <a:pPr algn="ctr">
              <a:defRPr/>
            </a:pPr>
            <a:r>
              <a:rPr lang="fr-FR" sz="80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 </a:t>
            </a:r>
            <a:endParaRPr lang="fr-FR" sz="800" dirty="0" smtClean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endParaRPr lang="fr-FR" sz="800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fr-FR" sz="2000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Unité d’Epidémiologie Animale</a:t>
            </a:r>
          </a:p>
          <a:p>
            <a:pPr algn="ctr">
              <a:defRPr/>
            </a:pPr>
            <a:endParaRPr lang="fr-FR" sz="2000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</p:txBody>
      </p:sp>
      <p:grpSp>
        <p:nvGrpSpPr>
          <p:cNvPr id="3076" name="Groupe 2"/>
          <p:cNvGrpSpPr>
            <a:grpSpLocks/>
          </p:cNvGrpSpPr>
          <p:nvPr/>
        </p:nvGrpSpPr>
        <p:grpSpPr bwMode="auto">
          <a:xfrm>
            <a:off x="0" y="6497638"/>
            <a:ext cx="2311400" cy="360362"/>
            <a:chOff x="6779439" y="5518150"/>
            <a:chExt cx="2311752" cy="360000"/>
          </a:xfrm>
        </p:grpSpPr>
        <p:pic>
          <p:nvPicPr>
            <p:cNvPr id="3089" name="Image 14" descr="EC flag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77" t="5693" r="4059" b="4993"/>
            <a:stretch>
              <a:fillRect/>
            </a:stretch>
          </p:blipFill>
          <p:spPr bwMode="auto">
            <a:xfrm>
              <a:off x="7245321" y="5518150"/>
              <a:ext cx="52051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0" name="Picture 15" descr="http://upload.wikimedia.org/wikipedia/fr/thumb/5/5d/R%C3%A9gion_Auvergne_(logo_de_plaque_d%27immatriculation).svg/139px-R%C3%A9gion_Auvergne_(logo_de_plaque_d%27immatriculation).svg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901" b="15901"/>
            <a:stretch>
              <a:fillRect/>
            </a:stretch>
          </p:blipFill>
          <p:spPr bwMode="auto">
            <a:xfrm>
              <a:off x="7765831" y="5518150"/>
              <a:ext cx="46965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1" name="Picture 19" descr="Logotype-INRA-cmjn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545" b="60802"/>
            <a:stretch>
              <a:fillRect/>
            </a:stretch>
          </p:blipFill>
          <p:spPr bwMode="auto">
            <a:xfrm>
              <a:off x="8235486" y="5518150"/>
              <a:ext cx="855705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92" name="Image 12" descr="Sigle EDENext 1-2.jpg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9439" y="5518150"/>
              <a:ext cx="465882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077" name="Groupe 1"/>
          <p:cNvGrpSpPr>
            <a:grpSpLocks/>
          </p:cNvGrpSpPr>
          <p:nvPr/>
        </p:nvGrpSpPr>
        <p:grpSpPr bwMode="auto">
          <a:xfrm>
            <a:off x="-36513" y="0"/>
            <a:ext cx="9194801" cy="719138"/>
            <a:chOff x="0" y="6138745"/>
            <a:chExt cx="9194141" cy="720000"/>
          </a:xfrm>
        </p:grpSpPr>
        <p:pic>
          <p:nvPicPr>
            <p:cNvPr id="3078" name="Picture 1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885" y="6138745"/>
              <a:ext cx="960584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9" name="Picture 12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3"/>
            <a:stretch>
              <a:fillRect/>
            </a:stretch>
          </p:blipFill>
          <p:spPr bwMode="auto">
            <a:xfrm>
              <a:off x="4594469" y="6139233"/>
              <a:ext cx="1043925" cy="71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0" name="Picture 1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39234"/>
              <a:ext cx="1078889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1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39" y="6139234"/>
              <a:ext cx="96030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16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238" y="6139234"/>
              <a:ext cx="970893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15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063" y="6139234"/>
              <a:ext cx="89995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19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709" y="6138901"/>
              <a:ext cx="747175" cy="71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4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50"/>
            <a:stretch>
              <a:fillRect/>
            </a:stretch>
          </p:blipFill>
          <p:spPr bwMode="auto">
            <a:xfrm>
              <a:off x="6117887" y="6139229"/>
              <a:ext cx="1223912" cy="71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6" name="Picture 10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5" t="27130" r="22185" b="14536"/>
            <a:stretch>
              <a:fillRect/>
            </a:stretch>
          </p:blipFill>
          <p:spPr bwMode="auto">
            <a:xfrm>
              <a:off x="7181627" y="6139233"/>
              <a:ext cx="674411" cy="71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7" name="Picture 19" descr="http://www.nematodes.org/nembase4/species/LSC.jpg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908" y="6138745"/>
              <a:ext cx="72024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8" name="Picture 21" descr="http://upload.wikimedia.org/wikipedia/commons/3/3c/Plasmodium.jpg"/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148" y="6138745"/>
              <a:ext cx="66999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/>
              <p:cNvSpPr txBox="1"/>
              <p:nvPr/>
            </p:nvSpPr>
            <p:spPr>
              <a:xfrm>
                <a:off x="166859" y="4816944"/>
                <a:ext cx="4791075" cy="364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16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²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𝑜𝑏𝑠</m:t>
                        </m:r>
                      </m:sub>
                      <m:sup/>
                    </m:sSubSup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/>
                  <a:t>s</a:t>
                </a:r>
                <a:r>
                  <a:rPr lang="fr-FR" sz="1600" dirty="0" smtClean="0"/>
                  <a:t>uit une loi du </a:t>
                </a:r>
                <a:r>
                  <a:rPr lang="el-GR" sz="1600" dirty="0" smtClean="0"/>
                  <a:t>χ</a:t>
                </a:r>
                <a:r>
                  <a:rPr lang="fr-FR" sz="1600" dirty="0" smtClean="0"/>
                  <a:t>² à (</a:t>
                </a:r>
                <a:r>
                  <a:rPr lang="fr-FR" sz="1600" i="1" dirty="0" smtClean="0"/>
                  <a:t>NC</a:t>
                </a:r>
                <a:r>
                  <a:rPr lang="en-GB" sz="1600" dirty="0" smtClean="0"/>
                  <a:t>-1) </a:t>
                </a:r>
                <a:r>
                  <a:rPr lang="fr-FR" sz="1600" dirty="0" smtClean="0"/>
                  <a:t>degrés</a:t>
                </a:r>
                <a:r>
                  <a:rPr lang="en-GB" sz="1600" dirty="0" smtClean="0"/>
                  <a:t> de </a:t>
                </a:r>
                <a:r>
                  <a:rPr lang="fr-FR" sz="1600" dirty="0" smtClean="0"/>
                  <a:t>liberté</a:t>
                </a:r>
                <a:endParaRPr lang="fr-FR" sz="1600" dirty="0"/>
              </a:p>
            </p:txBody>
          </p:sp>
        </mc:Choice>
        <mc:Fallback xmlns="">
          <p:sp>
            <p:nvSpPr>
              <p:cNvPr id="3" name="ZoneText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59" y="4816944"/>
                <a:ext cx="4791075" cy="364972"/>
              </a:xfrm>
              <a:prstGeom prst="rect">
                <a:avLst/>
              </a:prstGeom>
              <a:blipFill rotWithShape="1">
                <a:blip r:embed="rId3"/>
                <a:stretch>
                  <a:fillRect t="-5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/>
              <p:cNvSpPr txBox="1"/>
              <p:nvPr/>
            </p:nvSpPr>
            <p:spPr>
              <a:xfrm>
                <a:off x="408192" y="3833676"/>
                <a:ext cx="4312527" cy="836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16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m:t>χ</m:t>
                          </m:r>
                          <m:r>
                            <m:rPr>
                              <m:nor/>
                            </m:rPr>
                            <a:rPr lang="fr-FR" sz="16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m:t>²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/>
                            </a:rPr>
                            <m:t>𝑜𝑏𝑠</m:t>
                          </m:r>
                        </m:sub>
                        <m:sup/>
                      </m:sSubSup>
                      <m:r>
                        <a:rPr lang="pt-BR" sz="1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𝑁𝐶</m:t>
                                  </m:r>
                                </m:e>
                                <m:sub/>
                              </m:sSub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𝑂𝑏𝑠𝑒𝑟𝑣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é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6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pt-BR" sz="160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/>
                                                </a:rPr>
                                                <m:t>𝑁𝐶</m:t>
                                              </m:r>
                                            </m:e>
                                            <m:sub/>
                                          </m:sSub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𝑇h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é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𝑜𝑟𝑖𝑞𝑢𝑒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6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pt-BR" sz="160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/>
                                                </a:rPr>
                                                <m:t>𝑁𝐶</m:t>
                                              </m:r>
                                            </m:e>
                                            <m:sub/>
                                          </m:sSub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fr-FR" sz="1600" b="0" i="1" smtClean="0">
                                  <a:latin typeface="Cambria Math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𝑇h</m:t>
                                  </m:r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é</m:t>
                                  </m:r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𝑜𝑟𝑖𝑞𝑢𝑒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6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/>
                                            </a:rPr>
                                            <m:t>𝑁𝐶</m:t>
                                          </m:r>
                                        </m:e>
                                        <m:sub/>
                                      </m:sSub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92" y="3833676"/>
                <a:ext cx="4312527" cy="83696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B17DD5D-86FB-493D-A9CE-981F4F4459BC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10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1267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1268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Quatre méthodes 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détecter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associations</a:t>
            </a:r>
          </a:p>
        </p:txBody>
      </p:sp>
      <p:sp>
        <p:nvSpPr>
          <p:cNvPr id="11270" name="Rectangle 5"/>
          <p:cNvSpPr>
            <a:spLocks noChangeArrowheads="1"/>
          </p:cNvSpPr>
          <p:nvPr/>
        </p:nvSpPr>
        <p:spPr bwMode="auto">
          <a:xfrm>
            <a:off x="-3175" y="1223963"/>
            <a:ext cx="5670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4"/>
            </a:pPr>
            <a:r>
              <a:rPr lang="fr-FR" altLang="fr-FR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Chi-deux généralisé</a:t>
            </a:r>
          </a:p>
        </p:txBody>
      </p:sp>
      <p:sp>
        <p:nvSpPr>
          <p:cNvPr id="11271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-26988" y="1879600"/>
            <a:ext cx="7548563" cy="1250950"/>
          </a:xfrm>
        </p:spPr>
        <p:txBody>
          <a:bodyPr/>
          <a:lstStyle/>
          <a:p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Méthode basée sur la distribution du 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chi-deux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Détection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globale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 des associations multiparasites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Critères de décision :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intervalle de confiance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altLang="fr-FR" sz="1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-value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1273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grpSp>
        <p:nvGrpSpPr>
          <p:cNvPr id="11274" name="Groupe 3"/>
          <p:cNvGrpSpPr>
            <a:grpSpLocks/>
          </p:cNvGrpSpPr>
          <p:nvPr/>
        </p:nvGrpSpPr>
        <p:grpSpPr bwMode="auto">
          <a:xfrm>
            <a:off x="6690511" y="1515312"/>
            <a:ext cx="2143891" cy="1481803"/>
            <a:chOff x="4716462" y="3186978"/>
            <a:chExt cx="4179610" cy="2889329"/>
          </a:xfrm>
        </p:grpSpPr>
        <p:pic>
          <p:nvPicPr>
            <p:cNvPr id="11281" name="Picture 15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6462" y="3186978"/>
              <a:ext cx="4088674" cy="2889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282" name="Rectangle 1"/>
            <p:cNvSpPr>
              <a:spLocks noChangeArrowheads="1"/>
            </p:cNvSpPr>
            <p:nvPr/>
          </p:nvSpPr>
          <p:spPr bwMode="auto">
            <a:xfrm>
              <a:off x="5504686" y="3325673"/>
              <a:ext cx="3391386" cy="540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200" dirty="0">
                  <a:latin typeface="Times New Roman" pitchFamily="18" charset="0"/>
                  <a:cs typeface="Times New Roman" pitchFamily="18" charset="0"/>
                </a:rPr>
                <a:t>Distribution du chi-deux </a:t>
              </a:r>
              <a:endParaRPr lang="en-GB" altLang="en-US" sz="1200" dirty="0">
                <a:latin typeface="Times New Roman" pitchFamily="18" charset="0"/>
              </a:endParaRPr>
            </a:p>
          </p:txBody>
        </p:sp>
      </p:grpSp>
      <p:sp>
        <p:nvSpPr>
          <p:cNvPr id="11275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0" y="3338513"/>
            <a:ext cx="2143125" cy="736600"/>
          </a:xfrm>
        </p:spPr>
        <p:txBody>
          <a:bodyPr/>
          <a:lstStyle/>
          <a:p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Chi-deux</a:t>
            </a:r>
            <a:endParaRPr lang="en-GB" altLang="fr-FR" sz="1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338" y="3833675"/>
            <a:ext cx="5214937" cy="1500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276" name="Groupe 19"/>
          <p:cNvGrpSpPr>
            <a:grpSpLocks/>
          </p:cNvGrpSpPr>
          <p:nvPr/>
        </p:nvGrpSpPr>
        <p:grpSpPr bwMode="auto">
          <a:xfrm>
            <a:off x="33338" y="5640384"/>
            <a:ext cx="9253537" cy="1138773"/>
            <a:chOff x="147151" y="5878295"/>
            <a:chExt cx="9568819" cy="1139160"/>
          </a:xfrm>
        </p:grpSpPr>
        <p:sp>
          <p:nvSpPr>
            <p:cNvPr id="11279" name="Rectangle 20"/>
            <p:cNvSpPr>
              <a:spLocks noChangeArrowheads="1"/>
            </p:cNvSpPr>
            <p:nvPr/>
          </p:nvSpPr>
          <p:spPr bwMode="auto">
            <a:xfrm>
              <a:off x="716540" y="5878295"/>
              <a:ext cx="8999430" cy="1139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Contrainte 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Les combinaisons avec des </a:t>
              </a:r>
              <a:r>
                <a:rPr lang="fr-FR" altLang="en-US" sz="1800" b="1" dirty="0">
                  <a:latin typeface="Times New Roman" pitchFamily="18" charset="0"/>
                  <a:cs typeface="Times New Roman" pitchFamily="18" charset="0"/>
                </a:rPr>
                <a:t>effectifs inférieures à 5</a:t>
              </a: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 sont </a:t>
              </a:r>
              <a:r>
                <a:rPr lang="fr-FR" altLang="en-US" sz="1800" dirty="0" smtClean="0">
                  <a:latin typeface="Times New Roman" pitchFamily="18" charset="0"/>
                  <a:cs typeface="Times New Roman" pitchFamily="18" charset="0"/>
                </a:rPr>
                <a:t>regroupées en 1 seule combinaison</a:t>
              </a:r>
            </a:p>
            <a:p>
              <a:pPr marL="1085850" lvl="1" indent="-342900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fr-FR" altLang="en-US" sz="1600" b="1" dirty="0" smtClean="0">
                  <a:latin typeface="Times New Roman" pitchFamily="18" charset="0"/>
                  <a:cs typeface="Times New Roman" pitchFamily="18" charset="0"/>
                </a:rPr>
                <a:t>Modification</a:t>
              </a:r>
              <a:r>
                <a:rPr lang="fr-FR" altLang="en-US" sz="1600" dirty="0" smtClean="0">
                  <a:latin typeface="Times New Roman" pitchFamily="18" charset="0"/>
                  <a:cs typeface="Times New Roman" pitchFamily="18" charset="0"/>
                </a:rPr>
                <a:t> du nombre de combinaison réellement pris en compte </a:t>
              </a:r>
            </a:p>
            <a:p>
              <a:pPr lvl="1" indent="0"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fr-FR" altLang="en-US" sz="1600" dirty="0">
                  <a:latin typeface="Times New Roman" pitchFamily="18" charset="0"/>
                  <a:cs typeface="Times New Roman" pitchFamily="18" charset="0"/>
                </a:rPr>
                <a:t>	 </a:t>
              </a:r>
              <a:r>
                <a:rPr lang="fr-FR" altLang="en-US" sz="1600" dirty="0" smtClean="0">
                  <a:latin typeface="Times New Roman" pitchFamily="18" charset="0"/>
                  <a:cs typeface="Times New Roman" pitchFamily="18" charset="0"/>
                </a:rPr>
                <a:t>  dans le </a:t>
              </a:r>
              <a:r>
                <a:rPr lang="fr-FR" altLang="en-US" sz="1600" b="1" dirty="0" smtClean="0">
                  <a:latin typeface="Times New Roman" pitchFamily="18" charset="0"/>
                  <a:cs typeface="Times New Roman" pitchFamily="18" charset="0"/>
                </a:rPr>
                <a:t>calcul des degré de liberté : NC 	          </a:t>
              </a:r>
              <a:r>
                <a:rPr lang="fr-FR" altLang="en-US" sz="1600" b="1" dirty="0" err="1" smtClean="0">
                  <a:latin typeface="Times New Roman" pitchFamily="18" charset="0"/>
                  <a:cs typeface="Times New Roman" pitchFamily="18" charset="0"/>
                </a:rPr>
                <a:t>NC</a:t>
              </a:r>
              <a:r>
                <a:rPr lang="fr-FR" altLang="en-US" sz="1600" b="1" baseline="-25000" dirty="0" err="1" smtClean="0">
                  <a:latin typeface="Times New Roman" pitchFamily="18" charset="0"/>
                  <a:cs typeface="Times New Roman" pitchFamily="18" charset="0"/>
                </a:rPr>
                <a:t>m</a:t>
              </a:r>
              <a:endParaRPr lang="fr-FR" altLang="en-US" sz="1200" b="1" baseline="-25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1280" name="Picture 13" descr="http://static.freepik.com/photos-libre/un-panneau-d&amp;-39;avertissement_17-1130071631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1" y="5932271"/>
              <a:ext cx="564045" cy="468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/>
              <p:cNvSpPr txBox="1"/>
              <p:nvPr/>
            </p:nvSpPr>
            <p:spPr>
              <a:xfrm>
                <a:off x="407914" y="3848941"/>
                <a:ext cx="4341380" cy="8149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1600" i="1">
                              <a:latin typeface="Cambria Math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l-GR" sz="16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m:t>χ</m:t>
                          </m:r>
                          <m:r>
                            <m:rPr>
                              <m:nor/>
                            </m:rPr>
                            <a:rPr lang="fr-FR" sz="1600" dirty="0">
                              <a:latin typeface="Times" panose="02020603050405020304" pitchFamily="18" charset="0"/>
                              <a:cs typeface="Times" panose="02020603050405020304" pitchFamily="18" charset="0"/>
                            </a:rPr>
                            <m:t>²</m:t>
                          </m:r>
                        </m:e>
                        <m:sub>
                          <m:r>
                            <a:rPr lang="fr-FR" sz="1600" i="1">
                              <a:latin typeface="Cambria Math"/>
                            </a:rPr>
                            <m:t>𝑜𝑏𝑠</m:t>
                          </m:r>
                        </m:sub>
                        <m:sup/>
                      </m:sSubSup>
                      <m:r>
                        <a:rPr lang="pt-BR" sz="160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60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fr-FR" sz="1600" b="0" i="1" smtClean="0">
                              <a:latin typeface="Cambria Math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pt-BR" sz="160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𝑁𝐶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pt-BR" sz="160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sz="160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𝑂𝑏𝑠𝑒𝑟𝑣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é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6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pt-BR" sz="160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/>
                                                </a:rPr>
                                                <m:t>𝑁𝐶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</m:sSub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sz="1600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 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𝑇h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é</m:t>
                                      </m:r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𝑜𝑟𝑖𝑞𝑢𝑒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6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pt-BR" sz="1600" i="1" smtClean="0">
                                                  <a:latin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sz="1600" b="0" i="1" smtClean="0">
                                                  <a:latin typeface="Cambria Math"/>
                                                </a:rPr>
                                                <m:t>𝑁𝐶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sz="1600" b="0" i="1" smtClean="0">
                                                  <a:latin typeface="Cambria Math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sub>
                                  </m:sSub>
                                </m:e>
                              </m:d>
                              <m:r>
                                <a:rPr lang="fr-FR" sz="1600" b="0" i="1" smtClean="0">
                                  <a:latin typeface="Cambria Math"/>
                                </a:rPr>
                                <m:t>²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𝑇h</m:t>
                                  </m:r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é</m:t>
                                  </m:r>
                                  <m:r>
                                    <a:rPr lang="fr-FR" sz="1600" b="0" i="1" smtClean="0">
                                      <a:latin typeface="Cambria Math"/>
                                    </a:rPr>
                                    <m:t>𝑜𝑟𝑖𝑞𝑢𝑒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pt-BR" sz="160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600" b="0" i="1" smtClean="0">
                                          <a:latin typeface="Cambria Math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pt-BR" sz="1600" i="1" smtClean="0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600" b="0" i="1" smtClean="0">
                                              <a:latin typeface="Cambria Math"/>
                                            </a:rPr>
                                            <m:t>𝑁𝐶</m:t>
                                          </m:r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latin typeface="Cambria Math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sub>
                                  </m:sSub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GB" sz="1600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ZoneText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4" y="3848941"/>
                <a:ext cx="4341380" cy="814967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/>
          <p:cNvGrpSpPr/>
          <p:nvPr/>
        </p:nvGrpSpPr>
        <p:grpSpPr>
          <a:xfrm>
            <a:off x="5362197" y="4459264"/>
            <a:ext cx="3872333" cy="1200329"/>
            <a:chOff x="5268492" y="3965418"/>
            <a:chExt cx="3872333" cy="1200329"/>
          </a:xfrm>
        </p:grpSpPr>
        <p:sp>
          <p:nvSpPr>
            <p:cNvPr id="4" name="ZoneTexte 3"/>
            <p:cNvSpPr txBox="1"/>
            <p:nvPr/>
          </p:nvSpPr>
          <p:spPr>
            <a:xfrm>
              <a:off x="5758005" y="3965418"/>
              <a:ext cx="338282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 smtClean="0">
                  <a:solidFill>
                    <a:srgbClr val="0070C0"/>
                  </a:solidFill>
                </a:rPr>
                <a:t>Avantage :</a:t>
              </a:r>
              <a:endParaRPr lang="fr-FR" b="1" dirty="0">
                <a:solidFill>
                  <a:srgbClr val="0070C0"/>
                </a:solidFill>
              </a:endParaRPr>
            </a:p>
            <a:p>
              <a:r>
                <a:rPr lang="fr-FR" dirty="0" smtClean="0"/>
                <a:t>Renseigne sur les </a:t>
              </a:r>
              <a:r>
                <a:rPr lang="fr-FR" b="1" dirty="0" smtClean="0"/>
                <a:t>combinaisons</a:t>
              </a:r>
              <a:r>
                <a:rPr lang="fr-FR" dirty="0" smtClean="0"/>
                <a:t> qui </a:t>
              </a:r>
              <a:r>
                <a:rPr lang="fr-FR" b="1" dirty="0" smtClean="0"/>
                <a:t>contribuent majoritairement </a:t>
              </a:r>
              <a:r>
                <a:rPr lang="fr-FR" dirty="0" smtClean="0"/>
                <a:t>à la statistique globale</a:t>
              </a:r>
              <a:endParaRPr lang="en-GB" dirty="0"/>
            </a:p>
          </p:txBody>
        </p:sp>
        <p:grpSp>
          <p:nvGrpSpPr>
            <p:cNvPr id="8" name="Groupe 7"/>
            <p:cNvGrpSpPr/>
            <p:nvPr/>
          </p:nvGrpSpPr>
          <p:grpSpPr>
            <a:xfrm>
              <a:off x="5268492" y="3965418"/>
              <a:ext cx="462354" cy="445244"/>
              <a:chOff x="6971227" y="3172081"/>
              <a:chExt cx="558800" cy="538121"/>
            </a:xfrm>
          </p:grpSpPr>
          <p:sp>
            <p:nvSpPr>
              <p:cNvPr id="5" name="Ellipse 4"/>
              <p:cNvSpPr/>
              <p:nvPr/>
            </p:nvSpPr>
            <p:spPr>
              <a:xfrm>
                <a:off x="6971227" y="3172081"/>
                <a:ext cx="558800" cy="538121"/>
              </a:xfrm>
              <a:prstGeom prst="ellipse">
                <a:avLst/>
              </a:prstGeom>
              <a:noFill/>
              <a:ln w="762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27" name="Picture 13" descr="http://static.freepik.com/photos-libre/un-panneau-d&amp;-39;avertissement_17-1130071631.jpg"/>
              <p:cNvPicPr>
                <a:picLocks noChangeAspect="1" noChangeArrowheads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223" t="31463" r="44258" b="15679"/>
              <a:stretch/>
            </p:blipFill>
            <p:spPr bwMode="auto">
              <a:xfrm>
                <a:off x="7193186" y="3243272"/>
                <a:ext cx="99350" cy="3914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cxnSp>
        <p:nvCxnSpPr>
          <p:cNvPr id="7" name="Connecteur droit avec flèche 6"/>
          <p:cNvCxnSpPr/>
          <p:nvPr/>
        </p:nvCxnSpPr>
        <p:spPr>
          <a:xfrm>
            <a:off x="5248275" y="6610350"/>
            <a:ext cx="395287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/>
              <p:cNvSpPr txBox="1"/>
              <p:nvPr/>
            </p:nvSpPr>
            <p:spPr>
              <a:xfrm>
                <a:off x="235743" y="4829317"/>
                <a:ext cx="4791075" cy="364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pt-BR" sz="1600" i="1">
                            <a:latin typeface="Cambria Math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l-GR" sz="16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χ</m:t>
                        </m:r>
                        <m:r>
                          <m:rPr>
                            <m:nor/>
                          </m:rPr>
                          <a:rPr lang="fr-FR" sz="1600" dirty="0">
                            <a:latin typeface="Times" panose="02020603050405020304" pitchFamily="18" charset="0"/>
                            <a:cs typeface="Times" panose="02020603050405020304" pitchFamily="18" charset="0"/>
                          </a:rPr>
                          <m:t>²</m:t>
                        </m:r>
                      </m:e>
                      <m:sub>
                        <m:r>
                          <a:rPr lang="fr-FR" sz="1600" i="1">
                            <a:latin typeface="Cambria Math"/>
                          </a:rPr>
                          <m:t>𝑜𝑏𝑠</m:t>
                        </m:r>
                      </m:sub>
                      <m:sup/>
                    </m:sSubSup>
                  </m:oMath>
                </a14:m>
                <a:r>
                  <a:rPr lang="fr-FR" sz="1600" dirty="0" smtClean="0"/>
                  <a:t> </a:t>
                </a:r>
                <a:r>
                  <a:rPr lang="fr-FR" sz="1600" dirty="0"/>
                  <a:t>s</a:t>
                </a:r>
                <a:r>
                  <a:rPr lang="fr-FR" sz="1600" dirty="0" smtClean="0"/>
                  <a:t>uit une loi du </a:t>
                </a:r>
                <a:r>
                  <a:rPr lang="el-GR" sz="1600" dirty="0" smtClean="0"/>
                  <a:t>χ</a:t>
                </a:r>
                <a:r>
                  <a:rPr lang="fr-FR" sz="1600" dirty="0" smtClean="0"/>
                  <a:t>² à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sz="1600" b="0" i="1" smtClean="0">
                            <a:latin typeface="Cambria Math"/>
                          </a:rPr>
                          <m:t>𝑁𝐶</m:t>
                        </m:r>
                      </m:e>
                      <m:sub>
                        <m:r>
                          <a:rPr lang="fr-FR" sz="1600" b="0" i="1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1600" dirty="0" smtClean="0"/>
                  <a:t>-1) </a:t>
                </a:r>
                <a:r>
                  <a:rPr lang="fr-FR" sz="1600" dirty="0" smtClean="0"/>
                  <a:t>degrés</a:t>
                </a:r>
                <a:r>
                  <a:rPr lang="en-GB" sz="1600" dirty="0" smtClean="0"/>
                  <a:t> de </a:t>
                </a:r>
                <a:r>
                  <a:rPr lang="fr-FR" sz="1600" dirty="0" smtClean="0"/>
                  <a:t>liberté</a:t>
                </a:r>
                <a:endParaRPr lang="fr-FR" sz="1600" dirty="0"/>
              </a:p>
            </p:txBody>
          </p:sp>
        </mc:Choice>
        <mc:Fallback xmlns="">
          <p:sp>
            <p:nvSpPr>
              <p:cNvPr id="30" name="ZoneTexte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43" y="4829317"/>
                <a:ext cx="4791075" cy="364972"/>
              </a:xfrm>
              <a:prstGeom prst="rect">
                <a:avLst/>
              </a:prstGeom>
              <a:blipFill rotWithShape="1">
                <a:blip r:embed="rId9"/>
                <a:stretch>
                  <a:fillRect t="-5000"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6" grpId="0"/>
      <p:bldP spid="11271" grpId="0" uiExpand="1" build="p"/>
      <p:bldP spid="11275" grpId="0" build="p"/>
      <p:bldP spid="11" grpId="0" animBg="1"/>
      <p:bldP spid="2" grpId="0"/>
      <p:bldP spid="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B9BFB-A36B-45FB-B6D8-F049AC8BB56A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11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9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2292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Simulations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auto">
          <a:xfrm>
            <a:off x="457200" y="3603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2297" name="Rectangle 30"/>
          <p:cNvSpPr>
            <a:spLocks noChangeArrowheads="1"/>
          </p:cNvSpPr>
          <p:nvPr/>
        </p:nvSpPr>
        <p:spPr bwMode="auto">
          <a:xfrm>
            <a:off x="457200" y="4060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2299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grpSp>
        <p:nvGrpSpPr>
          <p:cNvPr id="20" name="Groupe 1"/>
          <p:cNvGrpSpPr>
            <a:grpSpLocks/>
          </p:cNvGrpSpPr>
          <p:nvPr/>
        </p:nvGrpSpPr>
        <p:grpSpPr bwMode="auto">
          <a:xfrm>
            <a:off x="1468436" y="1466848"/>
            <a:ext cx="4444893" cy="543589"/>
            <a:chOff x="1963738" y="3881438"/>
            <a:chExt cx="4447876" cy="543638"/>
          </a:xfrm>
        </p:grpSpPr>
        <p:sp>
          <p:nvSpPr>
            <p:cNvPr id="21" name="Rectangle 12"/>
            <p:cNvSpPr>
              <a:spLocks noChangeArrowheads="1"/>
            </p:cNvSpPr>
            <p:nvPr/>
          </p:nvSpPr>
          <p:spPr bwMode="auto">
            <a:xfrm>
              <a:off x="2324100" y="3994150"/>
              <a:ext cx="4087514" cy="4309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200" dirty="0" smtClean="0">
                  <a:latin typeface="Times New Roman" pitchFamily="18" charset="0"/>
                  <a:cs typeface="Times New Roman" pitchFamily="18" charset="0"/>
                </a:rPr>
                <a:t>Etude des propriétés des méthodes</a:t>
              </a:r>
              <a:endParaRPr lang="fr-FR" altLang="fr-FR" sz="2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" name="Flèche courbée vers la droite 21"/>
            <p:cNvSpPr/>
            <p:nvPr/>
          </p:nvSpPr>
          <p:spPr>
            <a:xfrm>
              <a:off x="1963738" y="3881438"/>
              <a:ext cx="322478" cy="368333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1934766" y="2684463"/>
            <a:ext cx="5274468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Principe</a:t>
            </a: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Hypothèses alternatives (H1)</a:t>
            </a: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AB9BFB-A36B-45FB-B6D8-F049AC8BB56A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29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2292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Simulations – Principe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2" name="Espace réservé du contenu 8"/>
          <p:cNvSpPr>
            <a:spLocks noGrp="1"/>
          </p:cNvSpPr>
          <p:nvPr>
            <p:ph sz="half" idx="1"/>
          </p:nvPr>
        </p:nvSpPr>
        <p:spPr>
          <a:xfrm>
            <a:off x="466725" y="1773238"/>
            <a:ext cx="8515350" cy="4284662"/>
          </a:xfrm>
        </p:spPr>
        <p:txBody>
          <a:bodyPr/>
          <a:lstStyle/>
          <a:p>
            <a:pPr marL="342900" indent="-342900">
              <a:buClr>
                <a:schemeClr val="tx2"/>
              </a:buClr>
              <a:buFont typeface="Wingdings 2" pitchFamily="18" charset="2"/>
              <a:buAutoNum type="arabicPeriod"/>
              <a:defRPr/>
            </a:pPr>
            <a:r>
              <a:rPr lang="fr-FR" altLang="fr-FR" sz="2000" b="1" dirty="0" smtClean="0">
                <a:latin typeface="Times" pitchFamily="18" charset="0"/>
                <a:cs typeface="Times New Roman" pitchFamily="18" charset="0"/>
              </a:rPr>
              <a:t> </a:t>
            </a:r>
            <a:r>
              <a:rPr lang="fr-FR" altLang="fr-FR" sz="2000" dirty="0" smtClean="0">
                <a:latin typeface="Times" pitchFamily="18" charset="0"/>
                <a:cs typeface="Times New Roman" pitchFamily="18" charset="0"/>
              </a:rPr>
              <a:t>Construction d’un </a:t>
            </a:r>
            <a:r>
              <a:rPr lang="fr-FR" altLang="fr-FR" sz="2000" b="1" dirty="0" smtClean="0">
                <a:latin typeface="Times" pitchFamily="18" charset="0"/>
                <a:cs typeface="Times New Roman" pitchFamily="18" charset="0"/>
              </a:rPr>
              <a:t>test statistique</a:t>
            </a:r>
          </a:p>
          <a:p>
            <a:pPr marL="652463" lvl="1" indent="-285750">
              <a:buClrTx/>
              <a:buFont typeface="Arial" panose="020B0604020202020204" pitchFamily="34" charset="0"/>
              <a:buChar char="•"/>
              <a:defRPr/>
            </a:pPr>
            <a:r>
              <a:rPr lang="fr-FR" altLang="fr-FR" sz="1800" dirty="0" smtClean="0">
                <a:latin typeface="Times" pitchFamily="18" charset="0"/>
                <a:cs typeface="Times New Roman" pitchFamily="18" charset="0"/>
              </a:rPr>
              <a:t>Simulation d’une distribution théorique de la statistique sous H0</a:t>
            </a: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  <a:defRPr/>
            </a:pPr>
            <a:endParaRPr lang="fr-FR" altLang="fr-FR" sz="2000" b="1" dirty="0" smtClean="0">
              <a:latin typeface="Times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  <a:defRPr/>
            </a:pPr>
            <a:endParaRPr lang="fr-FR" altLang="fr-FR" sz="2000" b="1" dirty="0" smtClean="0">
              <a:latin typeface="Times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  <a:defRPr/>
            </a:pPr>
            <a:endParaRPr lang="fr-FR" altLang="fr-FR" sz="2000" b="1" dirty="0" smtClean="0">
              <a:latin typeface="Times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  <a:defRPr/>
            </a:pPr>
            <a:endParaRPr lang="en-GB" altLang="fr-FR" sz="2000" b="1" dirty="0" smtClean="0">
              <a:latin typeface="Times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GB" altLang="fr-FR" sz="2000" b="1" dirty="0" smtClean="0">
                <a:latin typeface="Times" pitchFamily="18" charset="0"/>
                <a:cs typeface="Times New Roman" pitchFamily="18" charset="0"/>
              </a:rPr>
              <a:t>Simulation </a:t>
            </a:r>
            <a:r>
              <a:rPr lang="fr-FR" altLang="fr-FR" sz="2000" dirty="0" smtClean="0">
                <a:latin typeface="Times" pitchFamily="18" charset="0"/>
                <a:cs typeface="Times New Roman" pitchFamily="18" charset="0"/>
              </a:rPr>
              <a:t>de chaque </a:t>
            </a:r>
            <a:r>
              <a:rPr lang="fr-FR" altLang="fr-FR" sz="2000" dirty="0">
                <a:latin typeface="Times" pitchFamily="18" charset="0"/>
                <a:cs typeface="Times New Roman" pitchFamily="18" charset="0"/>
              </a:rPr>
              <a:t>modèle 1000 fois </a:t>
            </a:r>
            <a:r>
              <a:rPr lang="en-GB" altLang="fr-FR" sz="2000" dirty="0">
                <a:latin typeface="Times" pitchFamily="18" charset="0"/>
                <a:cs typeface="Times New Roman" pitchFamily="18" charset="0"/>
              </a:rPr>
              <a:t>sous </a:t>
            </a:r>
            <a:r>
              <a:rPr lang="fr-FR" altLang="fr-FR" sz="2000" dirty="0" smtClean="0">
                <a:latin typeface="Times" pitchFamily="18" charset="0"/>
                <a:cs typeface="Times New Roman" pitchFamily="18" charset="0"/>
              </a:rPr>
              <a:t>H0 </a:t>
            </a:r>
          </a:p>
          <a:p>
            <a:pPr marL="709613" lvl="1" indent="-342900">
              <a:buClrTx/>
              <a:buFont typeface="Arial" panose="020B0604020202020204" pitchFamily="34" charset="0"/>
              <a:buChar char="•"/>
              <a:defRPr/>
            </a:pPr>
            <a:r>
              <a:rPr lang="fr-FR" altLang="fr-FR" sz="1800" dirty="0" smtClean="0">
                <a:latin typeface="Times" pitchFamily="18" charset="0"/>
                <a:cs typeface="Times New Roman" pitchFamily="18" charset="0"/>
              </a:rPr>
              <a:t>Etude du risque </a:t>
            </a:r>
            <a:r>
              <a:rPr lang="el-GR" altLang="fr-FR" sz="1800" dirty="0" smtClean="0">
                <a:latin typeface="Times" pitchFamily="18" charset="0"/>
                <a:cs typeface="Times New Roman" pitchFamily="18" charset="0"/>
              </a:rPr>
              <a:t>α</a:t>
            </a:r>
            <a:endParaRPr lang="fr-FR" altLang="fr-FR" sz="1800" dirty="0" smtClean="0">
              <a:latin typeface="Times" pitchFamily="18" charset="0"/>
              <a:cs typeface="Times New Roman" pitchFamily="18" charset="0"/>
            </a:endParaRPr>
          </a:p>
          <a:p>
            <a:pPr marL="366713" lvl="1" indent="0">
              <a:buClrTx/>
              <a:buFont typeface="Wingdings 2" pitchFamily="18" charset="2"/>
              <a:buNone/>
              <a:defRPr/>
            </a:pPr>
            <a:endParaRPr lang="fr-FR" altLang="fr-FR" sz="2000" b="1" dirty="0" smtClean="0">
              <a:latin typeface="Times" pitchFamily="18" charset="0"/>
              <a:cs typeface="Times New Roman" pitchFamily="18" charset="0"/>
            </a:endParaRPr>
          </a:p>
          <a:p>
            <a:pPr marL="366713" lvl="1" indent="0">
              <a:buClrTx/>
              <a:buFont typeface="Wingdings 2" pitchFamily="18" charset="2"/>
              <a:buNone/>
              <a:defRPr/>
            </a:pPr>
            <a:endParaRPr lang="fr-FR" altLang="fr-FR" sz="2000" b="1" dirty="0">
              <a:latin typeface="Times" pitchFamily="18" charset="0"/>
              <a:cs typeface="Times New Roman" pitchFamily="18" charset="0"/>
            </a:endParaRPr>
          </a:p>
          <a:p>
            <a:pPr marL="342900" indent="-342900">
              <a:buClr>
                <a:schemeClr val="tx2"/>
              </a:buClr>
              <a:buFont typeface="+mj-lt"/>
              <a:buAutoNum type="arabicPeriod"/>
              <a:defRPr/>
            </a:pPr>
            <a:r>
              <a:rPr lang="en-GB" altLang="fr-FR" sz="2000" b="1" dirty="0">
                <a:latin typeface="Times" pitchFamily="18" charset="0"/>
                <a:cs typeface="Times New Roman" pitchFamily="18" charset="0"/>
              </a:rPr>
              <a:t>Simulation </a:t>
            </a:r>
            <a:r>
              <a:rPr lang="fr-FR" altLang="fr-FR" sz="2000" dirty="0">
                <a:latin typeface="Times" pitchFamily="18" charset="0"/>
                <a:cs typeface="Times New Roman" pitchFamily="18" charset="0"/>
              </a:rPr>
              <a:t>de chaque modèle 1000 fois </a:t>
            </a:r>
            <a:r>
              <a:rPr lang="en-GB" altLang="fr-FR" sz="2000" dirty="0">
                <a:latin typeface="Times" pitchFamily="18" charset="0"/>
                <a:cs typeface="Times New Roman" pitchFamily="18" charset="0"/>
              </a:rPr>
              <a:t>sous </a:t>
            </a:r>
            <a:r>
              <a:rPr lang="fr-FR" altLang="fr-FR" sz="2000" dirty="0" smtClean="0">
                <a:latin typeface="Times" pitchFamily="18" charset="0"/>
                <a:cs typeface="Times New Roman" pitchFamily="18" charset="0"/>
              </a:rPr>
              <a:t>H1 </a:t>
            </a:r>
            <a:endParaRPr lang="fr-FR" altLang="fr-FR" sz="2000" dirty="0">
              <a:latin typeface="Times" pitchFamily="18" charset="0"/>
              <a:cs typeface="Times New Roman" pitchFamily="18" charset="0"/>
            </a:endParaRPr>
          </a:p>
          <a:p>
            <a:pPr marL="709613" lvl="1" indent="-342900">
              <a:buClrTx/>
              <a:buFont typeface="Arial" panose="020B0604020202020204" pitchFamily="34" charset="0"/>
              <a:buChar char="•"/>
              <a:defRPr/>
            </a:pPr>
            <a:r>
              <a:rPr lang="fr-FR" altLang="fr-FR" sz="1800" dirty="0">
                <a:latin typeface="Times" pitchFamily="18" charset="0"/>
                <a:cs typeface="Times New Roman" pitchFamily="18" charset="0"/>
              </a:rPr>
              <a:t>Etude </a:t>
            </a:r>
            <a:r>
              <a:rPr lang="fr-FR" altLang="fr-FR" sz="1800" dirty="0" smtClean="0">
                <a:latin typeface="Times" pitchFamily="18" charset="0"/>
                <a:cs typeface="Times New Roman" pitchFamily="18" charset="0"/>
              </a:rPr>
              <a:t>de la puissance 1-</a:t>
            </a:r>
            <a:r>
              <a:rPr lang="el-GR" altLang="fr-FR" sz="1800" dirty="0" smtClean="0">
                <a:latin typeface="Times" pitchFamily="18" charset="0"/>
                <a:cs typeface="Times New Roman" pitchFamily="18" charset="0"/>
              </a:rPr>
              <a:t>β</a:t>
            </a:r>
            <a:endParaRPr lang="fr-FR" altLang="fr-FR" sz="1800" dirty="0">
              <a:latin typeface="Times" pitchFamily="18" charset="0"/>
              <a:cs typeface="Times New Roman" pitchFamily="18" charset="0"/>
            </a:endParaRPr>
          </a:p>
        </p:txBody>
      </p:sp>
      <p:sp>
        <p:nvSpPr>
          <p:cNvPr id="12296" name="Rectangle 23"/>
          <p:cNvSpPr>
            <a:spLocks noChangeArrowheads="1"/>
          </p:cNvSpPr>
          <p:nvPr/>
        </p:nvSpPr>
        <p:spPr bwMode="auto">
          <a:xfrm>
            <a:off x="457200" y="36036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sp>
        <p:nvSpPr>
          <p:cNvPr id="12297" name="Rectangle 30"/>
          <p:cNvSpPr>
            <a:spLocks noChangeArrowheads="1"/>
          </p:cNvSpPr>
          <p:nvPr/>
        </p:nvSpPr>
        <p:spPr bwMode="auto">
          <a:xfrm>
            <a:off x="457200" y="4060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Times New Roman" pitchFamily="18" charset="0"/>
            </a:endParaRPr>
          </a:p>
        </p:txBody>
      </p:sp>
      <p:grpSp>
        <p:nvGrpSpPr>
          <p:cNvPr id="12298" name="Groupe 32"/>
          <p:cNvGrpSpPr>
            <a:grpSpLocks/>
          </p:cNvGrpSpPr>
          <p:nvPr/>
        </p:nvGrpSpPr>
        <p:grpSpPr bwMode="auto">
          <a:xfrm>
            <a:off x="1352550" y="2771775"/>
            <a:ext cx="6418263" cy="638175"/>
            <a:chOff x="1352550" y="2667000"/>
            <a:chExt cx="6418263" cy="638175"/>
          </a:xfrm>
        </p:grpSpPr>
        <p:grpSp>
          <p:nvGrpSpPr>
            <p:cNvPr id="12300" name="Groupe 2"/>
            <p:cNvGrpSpPr>
              <a:grpSpLocks/>
            </p:cNvGrpSpPr>
            <p:nvPr/>
          </p:nvGrpSpPr>
          <p:grpSpPr bwMode="auto">
            <a:xfrm>
              <a:off x="1373188" y="2789238"/>
              <a:ext cx="6397625" cy="433387"/>
              <a:chOff x="1023491" y="2833113"/>
              <a:chExt cx="6399295" cy="434480"/>
            </a:xfrm>
          </p:grpSpPr>
          <p:sp>
            <p:nvSpPr>
              <p:cNvPr id="12302" name="Rectangle 12"/>
              <p:cNvSpPr>
                <a:spLocks noChangeArrowheads="1"/>
              </p:cNvSpPr>
              <p:nvPr/>
            </p:nvSpPr>
            <p:spPr bwMode="auto">
              <a:xfrm>
                <a:off x="1023491" y="2837081"/>
                <a:ext cx="2645329" cy="43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2200">
                    <a:latin typeface="Times New Roman" pitchFamily="18" charset="0"/>
                    <a:cs typeface="Times New Roman" pitchFamily="18" charset="0"/>
                  </a:rPr>
                  <a:t>Hypothèse nulle (</a:t>
                </a:r>
                <a:r>
                  <a:rPr lang="fr-FR" altLang="fr-FR" sz="2200" b="1">
                    <a:latin typeface="Times New Roman" pitchFamily="18" charset="0"/>
                    <a:cs typeface="Times New Roman" pitchFamily="18" charset="0"/>
                  </a:rPr>
                  <a:t>H0</a:t>
                </a:r>
                <a:r>
                  <a:rPr lang="fr-FR" altLang="fr-FR" sz="2200">
                    <a:latin typeface="Times New Roman" pitchFamily="18" charset="0"/>
                    <a:cs typeface="Times New Roman" pitchFamily="18" charset="0"/>
                  </a:rPr>
                  <a:t>)</a:t>
                </a:r>
                <a:endParaRPr lang="fr-FR" altLang="fr-FR" sz="22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Flèche vers le bas 38"/>
              <p:cNvSpPr/>
              <p:nvPr/>
            </p:nvSpPr>
            <p:spPr>
              <a:xfrm rot="16200000">
                <a:off x="3740837" y="2839166"/>
                <a:ext cx="327850" cy="427148"/>
              </a:xfrm>
              <a:prstGeom prst="downArrow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fr-FR" sz="2200"/>
              </a:p>
            </p:txBody>
          </p:sp>
          <p:sp>
            <p:nvSpPr>
              <p:cNvPr id="12304" name="Rectangle 12"/>
              <p:cNvSpPr>
                <a:spLocks noChangeArrowheads="1"/>
              </p:cNvSpPr>
              <p:nvPr/>
            </p:nvSpPr>
            <p:spPr bwMode="auto">
              <a:xfrm>
                <a:off x="4169904" y="2833113"/>
                <a:ext cx="3252882" cy="4305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2200">
                    <a:latin typeface="Times New Roman" pitchFamily="18" charset="0"/>
                    <a:cs typeface="Times New Roman" pitchFamily="18" charset="0"/>
                  </a:rPr>
                  <a:t>Indépendance des parasites</a:t>
                </a:r>
                <a:endParaRPr lang="fr-FR" altLang="fr-FR" sz="2200" i="1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1352550" y="2667000"/>
              <a:ext cx="6418263" cy="63817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12299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</p:spTree>
    <p:extLst>
      <p:ext uri="{BB962C8B-B14F-4D97-AF65-F5344CB8AC3E}">
        <p14:creationId xmlns:p14="http://schemas.microsoft.com/office/powerpoint/2010/main" val="139215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1A2BBB-CCB6-43BA-9B22-5619556EBB04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13</a:t>
            </a:fld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Espace réservé du numéro de diapositive 1"/>
          <p:cNvSpPr txBox="1">
            <a:spLocks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E6F8458-508B-4EEA-A0DF-08A083786893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Hypothèses H1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9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6153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1427163" y="1619250"/>
            <a:ext cx="6289675" cy="2254250"/>
          </a:xfrm>
          <a:ln w="28575">
            <a:solidFill>
              <a:schemeClr val="tx2"/>
            </a:solidFill>
          </a:ln>
        </p:spPr>
        <p:txBody>
          <a:bodyPr/>
          <a:lstStyle/>
          <a:p>
            <a:pPr marL="0" indent="0" algn="ctr">
              <a:buFont typeface="Wingdings 2" pitchFamily="18" charset="2"/>
              <a:buNone/>
              <a:defRPr/>
            </a:pPr>
            <a:r>
              <a:rPr lang="fr-FR" altLang="fr-FR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Deux Hypothèses H1</a:t>
            </a:r>
          </a:p>
          <a:p>
            <a:pPr marL="342900" indent="-342900">
              <a:buClrTx/>
              <a:buSzPct val="100000"/>
              <a:buFont typeface="Calibri" pitchFamily="34" charset="0"/>
              <a:buAutoNum type="arabicPeriod"/>
              <a:defRPr/>
            </a:pPr>
            <a:r>
              <a:rPr lang="fr-FR" altLang="fr-FR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Les populations d‘hôtes sont structurées (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H1h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) mais pas celles des parasites (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H0p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641350" lvl="2" indent="0">
              <a:buClrTx/>
              <a:buFont typeface="Wingdings 2" pitchFamily="18" charset="2"/>
              <a:buNone/>
              <a:defRPr/>
            </a:pPr>
            <a:endParaRPr lang="fr-FR" altLang="fr-FR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ClrTx/>
              <a:buSzPct val="100000"/>
              <a:buFont typeface="Calibri" pitchFamily="34" charset="0"/>
              <a:buAutoNum type="arabicPeriod"/>
              <a:defRPr/>
            </a:pPr>
            <a:r>
              <a:rPr lang="fr-FR" altLang="fr-FR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Les parasites sont biologiquement associés (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H1p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) mais les populations d‘hôtes ne sont pas structurées (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H0h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13321" name="Groupe 1"/>
          <p:cNvGrpSpPr>
            <a:grpSpLocks/>
          </p:cNvGrpSpPr>
          <p:nvPr/>
        </p:nvGrpSpPr>
        <p:grpSpPr bwMode="auto">
          <a:xfrm>
            <a:off x="752475" y="4238625"/>
            <a:ext cx="3163888" cy="1528763"/>
            <a:chOff x="1304925" y="4827588"/>
            <a:chExt cx="3163888" cy="1528762"/>
          </a:xfrm>
        </p:grpSpPr>
        <p:sp>
          <p:nvSpPr>
            <p:cNvPr id="13342" name="Rectangle 3"/>
            <p:cNvSpPr>
              <a:spLocks noChangeArrowheads="1"/>
            </p:cNvSpPr>
            <p:nvPr/>
          </p:nvSpPr>
          <p:spPr bwMode="auto">
            <a:xfrm>
              <a:off x="1304925" y="4827588"/>
              <a:ext cx="3163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n°1 : H1h/H0p</a:t>
              </a:r>
            </a:p>
          </p:txBody>
        </p:sp>
        <p:grpSp>
          <p:nvGrpSpPr>
            <p:cNvPr id="13343" name="Groupe 8"/>
            <p:cNvGrpSpPr>
              <a:grpSpLocks/>
            </p:cNvGrpSpPr>
            <p:nvPr/>
          </p:nvGrpSpPr>
          <p:grpSpPr bwMode="auto">
            <a:xfrm>
              <a:off x="1839913" y="5400675"/>
              <a:ext cx="2095500" cy="955675"/>
              <a:chOff x="1621632" y="5400674"/>
              <a:chExt cx="2095500" cy="955675"/>
            </a:xfrm>
          </p:grpSpPr>
          <p:sp>
            <p:nvSpPr>
              <p:cNvPr id="3" name="Rectangle à coins arrondis 2"/>
              <p:cNvSpPr/>
              <p:nvPr/>
            </p:nvSpPr>
            <p:spPr>
              <a:xfrm>
                <a:off x="1621632" y="5400675"/>
                <a:ext cx="1047750" cy="955674"/>
              </a:xfrm>
              <a:prstGeom prst="roundRect">
                <a:avLst/>
              </a:prstGeom>
              <a:solidFill>
                <a:srgbClr val="04617B">
                  <a:alpha val="4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2669382" y="5400675"/>
                <a:ext cx="1047750" cy="955674"/>
              </a:xfrm>
              <a:prstGeom prst="roundRec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2840832" y="55641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378994" y="5503862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2772569" y="5937249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3459957" y="5868987"/>
                <a:ext cx="161925" cy="1524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450432" y="6173786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2402682" y="564197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1793082" y="55086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3082132" y="6064249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382044" y="5946774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991519" y="58435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3123407" y="57245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2153444" y="5507037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712119" y="6037261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2142332" y="6119811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13322" name="Groupe 3"/>
          <p:cNvGrpSpPr>
            <a:grpSpLocks/>
          </p:cNvGrpSpPr>
          <p:nvPr/>
        </p:nvGrpSpPr>
        <p:grpSpPr bwMode="auto">
          <a:xfrm>
            <a:off x="5092700" y="4238625"/>
            <a:ext cx="3162300" cy="1582738"/>
            <a:chOff x="4702178" y="4827588"/>
            <a:chExt cx="3162300" cy="1582737"/>
          </a:xfrm>
        </p:grpSpPr>
        <p:sp>
          <p:nvSpPr>
            <p:cNvPr id="13327" name="Rectangle 18"/>
            <p:cNvSpPr>
              <a:spLocks noChangeArrowheads="1"/>
            </p:cNvSpPr>
            <p:nvPr/>
          </p:nvSpPr>
          <p:spPr bwMode="auto">
            <a:xfrm>
              <a:off x="4702178" y="4827588"/>
              <a:ext cx="3162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n°2 : H0h/H1p</a:t>
              </a:r>
            </a:p>
          </p:txBody>
        </p:sp>
        <p:grpSp>
          <p:nvGrpSpPr>
            <p:cNvPr id="13328" name="Groupe 9"/>
            <p:cNvGrpSpPr>
              <a:grpSpLocks/>
            </p:cNvGrpSpPr>
            <p:nvPr/>
          </p:nvGrpSpPr>
          <p:grpSpPr bwMode="auto">
            <a:xfrm>
              <a:off x="5121275" y="5345113"/>
              <a:ext cx="2324100" cy="1065212"/>
              <a:chOff x="4905375" y="5345905"/>
              <a:chExt cx="2324100" cy="1065213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4905378" y="5345905"/>
                <a:ext cx="1162050" cy="1065213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067428" y="5345905"/>
                <a:ext cx="1162050" cy="1065213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5191128" y="5563393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8" name="Rectangle à coins arrondis 37"/>
              <p:cNvSpPr/>
              <p:nvPr/>
            </p:nvSpPr>
            <p:spPr>
              <a:xfrm>
                <a:off x="5557841" y="5536405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Rectangle à coins arrondis 38"/>
              <p:cNvSpPr/>
              <p:nvPr/>
            </p:nvSpPr>
            <p:spPr>
              <a:xfrm>
                <a:off x="5267328" y="5896768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0" name="Rectangle à coins arrondis 39"/>
              <p:cNvSpPr/>
              <p:nvPr/>
            </p:nvSpPr>
            <p:spPr>
              <a:xfrm>
                <a:off x="5719766" y="5801518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5543553" y="6147593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234116" y="5682455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3" name="Rectangle à coins arrondis 42"/>
              <p:cNvSpPr/>
              <p:nvPr/>
            </p:nvSpPr>
            <p:spPr>
              <a:xfrm>
                <a:off x="6567491" y="5499893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6943728" y="5801518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6" name="Rectangle à coins arrondis 45"/>
              <p:cNvSpPr/>
              <p:nvPr/>
            </p:nvSpPr>
            <p:spPr>
              <a:xfrm>
                <a:off x="6486528" y="6066630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6777041" y="6119018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8" name="Rectangle à coins arrondis 47"/>
              <p:cNvSpPr/>
              <p:nvPr/>
            </p:nvSpPr>
            <p:spPr>
              <a:xfrm>
                <a:off x="6615116" y="5801518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sp>
        <p:nvSpPr>
          <p:cNvPr id="57" name="Rectangle 56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3324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13325" name="Rectangle 3"/>
          <p:cNvSpPr>
            <a:spLocks noChangeArrowheads="1"/>
          </p:cNvSpPr>
          <p:nvPr/>
        </p:nvSpPr>
        <p:spPr bwMode="auto">
          <a:xfrm>
            <a:off x="1633538" y="6013450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fr-FR" altLang="fr-FR" sz="1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</a:p>
        </p:txBody>
      </p:sp>
      <p:sp>
        <p:nvSpPr>
          <p:cNvPr id="13326" name="Rectangle 18"/>
          <p:cNvSpPr>
            <a:spLocks noChangeArrowheads="1"/>
          </p:cNvSpPr>
          <p:nvPr/>
        </p:nvSpPr>
        <p:spPr bwMode="auto">
          <a:xfrm>
            <a:off x="5984875" y="6013450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fr-FR" altLang="fr-FR" sz="1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3" grpId="0" uiExpand="1" build="p" animBg="1"/>
      <p:bldP spid="13325" grpId="0"/>
      <p:bldP spid="133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3005138" y="3161265"/>
            <a:ext cx="6207125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SzPct val="100000"/>
              <a:buAutoNum type="arabicPeriod"/>
              <a:defRPr/>
            </a:pPr>
            <a:r>
              <a:rPr lang="fr-FR" altLang="fr-FR" dirty="0" smtClean="0">
                <a:cs typeface="Times New Roman" pitchFamily="18" charset="0"/>
              </a:rPr>
              <a:t>leurs </a:t>
            </a:r>
            <a:r>
              <a:rPr lang="fr-FR" altLang="fr-FR" dirty="0">
                <a:cs typeface="Times New Roman" pitchFamily="18" charset="0"/>
              </a:rPr>
              <a:t>tailles </a:t>
            </a:r>
            <a:r>
              <a:rPr lang="fr-FR" altLang="fr-FR" i="1" dirty="0">
                <a:cs typeface="Times New Roman" pitchFamily="18" charset="0"/>
              </a:rPr>
              <a:t>(les ratios varient entre 0,2 et 0,5</a:t>
            </a:r>
            <a:r>
              <a:rPr lang="fr-FR" altLang="fr-FR" i="1" dirty="0" smtClean="0">
                <a:cs typeface="Times New Roman" pitchFamily="18" charset="0"/>
              </a:rPr>
              <a:t>)</a:t>
            </a:r>
            <a:endParaRPr lang="fr-FR" altLang="fr-FR" i="1" dirty="0">
              <a:cs typeface="Times New Roman" pitchFamily="18" charset="0"/>
            </a:endParaRPr>
          </a:p>
        </p:txBody>
      </p:sp>
      <p:cxnSp>
        <p:nvCxnSpPr>
          <p:cNvPr id="124" name="Connecteur droit 123"/>
          <p:cNvCxnSpPr/>
          <p:nvPr/>
        </p:nvCxnSpPr>
        <p:spPr>
          <a:xfrm>
            <a:off x="5454650" y="4092575"/>
            <a:ext cx="577850" cy="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FE4F09-AF6F-47C2-A930-1E4A642FFF0E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14</a:t>
            </a:fld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2" name="Espace réservé du numéro de diapositive 1"/>
          <p:cNvSpPr txBox="1">
            <a:spLocks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92A34D4-D93C-407D-8F8F-D44A567E6915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44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Hypothèses H1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5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4346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1416050" y="1343025"/>
            <a:ext cx="6291263" cy="714375"/>
          </a:xfrm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buClrTx/>
              <a:buSzPct val="100000"/>
              <a:buFont typeface="Calibri" pitchFamily="34" charset="0"/>
              <a:buAutoNum type="arabicPeriod"/>
            </a:pPr>
            <a:r>
              <a:rPr lang="fr-FR" altLang="fr-F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Les populations d‘hôtes sont structurées (</a:t>
            </a:r>
            <a:r>
              <a:rPr lang="fr-FR" altLang="fr-FR" sz="2000" b="1" smtClean="0">
                <a:latin typeface="Times New Roman" pitchFamily="18" charset="0"/>
                <a:cs typeface="Times New Roman" pitchFamily="18" charset="0"/>
              </a:rPr>
              <a:t>H1h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) mais pas celles des parasites (</a:t>
            </a:r>
            <a:r>
              <a:rPr lang="fr-FR" altLang="fr-FR" sz="2000" b="1" smtClean="0">
                <a:latin typeface="Times New Roman" pitchFamily="18" charset="0"/>
                <a:cs typeface="Times New Roman" pitchFamily="18" charset="0"/>
              </a:rPr>
              <a:t>H0p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) </a:t>
            </a:r>
          </a:p>
        </p:txBody>
      </p:sp>
      <p:grpSp>
        <p:nvGrpSpPr>
          <p:cNvPr id="14347" name="Groupe 5"/>
          <p:cNvGrpSpPr>
            <a:grpSpLocks/>
          </p:cNvGrpSpPr>
          <p:nvPr/>
        </p:nvGrpSpPr>
        <p:grpSpPr bwMode="auto">
          <a:xfrm>
            <a:off x="79375" y="2379663"/>
            <a:ext cx="3163888" cy="1519237"/>
            <a:chOff x="79375" y="2379663"/>
            <a:chExt cx="3163888" cy="1519237"/>
          </a:xfrm>
        </p:grpSpPr>
        <p:sp>
          <p:nvSpPr>
            <p:cNvPr id="14420" name="Rectangle 3"/>
            <p:cNvSpPr>
              <a:spLocks noChangeArrowheads="1"/>
            </p:cNvSpPr>
            <p:nvPr/>
          </p:nvSpPr>
          <p:spPr bwMode="auto">
            <a:xfrm>
              <a:off x="79375" y="2379663"/>
              <a:ext cx="3163888" cy="369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n°1 : H1h/H0p</a:t>
              </a:r>
            </a:p>
          </p:txBody>
        </p:sp>
        <p:grpSp>
          <p:nvGrpSpPr>
            <p:cNvPr id="14421" name="Groupe 8"/>
            <p:cNvGrpSpPr>
              <a:grpSpLocks/>
            </p:cNvGrpSpPr>
            <p:nvPr/>
          </p:nvGrpSpPr>
          <p:grpSpPr bwMode="auto">
            <a:xfrm>
              <a:off x="452457" y="2943225"/>
              <a:ext cx="2097087" cy="955675"/>
              <a:chOff x="1629994" y="5400215"/>
              <a:chExt cx="2096529" cy="956134"/>
            </a:xfrm>
          </p:grpSpPr>
          <p:sp>
            <p:nvSpPr>
              <p:cNvPr id="3" name="Rectangle à coins arrondis 2"/>
              <p:cNvSpPr/>
              <p:nvPr/>
            </p:nvSpPr>
            <p:spPr>
              <a:xfrm>
                <a:off x="1629975" y="5400215"/>
                <a:ext cx="1049058" cy="956134"/>
              </a:xfrm>
              <a:prstGeom prst="roundRect">
                <a:avLst/>
              </a:prstGeom>
              <a:solidFill>
                <a:srgbClr val="04617B">
                  <a:alpha val="4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" name="Rectangle à coins arrondis 16"/>
              <p:cNvSpPr/>
              <p:nvPr/>
            </p:nvSpPr>
            <p:spPr>
              <a:xfrm>
                <a:off x="2679033" y="5400215"/>
                <a:ext cx="1047471" cy="956134"/>
              </a:xfrm>
              <a:prstGeom prst="roundRec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" name="Ellipse 7"/>
              <p:cNvSpPr/>
              <p:nvPr/>
            </p:nvSpPr>
            <p:spPr>
              <a:xfrm>
                <a:off x="2840915" y="5563807"/>
                <a:ext cx="161882" cy="15406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378935" y="5503453"/>
                <a:ext cx="161882" cy="154061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2772671" y="5937048"/>
                <a:ext cx="161882" cy="1540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3459875" y="5868753"/>
                <a:ext cx="161882" cy="15247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3450353" y="6173699"/>
                <a:ext cx="161882" cy="154061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2402881" y="5641631"/>
                <a:ext cx="161882" cy="1540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1793443" y="5508217"/>
                <a:ext cx="161882" cy="1540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3082151" y="6064109"/>
                <a:ext cx="161882" cy="154062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382250" y="5946577"/>
                <a:ext cx="161882" cy="154062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1990241" y="5843341"/>
                <a:ext cx="161882" cy="15406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3123415" y="5724221"/>
                <a:ext cx="161882" cy="154062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2152123" y="5506629"/>
                <a:ext cx="161882" cy="154061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1712503" y="6037109"/>
                <a:ext cx="161882" cy="154061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2142601" y="6119698"/>
                <a:ext cx="161882" cy="154061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14348" name="Groupe 52"/>
          <p:cNvGrpSpPr>
            <a:grpSpLocks/>
          </p:cNvGrpSpPr>
          <p:nvPr/>
        </p:nvGrpSpPr>
        <p:grpSpPr bwMode="auto">
          <a:xfrm>
            <a:off x="3849688" y="3748088"/>
            <a:ext cx="1190625" cy="684212"/>
            <a:chOff x="1624335" y="5403140"/>
            <a:chExt cx="1661792" cy="953209"/>
          </a:xfrm>
        </p:grpSpPr>
        <p:sp>
          <p:nvSpPr>
            <p:cNvPr id="54" name="Rectangle à coins arrondis 53"/>
            <p:cNvSpPr/>
            <p:nvPr/>
          </p:nvSpPr>
          <p:spPr>
            <a:xfrm>
              <a:off x="1624335" y="5403140"/>
              <a:ext cx="1045821" cy="953209"/>
            </a:xfrm>
            <a:prstGeom prst="roundRect">
              <a:avLst/>
            </a:prstGeom>
            <a:solidFill>
              <a:srgbClr val="04617B">
                <a:alpha val="4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5" name="Rectangle à coins arrondis 54"/>
            <p:cNvSpPr/>
            <p:nvPr/>
          </p:nvSpPr>
          <p:spPr>
            <a:xfrm>
              <a:off x="2670156" y="5794597"/>
              <a:ext cx="615971" cy="561752"/>
            </a:xfrm>
            <a:prstGeom prst="round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6" name="Ellipse 55"/>
            <p:cNvSpPr/>
            <p:nvPr/>
          </p:nvSpPr>
          <p:spPr>
            <a:xfrm>
              <a:off x="2774294" y="5845465"/>
              <a:ext cx="95277" cy="8846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7" name="Ellipse 56"/>
            <p:cNvSpPr/>
            <p:nvPr/>
          </p:nvSpPr>
          <p:spPr>
            <a:xfrm>
              <a:off x="3135458" y="6051145"/>
              <a:ext cx="95275" cy="90677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732196" y="6073261"/>
              <a:ext cx="95275" cy="906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9" name="Ellipse 58"/>
            <p:cNvSpPr/>
            <p:nvPr/>
          </p:nvSpPr>
          <p:spPr>
            <a:xfrm>
              <a:off x="3024672" y="6174996"/>
              <a:ext cx="95275" cy="906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0" name="Ellipse 59"/>
            <p:cNvSpPr/>
            <p:nvPr/>
          </p:nvSpPr>
          <p:spPr>
            <a:xfrm>
              <a:off x="2820825" y="6219228"/>
              <a:ext cx="95275" cy="90677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1" name="Ellipse 60"/>
            <p:cNvSpPr/>
            <p:nvPr/>
          </p:nvSpPr>
          <p:spPr>
            <a:xfrm>
              <a:off x="2404269" y="5641995"/>
              <a:ext cx="161747" cy="1548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2" name="Ellipse 61"/>
            <p:cNvSpPr/>
            <p:nvPr/>
          </p:nvSpPr>
          <p:spPr>
            <a:xfrm>
              <a:off x="1794945" y="5509298"/>
              <a:ext cx="161748" cy="15260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3" name="Ellipse 62"/>
            <p:cNvSpPr/>
            <p:nvPr/>
          </p:nvSpPr>
          <p:spPr>
            <a:xfrm>
              <a:off x="2967063" y="5925083"/>
              <a:ext cx="95275" cy="90676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382112" y="5947199"/>
              <a:ext cx="161747" cy="152601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5" name="Ellipse 64"/>
            <p:cNvSpPr/>
            <p:nvPr/>
          </p:nvSpPr>
          <p:spPr>
            <a:xfrm>
              <a:off x="1992145" y="5845465"/>
              <a:ext cx="161747" cy="152601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135458" y="5852099"/>
              <a:ext cx="95275" cy="9067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7" name="Ellipse 66"/>
            <p:cNvSpPr/>
            <p:nvPr/>
          </p:nvSpPr>
          <p:spPr>
            <a:xfrm>
              <a:off x="2153892" y="5507086"/>
              <a:ext cx="161748" cy="154814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8" name="Ellipse 67"/>
            <p:cNvSpPr/>
            <p:nvPr/>
          </p:nvSpPr>
          <p:spPr>
            <a:xfrm>
              <a:off x="1712964" y="6037875"/>
              <a:ext cx="161747" cy="152603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9" name="Ellipse 68"/>
            <p:cNvSpPr/>
            <p:nvPr/>
          </p:nvSpPr>
          <p:spPr>
            <a:xfrm>
              <a:off x="2142814" y="6119706"/>
              <a:ext cx="161747" cy="154814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4349" name="Groupe 69"/>
          <p:cNvGrpSpPr>
            <a:grpSpLocks/>
          </p:cNvGrpSpPr>
          <p:nvPr/>
        </p:nvGrpSpPr>
        <p:grpSpPr bwMode="auto">
          <a:xfrm>
            <a:off x="6315075" y="3746500"/>
            <a:ext cx="1503363" cy="685800"/>
            <a:chOff x="1621632" y="5400674"/>
            <a:chExt cx="2095500" cy="955675"/>
          </a:xfrm>
        </p:grpSpPr>
        <p:sp>
          <p:nvSpPr>
            <p:cNvPr id="71" name="Rectangle à coins arrondis 70"/>
            <p:cNvSpPr/>
            <p:nvPr/>
          </p:nvSpPr>
          <p:spPr>
            <a:xfrm>
              <a:off x="1621632" y="5400674"/>
              <a:ext cx="1048856" cy="955675"/>
            </a:xfrm>
            <a:prstGeom prst="roundRect">
              <a:avLst/>
            </a:prstGeom>
            <a:solidFill>
              <a:srgbClr val="04617B">
                <a:alpha val="4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2" name="Rectangle à coins arrondis 71"/>
            <p:cNvSpPr/>
            <p:nvPr/>
          </p:nvSpPr>
          <p:spPr>
            <a:xfrm>
              <a:off x="2670488" y="5400674"/>
              <a:ext cx="1046644" cy="955675"/>
            </a:xfrm>
            <a:prstGeom prst="round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3" name="Ellipse 72"/>
            <p:cNvSpPr/>
            <p:nvPr/>
          </p:nvSpPr>
          <p:spPr>
            <a:xfrm>
              <a:off x="2840873" y="5564378"/>
              <a:ext cx="163745" cy="1548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4" name="Ellipse 73"/>
            <p:cNvSpPr/>
            <p:nvPr/>
          </p:nvSpPr>
          <p:spPr>
            <a:xfrm>
              <a:off x="3380790" y="5504649"/>
              <a:ext cx="161532" cy="152642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5" name="Ellipse 74"/>
            <p:cNvSpPr/>
            <p:nvPr/>
          </p:nvSpPr>
          <p:spPr>
            <a:xfrm>
              <a:off x="2772276" y="5938242"/>
              <a:ext cx="163745" cy="15264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6" name="Ellipse 75"/>
            <p:cNvSpPr/>
            <p:nvPr/>
          </p:nvSpPr>
          <p:spPr>
            <a:xfrm>
              <a:off x="3460450" y="5867451"/>
              <a:ext cx="161532" cy="1548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7" name="Ellipse 76"/>
            <p:cNvSpPr/>
            <p:nvPr/>
          </p:nvSpPr>
          <p:spPr>
            <a:xfrm>
              <a:off x="3451599" y="6174948"/>
              <a:ext cx="161532" cy="152643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8" name="Ellipse 77"/>
            <p:cNvSpPr/>
            <p:nvPr/>
          </p:nvSpPr>
          <p:spPr>
            <a:xfrm>
              <a:off x="2402743" y="5641806"/>
              <a:ext cx="163745" cy="1548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79" name="Ellipse 78"/>
            <p:cNvSpPr/>
            <p:nvPr/>
          </p:nvSpPr>
          <p:spPr>
            <a:xfrm>
              <a:off x="1794229" y="5509073"/>
              <a:ext cx="161533" cy="15264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0" name="Ellipse 79"/>
            <p:cNvSpPr/>
            <p:nvPr/>
          </p:nvSpPr>
          <p:spPr>
            <a:xfrm>
              <a:off x="3082064" y="6064337"/>
              <a:ext cx="161533" cy="154855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1" name="Ellipse 80"/>
            <p:cNvSpPr/>
            <p:nvPr/>
          </p:nvSpPr>
          <p:spPr>
            <a:xfrm>
              <a:off x="2382827" y="5947091"/>
              <a:ext cx="161533" cy="152642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2" name="Ellipse 81"/>
            <p:cNvSpPr/>
            <p:nvPr/>
          </p:nvSpPr>
          <p:spPr>
            <a:xfrm>
              <a:off x="1991166" y="5845329"/>
              <a:ext cx="161532" cy="152642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124108" y="5723657"/>
              <a:ext cx="161532" cy="1548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4" name="Ellipse 83"/>
            <p:cNvSpPr/>
            <p:nvPr/>
          </p:nvSpPr>
          <p:spPr>
            <a:xfrm>
              <a:off x="2152698" y="5506860"/>
              <a:ext cx="163745" cy="154855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5" name="Ellipse 84"/>
            <p:cNvSpPr/>
            <p:nvPr/>
          </p:nvSpPr>
          <p:spPr>
            <a:xfrm>
              <a:off x="1712357" y="6037791"/>
              <a:ext cx="161532" cy="152643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86" name="Ellipse 85"/>
            <p:cNvSpPr/>
            <p:nvPr/>
          </p:nvSpPr>
          <p:spPr>
            <a:xfrm>
              <a:off x="2143847" y="6119643"/>
              <a:ext cx="161533" cy="15485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4350" name="Groupe 3"/>
          <p:cNvGrpSpPr>
            <a:grpSpLocks/>
          </p:cNvGrpSpPr>
          <p:nvPr/>
        </p:nvGrpSpPr>
        <p:grpSpPr bwMode="auto">
          <a:xfrm>
            <a:off x="6315075" y="5649913"/>
            <a:ext cx="1503363" cy="685800"/>
            <a:chOff x="6346825" y="5649913"/>
            <a:chExt cx="1503363" cy="685800"/>
          </a:xfrm>
        </p:grpSpPr>
        <p:grpSp>
          <p:nvGrpSpPr>
            <p:cNvPr id="14368" name="Groupe 105"/>
            <p:cNvGrpSpPr>
              <a:grpSpLocks/>
            </p:cNvGrpSpPr>
            <p:nvPr/>
          </p:nvGrpSpPr>
          <p:grpSpPr bwMode="auto">
            <a:xfrm>
              <a:off x="6346825" y="5649913"/>
              <a:ext cx="1503363" cy="685800"/>
              <a:chOff x="1621632" y="5400674"/>
              <a:chExt cx="2095500" cy="955675"/>
            </a:xfrm>
          </p:grpSpPr>
          <p:sp>
            <p:nvSpPr>
              <p:cNvPr id="107" name="Rectangle à coins arrondis 106"/>
              <p:cNvSpPr/>
              <p:nvPr/>
            </p:nvSpPr>
            <p:spPr>
              <a:xfrm>
                <a:off x="1621632" y="5400674"/>
                <a:ext cx="1048856" cy="955675"/>
              </a:xfrm>
              <a:prstGeom prst="roundRect">
                <a:avLst/>
              </a:prstGeom>
              <a:solidFill>
                <a:srgbClr val="04617B">
                  <a:alpha val="4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8" name="Rectangle à coins arrondis 107"/>
              <p:cNvSpPr/>
              <p:nvPr/>
            </p:nvSpPr>
            <p:spPr>
              <a:xfrm>
                <a:off x="2670488" y="5400674"/>
                <a:ext cx="1046644" cy="955675"/>
              </a:xfrm>
              <a:prstGeom prst="roundRec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9" name="Ellipse 108"/>
              <p:cNvSpPr/>
              <p:nvPr/>
            </p:nvSpPr>
            <p:spPr>
              <a:xfrm>
                <a:off x="2789978" y="5486950"/>
                <a:ext cx="163745" cy="15485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0" name="Ellipse 109"/>
              <p:cNvSpPr/>
              <p:nvPr/>
            </p:nvSpPr>
            <p:spPr>
              <a:xfrm>
                <a:off x="3380790" y="5504647"/>
                <a:ext cx="161532" cy="152643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1" name="Ellipse 110"/>
              <p:cNvSpPr/>
              <p:nvPr/>
            </p:nvSpPr>
            <p:spPr>
              <a:xfrm>
                <a:off x="2772276" y="5938240"/>
                <a:ext cx="163745" cy="15264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2" name="Ellipse 111"/>
              <p:cNvSpPr/>
              <p:nvPr/>
            </p:nvSpPr>
            <p:spPr>
              <a:xfrm>
                <a:off x="3460450" y="5867450"/>
                <a:ext cx="161532" cy="15485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3" name="Ellipse 112"/>
              <p:cNvSpPr/>
              <p:nvPr/>
            </p:nvSpPr>
            <p:spPr>
              <a:xfrm>
                <a:off x="3451599" y="6174948"/>
                <a:ext cx="161532" cy="152642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4" name="Ellipse 113"/>
              <p:cNvSpPr/>
              <p:nvPr/>
            </p:nvSpPr>
            <p:spPr>
              <a:xfrm>
                <a:off x="2402743" y="5641804"/>
                <a:ext cx="163745" cy="15485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5" name="Ellipse 114"/>
              <p:cNvSpPr/>
              <p:nvPr/>
            </p:nvSpPr>
            <p:spPr>
              <a:xfrm>
                <a:off x="1794229" y="5509072"/>
                <a:ext cx="161533" cy="15264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6" name="Ellipse 115"/>
              <p:cNvSpPr/>
              <p:nvPr/>
            </p:nvSpPr>
            <p:spPr>
              <a:xfrm>
                <a:off x="3163938" y="5958151"/>
                <a:ext cx="161532" cy="152642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7" name="Ellipse 116"/>
              <p:cNvSpPr/>
              <p:nvPr/>
            </p:nvSpPr>
            <p:spPr>
              <a:xfrm>
                <a:off x="2382827" y="5947089"/>
                <a:ext cx="161533" cy="152643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8" name="Ellipse 117"/>
              <p:cNvSpPr/>
              <p:nvPr/>
            </p:nvSpPr>
            <p:spPr>
              <a:xfrm>
                <a:off x="1991166" y="5845328"/>
                <a:ext cx="161532" cy="152643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9" name="Ellipse 118"/>
              <p:cNvSpPr/>
              <p:nvPr/>
            </p:nvSpPr>
            <p:spPr>
              <a:xfrm>
                <a:off x="3124108" y="5723657"/>
                <a:ext cx="161532" cy="15485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0" name="Ellipse 119"/>
              <p:cNvSpPr/>
              <p:nvPr/>
            </p:nvSpPr>
            <p:spPr>
              <a:xfrm>
                <a:off x="2152698" y="5506860"/>
                <a:ext cx="163745" cy="154855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1" name="Ellipse 120"/>
              <p:cNvSpPr/>
              <p:nvPr/>
            </p:nvSpPr>
            <p:spPr>
              <a:xfrm>
                <a:off x="1712357" y="6037791"/>
                <a:ext cx="161532" cy="152642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2" name="Ellipse 121"/>
              <p:cNvSpPr/>
              <p:nvPr/>
            </p:nvSpPr>
            <p:spPr>
              <a:xfrm>
                <a:off x="2143847" y="6119642"/>
                <a:ext cx="161533" cy="154855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27" name="Ellipse 126"/>
            <p:cNvSpPr/>
            <p:nvPr/>
          </p:nvSpPr>
          <p:spPr bwMode="auto">
            <a:xfrm>
              <a:off x="7426325" y="5711825"/>
              <a:ext cx="115888" cy="1111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8" name="Ellipse 127"/>
            <p:cNvSpPr/>
            <p:nvPr/>
          </p:nvSpPr>
          <p:spPr bwMode="auto">
            <a:xfrm>
              <a:off x="7245350" y="5881688"/>
              <a:ext cx="115888" cy="111125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7" name="Ellipse 136"/>
            <p:cNvSpPr/>
            <p:nvPr/>
          </p:nvSpPr>
          <p:spPr bwMode="auto">
            <a:xfrm>
              <a:off x="7310438" y="6164263"/>
              <a:ext cx="115887" cy="1095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14351" name="Groupe 1"/>
          <p:cNvGrpSpPr>
            <a:grpSpLocks/>
          </p:cNvGrpSpPr>
          <p:nvPr/>
        </p:nvGrpSpPr>
        <p:grpSpPr bwMode="auto">
          <a:xfrm>
            <a:off x="3694113" y="5649913"/>
            <a:ext cx="1501775" cy="685800"/>
            <a:chOff x="3817938" y="5649913"/>
            <a:chExt cx="1501775" cy="685800"/>
          </a:xfrm>
        </p:grpSpPr>
        <p:sp>
          <p:nvSpPr>
            <p:cNvPr id="125" name="Rectangle à coins arrondis 124"/>
            <p:cNvSpPr/>
            <p:nvPr/>
          </p:nvSpPr>
          <p:spPr bwMode="auto">
            <a:xfrm>
              <a:off x="3817938" y="5649913"/>
              <a:ext cx="750887" cy="685800"/>
            </a:xfrm>
            <a:prstGeom prst="roundRect">
              <a:avLst/>
            </a:prstGeom>
            <a:solidFill>
              <a:srgbClr val="04617B">
                <a:alpha val="40000"/>
              </a:srgb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6" name="Rectangle à coins arrondis 125"/>
            <p:cNvSpPr/>
            <p:nvPr/>
          </p:nvSpPr>
          <p:spPr bwMode="auto">
            <a:xfrm>
              <a:off x="4568825" y="5649913"/>
              <a:ext cx="750888" cy="685800"/>
            </a:xfrm>
            <a:prstGeom prst="roundRect">
              <a:avLst/>
            </a:prstGeom>
            <a:solidFill>
              <a:schemeClr val="accent5">
                <a:lumMod val="75000"/>
                <a:alpha val="4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29" name="Ellipse 128"/>
            <p:cNvSpPr/>
            <p:nvPr/>
          </p:nvSpPr>
          <p:spPr bwMode="auto">
            <a:xfrm>
              <a:off x="4822825" y="6115050"/>
              <a:ext cx="117475" cy="10953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0" name="Ellipse 129"/>
            <p:cNvSpPr/>
            <p:nvPr/>
          </p:nvSpPr>
          <p:spPr bwMode="auto">
            <a:xfrm>
              <a:off x="5078413" y="5780088"/>
              <a:ext cx="115887" cy="109537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1" name="Ellipse 130"/>
            <p:cNvSpPr/>
            <p:nvPr/>
          </p:nvSpPr>
          <p:spPr bwMode="auto">
            <a:xfrm>
              <a:off x="5089525" y="6042025"/>
              <a:ext cx="117475" cy="111125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2" name="Ellipse 131"/>
            <p:cNvSpPr/>
            <p:nvPr/>
          </p:nvSpPr>
          <p:spPr bwMode="auto">
            <a:xfrm>
              <a:off x="4378325" y="5822950"/>
              <a:ext cx="115888" cy="1111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3" name="Ellipse 132"/>
            <p:cNvSpPr/>
            <p:nvPr/>
          </p:nvSpPr>
          <p:spPr bwMode="auto">
            <a:xfrm>
              <a:off x="3941763" y="5727700"/>
              <a:ext cx="115887" cy="10953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4" name="Ellipse 133"/>
            <p:cNvSpPr/>
            <p:nvPr/>
          </p:nvSpPr>
          <p:spPr bwMode="auto">
            <a:xfrm>
              <a:off x="4784725" y="5821363"/>
              <a:ext cx="115888" cy="111125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5" name="Ellipse 134"/>
            <p:cNvSpPr/>
            <p:nvPr/>
          </p:nvSpPr>
          <p:spPr bwMode="auto">
            <a:xfrm>
              <a:off x="4364038" y="6042025"/>
              <a:ext cx="115887" cy="109538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6" name="Ellipse 135"/>
            <p:cNvSpPr/>
            <p:nvPr/>
          </p:nvSpPr>
          <p:spPr bwMode="auto">
            <a:xfrm>
              <a:off x="4083050" y="5969000"/>
              <a:ext cx="115888" cy="109538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8" name="Ellipse 137"/>
            <p:cNvSpPr/>
            <p:nvPr/>
          </p:nvSpPr>
          <p:spPr bwMode="auto">
            <a:xfrm>
              <a:off x="4198938" y="5726113"/>
              <a:ext cx="115887" cy="111125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39" name="Ellipse 138"/>
            <p:cNvSpPr/>
            <p:nvPr/>
          </p:nvSpPr>
          <p:spPr bwMode="auto">
            <a:xfrm>
              <a:off x="3883025" y="6107113"/>
              <a:ext cx="115888" cy="109537"/>
            </a:xfrm>
            <a:prstGeom prst="ellipse">
              <a:avLst/>
            </a:prstGeom>
            <a:solidFill>
              <a:srgbClr val="F09A28"/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40" name="Ellipse 139"/>
            <p:cNvSpPr/>
            <p:nvPr/>
          </p:nvSpPr>
          <p:spPr bwMode="auto">
            <a:xfrm>
              <a:off x="4192588" y="6165850"/>
              <a:ext cx="115887" cy="11112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cxnSp>
        <p:nvCxnSpPr>
          <p:cNvPr id="11" name="Connecteur droit 10"/>
          <p:cNvCxnSpPr/>
          <p:nvPr/>
        </p:nvCxnSpPr>
        <p:spPr>
          <a:xfrm>
            <a:off x="5454650" y="6024563"/>
            <a:ext cx="577850" cy="0"/>
          </a:xfrm>
          <a:prstGeom prst="line">
            <a:avLst/>
          </a:prstGeom>
          <a:ln w="28575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4354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2" name="Rectangle 1"/>
          <p:cNvSpPr/>
          <p:nvPr/>
        </p:nvSpPr>
        <p:spPr>
          <a:xfrm>
            <a:off x="2992949" y="5023739"/>
            <a:ext cx="62743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00000"/>
              <a:defRPr/>
            </a:pPr>
            <a:r>
              <a:rPr lang="fr-FR" altLang="fr-FR" dirty="0">
                <a:cs typeface="Times New Roman" pitchFamily="18" charset="0"/>
              </a:rPr>
              <a:t>2. la prévalence de </a:t>
            </a:r>
            <a:r>
              <a:rPr lang="fr-FR" altLang="fr-FR" dirty="0" smtClean="0">
                <a:cs typeface="Times New Roman" pitchFamily="18" charset="0"/>
              </a:rPr>
              <a:t>leurs </a:t>
            </a:r>
            <a:r>
              <a:rPr lang="fr-FR" altLang="fr-FR" dirty="0">
                <a:cs typeface="Times New Roman" pitchFamily="18" charset="0"/>
              </a:rPr>
              <a:t>parasites </a:t>
            </a:r>
            <a:r>
              <a:rPr lang="fr-FR" altLang="fr-FR" i="1" dirty="0">
                <a:cs typeface="Times New Roman" pitchFamily="18" charset="0"/>
              </a:rPr>
              <a:t>(les ratios sont soit 0,5 soit 1,5)</a:t>
            </a:r>
          </a:p>
        </p:txBody>
      </p:sp>
      <p:sp>
        <p:nvSpPr>
          <p:cNvPr id="4" name="Rectangle 3"/>
          <p:cNvSpPr/>
          <p:nvPr/>
        </p:nvSpPr>
        <p:spPr>
          <a:xfrm>
            <a:off x="2984605" y="2807502"/>
            <a:ext cx="4322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90487">
              <a:buSzPct val="100000"/>
              <a:buFont typeface="Wingdings 2" pitchFamily="18" charset="2"/>
              <a:buNone/>
              <a:defRPr/>
            </a:pPr>
            <a:r>
              <a:rPr lang="fr-FR" altLang="fr-FR" dirty="0">
                <a:cs typeface="Times New Roman" pitchFamily="18" charset="0"/>
              </a:rPr>
              <a:t>Les </a:t>
            </a:r>
            <a:r>
              <a:rPr lang="fr-FR" altLang="fr-FR" b="1" dirty="0">
                <a:cs typeface="Times New Roman" pitchFamily="18" charset="0"/>
              </a:rPr>
              <a:t>deux populations </a:t>
            </a:r>
            <a:r>
              <a:rPr lang="fr-FR" altLang="fr-FR" dirty="0">
                <a:cs typeface="Times New Roman" pitchFamily="18" charset="0"/>
              </a:rPr>
              <a:t>d’hôtes diffèrent par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02B3D2-CF8D-4ED1-9233-FA8197F1FEF1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15</a:t>
            </a:fld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4" name="Espace réservé du numéro de diapositive 1"/>
          <p:cNvSpPr txBox="1">
            <a:spLocks/>
          </p:cNvSpPr>
          <p:nvPr/>
        </p:nvSpPr>
        <p:spPr bwMode="auto"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2DDD3574-441D-4CDB-B6C4-881F0F628DEF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Hypothèses H1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367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5368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1390650" y="1352550"/>
            <a:ext cx="6324600" cy="714375"/>
          </a:xfrm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ClrTx/>
              <a:buSzPct val="100000"/>
              <a:buFont typeface="Calibri" pitchFamily="34" charset="0"/>
              <a:buAutoNum type="arabicPeriod" startAt="2"/>
            </a:pPr>
            <a:r>
              <a:rPr lang="fr-FR" altLang="fr-F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Les parasites sont biologiquement associés (</a:t>
            </a:r>
            <a:r>
              <a:rPr lang="fr-FR" altLang="fr-FR" sz="2000" b="1" smtClean="0">
                <a:latin typeface="Times New Roman" pitchFamily="18" charset="0"/>
                <a:cs typeface="Times New Roman" pitchFamily="18" charset="0"/>
              </a:rPr>
              <a:t>H1p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) mais les populations d‘hôtes ne sont pas structurées (</a:t>
            </a:r>
            <a:r>
              <a:rPr lang="fr-FR" altLang="fr-FR" sz="2000" b="1" smtClean="0">
                <a:latin typeface="Times New Roman" pitchFamily="18" charset="0"/>
                <a:cs typeface="Times New Roman" pitchFamily="18" charset="0"/>
              </a:rPr>
              <a:t>H0h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5369" name="ZoneTexte 15"/>
          <p:cNvSpPr txBox="1">
            <a:spLocks noChangeArrowheads="1"/>
          </p:cNvSpPr>
          <p:nvPr/>
        </p:nvSpPr>
        <p:spPr bwMode="auto">
          <a:xfrm>
            <a:off x="3530600" y="2422525"/>
            <a:ext cx="56134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102870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42875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Times New Roman" pitchFamily="18" charset="0"/>
              </a:rPr>
              <a:t>Les </a:t>
            </a:r>
            <a:r>
              <a:rPr lang="fr-FR" altLang="en-US" sz="1800" b="1" dirty="0">
                <a:latin typeface="Times New Roman" pitchFamily="18" charset="0"/>
              </a:rPr>
              <a:t>deux parasites </a:t>
            </a:r>
            <a:r>
              <a:rPr lang="fr-FR" altLang="en-US" sz="1800" dirty="0">
                <a:latin typeface="Times New Roman" pitchFamily="18" charset="0"/>
              </a:rPr>
              <a:t>les plus prévalent sont associés par 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Times New Roman" pitchFamily="18" charset="0"/>
              </a:rPr>
              <a:t>	</a:t>
            </a:r>
            <a:r>
              <a:rPr lang="fr-FR" altLang="en-US" sz="1800" b="1" dirty="0">
                <a:latin typeface="Times New Roman" pitchFamily="18" charset="0"/>
              </a:rPr>
              <a:t>c</a:t>
            </a:r>
            <a:r>
              <a:rPr lang="fr-FR" altLang="en-US" sz="1800" b="1" dirty="0" smtClean="0">
                <a:latin typeface="Times New Roman" pitchFamily="18" charset="0"/>
              </a:rPr>
              <a:t>inq </a:t>
            </a:r>
            <a:r>
              <a:rPr lang="fr-FR" altLang="en-US" sz="1800" b="1" dirty="0">
                <a:latin typeface="Times New Roman" pitchFamily="18" charset="0"/>
              </a:rPr>
              <a:t>niveaux de </a:t>
            </a:r>
            <a:r>
              <a:rPr lang="fr-FR" altLang="en-US" sz="1800" b="1" dirty="0" smtClean="0">
                <a:latin typeface="Times New Roman" pitchFamily="18" charset="0"/>
              </a:rPr>
              <a:t>corrélations </a:t>
            </a:r>
            <a:r>
              <a:rPr lang="fr-FR" altLang="en-US" sz="1800" dirty="0" smtClean="0">
                <a:latin typeface="Times New Roman" pitchFamily="18" charset="0"/>
              </a:rPr>
              <a:t>:</a:t>
            </a:r>
          </a:p>
        </p:txBody>
      </p:sp>
      <p:grpSp>
        <p:nvGrpSpPr>
          <p:cNvPr id="15370" name="Groupe 10"/>
          <p:cNvGrpSpPr>
            <a:grpSpLocks/>
          </p:cNvGrpSpPr>
          <p:nvPr/>
        </p:nvGrpSpPr>
        <p:grpSpPr bwMode="auto">
          <a:xfrm>
            <a:off x="82550" y="2374900"/>
            <a:ext cx="3162300" cy="1582738"/>
            <a:chOff x="82550" y="2374900"/>
            <a:chExt cx="3162300" cy="1582738"/>
          </a:xfrm>
        </p:grpSpPr>
        <p:sp>
          <p:nvSpPr>
            <p:cNvPr id="15457" name="Rectangle 18"/>
            <p:cNvSpPr>
              <a:spLocks noChangeArrowheads="1"/>
            </p:cNvSpPr>
            <p:nvPr/>
          </p:nvSpPr>
          <p:spPr bwMode="auto">
            <a:xfrm>
              <a:off x="82550" y="2374900"/>
              <a:ext cx="3162300" cy="368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n°2 : H0h/H1p</a:t>
              </a:r>
            </a:p>
          </p:txBody>
        </p:sp>
        <p:grpSp>
          <p:nvGrpSpPr>
            <p:cNvPr id="15458" name="Groupe 9"/>
            <p:cNvGrpSpPr>
              <a:grpSpLocks/>
            </p:cNvGrpSpPr>
            <p:nvPr/>
          </p:nvGrpSpPr>
          <p:grpSpPr bwMode="auto">
            <a:xfrm>
              <a:off x="377358" y="2894013"/>
              <a:ext cx="2324100" cy="1063625"/>
              <a:chOff x="4913981" y="5346467"/>
              <a:chExt cx="2324648" cy="1064651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4914448" y="5346467"/>
                <a:ext cx="1162324" cy="1064651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076772" y="5346467"/>
                <a:ext cx="1162324" cy="1064651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5190738" y="5562575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8" name="Rectangle à coins arrondis 37"/>
              <p:cNvSpPr/>
              <p:nvPr/>
            </p:nvSpPr>
            <p:spPr>
              <a:xfrm>
                <a:off x="5557538" y="5537151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Rectangle à coins arrondis 38"/>
              <p:cNvSpPr/>
              <p:nvPr/>
            </p:nvSpPr>
            <p:spPr>
              <a:xfrm>
                <a:off x="5266956" y="5897860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0" name="Rectangle à coins arrondis 39"/>
              <p:cNvSpPr/>
              <p:nvPr/>
            </p:nvSpPr>
            <p:spPr>
              <a:xfrm>
                <a:off x="5719501" y="5802518"/>
                <a:ext cx="161963" cy="16049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5543246" y="6147339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233972" y="5683342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3" name="Rectangle à coins arrondis 42"/>
              <p:cNvSpPr/>
              <p:nvPr/>
            </p:nvSpPr>
            <p:spPr>
              <a:xfrm>
                <a:off x="6567426" y="5500603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6943751" y="5802518"/>
                <a:ext cx="161963" cy="16049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6" name="Rectangle à coins arrondis 45"/>
              <p:cNvSpPr/>
              <p:nvPr/>
            </p:nvSpPr>
            <p:spPr>
              <a:xfrm>
                <a:off x="6486444" y="6066298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6777025" y="6118736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8" name="Rectangle à coins arrondis 47"/>
              <p:cNvSpPr/>
              <p:nvPr/>
            </p:nvSpPr>
            <p:spPr>
              <a:xfrm>
                <a:off x="6615062" y="5802518"/>
                <a:ext cx="161963" cy="16049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15371" name="Groupe 19"/>
          <p:cNvGrpSpPr>
            <a:grpSpLocks/>
          </p:cNvGrpSpPr>
          <p:nvPr/>
        </p:nvGrpSpPr>
        <p:grpSpPr bwMode="auto">
          <a:xfrm>
            <a:off x="6873875" y="3488513"/>
            <a:ext cx="976313" cy="303213"/>
            <a:chOff x="6054876" y="3654694"/>
            <a:chExt cx="1161359" cy="360003"/>
          </a:xfrm>
        </p:grpSpPr>
        <p:grpSp>
          <p:nvGrpSpPr>
            <p:cNvPr id="15441" name="Groupe 11"/>
            <p:cNvGrpSpPr>
              <a:grpSpLocks noChangeAspect="1"/>
            </p:cNvGrpSpPr>
            <p:nvPr/>
          </p:nvGrpSpPr>
          <p:grpSpPr bwMode="auto">
            <a:xfrm>
              <a:off x="6054876" y="3654697"/>
              <a:ext cx="393316" cy="360000"/>
              <a:chOff x="6181725" y="3553842"/>
              <a:chExt cx="1162050" cy="1063625"/>
            </a:xfrm>
          </p:grpSpPr>
          <p:sp>
            <p:nvSpPr>
              <p:cNvPr id="56" name="Ellipse 55"/>
              <p:cNvSpPr/>
              <p:nvPr/>
            </p:nvSpPr>
            <p:spPr bwMode="auto">
              <a:xfrm>
                <a:off x="6181725" y="3553831"/>
                <a:ext cx="1160479" cy="1063636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8" name="Rectangle à coins arrondis 57"/>
              <p:cNvSpPr/>
              <p:nvPr/>
            </p:nvSpPr>
            <p:spPr bwMode="auto">
              <a:xfrm>
                <a:off x="6466267" y="3743169"/>
                <a:ext cx="167377" cy="16706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9" name="Rectangle à coins arrondis 58"/>
              <p:cNvSpPr/>
              <p:nvPr/>
            </p:nvSpPr>
            <p:spPr bwMode="auto">
              <a:xfrm>
                <a:off x="6834496" y="3720894"/>
                <a:ext cx="161796" cy="16149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0" name="Rectangle à coins arrondis 59"/>
              <p:cNvSpPr/>
              <p:nvPr/>
            </p:nvSpPr>
            <p:spPr bwMode="auto">
              <a:xfrm>
                <a:off x="6544376" y="4082866"/>
                <a:ext cx="161796" cy="16149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1" name="Rectangle à coins arrondis 60"/>
              <p:cNvSpPr/>
              <p:nvPr/>
            </p:nvSpPr>
            <p:spPr bwMode="auto">
              <a:xfrm>
                <a:off x="6996292" y="3982628"/>
                <a:ext cx="161799" cy="16706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2" name="Rectangle à coins arrondis 61"/>
              <p:cNvSpPr/>
              <p:nvPr/>
            </p:nvSpPr>
            <p:spPr bwMode="auto">
              <a:xfrm>
                <a:off x="6817757" y="4333458"/>
                <a:ext cx="167377" cy="161496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15442" name="Groupe 12"/>
            <p:cNvGrpSpPr>
              <a:grpSpLocks noChangeAspect="1"/>
            </p:cNvGrpSpPr>
            <p:nvPr/>
          </p:nvGrpSpPr>
          <p:grpSpPr bwMode="auto">
            <a:xfrm>
              <a:off x="6822921" y="3654694"/>
              <a:ext cx="393314" cy="359999"/>
              <a:chOff x="7343775" y="3553842"/>
              <a:chExt cx="1162050" cy="1063625"/>
            </a:xfrm>
          </p:grpSpPr>
          <p:sp>
            <p:nvSpPr>
              <p:cNvPr id="57" name="Ellipse 56"/>
              <p:cNvSpPr/>
              <p:nvPr/>
            </p:nvSpPr>
            <p:spPr bwMode="auto">
              <a:xfrm>
                <a:off x="7345339" y="3553842"/>
                <a:ext cx="1160486" cy="1063636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3" name="Rectangle à coins arrondis 62"/>
              <p:cNvSpPr/>
              <p:nvPr/>
            </p:nvSpPr>
            <p:spPr bwMode="auto">
              <a:xfrm>
                <a:off x="7512717" y="3865693"/>
                <a:ext cx="156219" cy="16706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4" name="Rectangle à coins arrondis 63"/>
              <p:cNvSpPr/>
              <p:nvPr/>
            </p:nvSpPr>
            <p:spPr bwMode="auto">
              <a:xfrm>
                <a:off x="7847472" y="3687492"/>
                <a:ext cx="156219" cy="161496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5" name="Rectangle à coins arrondis 64"/>
              <p:cNvSpPr/>
              <p:nvPr/>
            </p:nvSpPr>
            <p:spPr bwMode="auto">
              <a:xfrm>
                <a:off x="8221281" y="3982639"/>
                <a:ext cx="161800" cy="16706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6" name="Rectangle à coins arrondis 65"/>
              <p:cNvSpPr/>
              <p:nvPr/>
            </p:nvSpPr>
            <p:spPr bwMode="auto">
              <a:xfrm>
                <a:off x="7758204" y="4249939"/>
                <a:ext cx="167378" cy="161492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7" name="Rectangle à coins arrondis 66"/>
              <p:cNvSpPr/>
              <p:nvPr/>
            </p:nvSpPr>
            <p:spPr bwMode="auto">
              <a:xfrm>
                <a:off x="8053903" y="4305627"/>
                <a:ext cx="161800" cy="155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8" name="Rectangle à coins arrondis 67"/>
              <p:cNvSpPr/>
              <p:nvPr/>
            </p:nvSpPr>
            <p:spPr bwMode="auto">
              <a:xfrm>
                <a:off x="7892106" y="3982639"/>
                <a:ext cx="161797" cy="16706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cxnSp>
          <p:nvCxnSpPr>
            <p:cNvPr id="69" name="Connecteur droit 68"/>
            <p:cNvCxnSpPr>
              <a:stCxn id="56" idx="6"/>
              <a:endCxn id="57" idx="2"/>
            </p:cNvCxnSpPr>
            <p:nvPr/>
          </p:nvCxnSpPr>
          <p:spPr>
            <a:xfrm flipV="1">
              <a:off x="6449550" y="3833753"/>
              <a:ext cx="372012" cy="1884"/>
            </a:xfrm>
            <a:prstGeom prst="line">
              <a:avLst/>
            </a:prstGeom>
            <a:ln w="3175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72" name="Groupe 21"/>
          <p:cNvGrpSpPr>
            <a:grpSpLocks/>
          </p:cNvGrpSpPr>
          <p:nvPr/>
        </p:nvGrpSpPr>
        <p:grpSpPr bwMode="auto">
          <a:xfrm>
            <a:off x="6873875" y="4018738"/>
            <a:ext cx="976313" cy="301625"/>
            <a:chOff x="6054876" y="4212660"/>
            <a:chExt cx="1161352" cy="360000"/>
          </a:xfrm>
        </p:grpSpPr>
        <p:grpSp>
          <p:nvGrpSpPr>
            <p:cNvPr id="15425" name="Groupe 69"/>
            <p:cNvGrpSpPr>
              <a:grpSpLocks noChangeAspect="1"/>
            </p:cNvGrpSpPr>
            <p:nvPr/>
          </p:nvGrpSpPr>
          <p:grpSpPr bwMode="auto">
            <a:xfrm>
              <a:off x="6054876" y="4212660"/>
              <a:ext cx="393316" cy="360000"/>
              <a:chOff x="6181725" y="3553842"/>
              <a:chExt cx="1162050" cy="1063625"/>
            </a:xfrm>
          </p:grpSpPr>
          <p:sp>
            <p:nvSpPr>
              <p:cNvPr id="71" name="Ellipse 70"/>
              <p:cNvSpPr/>
              <p:nvPr/>
            </p:nvSpPr>
            <p:spPr bwMode="auto">
              <a:xfrm>
                <a:off x="6181725" y="3553842"/>
                <a:ext cx="1160472" cy="1063625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2" name="Rectangle à coins arrondis 71"/>
              <p:cNvSpPr/>
              <p:nvPr/>
            </p:nvSpPr>
            <p:spPr bwMode="auto">
              <a:xfrm>
                <a:off x="6466266" y="3744175"/>
                <a:ext cx="167376" cy="16794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3" name="Rectangle à coins arrondis 72"/>
              <p:cNvSpPr/>
              <p:nvPr/>
            </p:nvSpPr>
            <p:spPr bwMode="auto">
              <a:xfrm>
                <a:off x="6834492" y="3721783"/>
                <a:ext cx="161795" cy="1623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4" name="Rectangle à coins arrondis 73"/>
              <p:cNvSpPr/>
              <p:nvPr/>
            </p:nvSpPr>
            <p:spPr bwMode="auto">
              <a:xfrm>
                <a:off x="6544374" y="4080056"/>
                <a:ext cx="161795" cy="16794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5" name="Rectangle à coins arrondis 74"/>
              <p:cNvSpPr/>
              <p:nvPr/>
            </p:nvSpPr>
            <p:spPr bwMode="auto">
              <a:xfrm>
                <a:off x="6996287" y="3984892"/>
                <a:ext cx="161798" cy="16234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6" name="Rectangle à coins arrondis 75"/>
              <p:cNvSpPr/>
              <p:nvPr/>
            </p:nvSpPr>
            <p:spPr bwMode="auto">
              <a:xfrm>
                <a:off x="6817753" y="4331969"/>
                <a:ext cx="167376" cy="16234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15426" name="Groupe 76"/>
            <p:cNvGrpSpPr>
              <a:grpSpLocks noChangeAspect="1"/>
            </p:cNvGrpSpPr>
            <p:nvPr/>
          </p:nvGrpSpPr>
          <p:grpSpPr bwMode="auto">
            <a:xfrm>
              <a:off x="6822915" y="4212660"/>
              <a:ext cx="393313" cy="360000"/>
              <a:chOff x="7343775" y="3553842"/>
              <a:chExt cx="1162050" cy="1063625"/>
            </a:xfrm>
          </p:grpSpPr>
          <p:sp>
            <p:nvSpPr>
              <p:cNvPr id="78" name="Ellipse 77"/>
              <p:cNvSpPr/>
              <p:nvPr/>
            </p:nvSpPr>
            <p:spPr bwMode="auto">
              <a:xfrm>
                <a:off x="7345342" y="3553842"/>
                <a:ext cx="1160483" cy="1063625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9" name="Rectangle à coins arrondis 78"/>
              <p:cNvSpPr/>
              <p:nvPr/>
            </p:nvSpPr>
            <p:spPr bwMode="auto">
              <a:xfrm>
                <a:off x="7512720" y="3867331"/>
                <a:ext cx="156219" cy="16234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0" name="Rectangle à coins arrondis 79"/>
              <p:cNvSpPr/>
              <p:nvPr/>
            </p:nvSpPr>
            <p:spPr bwMode="auto">
              <a:xfrm>
                <a:off x="7847474" y="3688195"/>
                <a:ext cx="156219" cy="1567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1" name="Rectangle à coins arrondis 80"/>
              <p:cNvSpPr/>
              <p:nvPr/>
            </p:nvSpPr>
            <p:spPr bwMode="auto">
              <a:xfrm>
                <a:off x="8221282" y="3984892"/>
                <a:ext cx="161800" cy="16234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2" name="Rectangle à coins arrondis 81"/>
              <p:cNvSpPr/>
              <p:nvPr/>
            </p:nvSpPr>
            <p:spPr bwMode="auto">
              <a:xfrm>
                <a:off x="7758206" y="4247997"/>
                <a:ext cx="167377" cy="16234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3" name="Rectangle à coins arrondis 82"/>
              <p:cNvSpPr/>
              <p:nvPr/>
            </p:nvSpPr>
            <p:spPr bwMode="auto">
              <a:xfrm>
                <a:off x="8053905" y="4303978"/>
                <a:ext cx="161800" cy="16234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4" name="Rectangle à coins arrondis 83"/>
              <p:cNvSpPr/>
              <p:nvPr/>
            </p:nvSpPr>
            <p:spPr bwMode="auto">
              <a:xfrm>
                <a:off x="7892108" y="3984892"/>
                <a:ext cx="161796" cy="16234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cxnSp>
          <p:nvCxnSpPr>
            <p:cNvPr id="85" name="Connecteur droit 84"/>
            <p:cNvCxnSpPr>
              <a:stCxn id="71" idx="6"/>
              <a:endCxn id="78" idx="2"/>
            </p:cNvCxnSpPr>
            <p:nvPr/>
          </p:nvCxnSpPr>
          <p:spPr>
            <a:xfrm>
              <a:off x="6449547" y="4392661"/>
              <a:ext cx="372010" cy="0"/>
            </a:xfrm>
            <a:prstGeom prst="line">
              <a:avLst/>
            </a:prstGeom>
            <a:ln w="3175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73" name="Groupe 22"/>
          <p:cNvGrpSpPr>
            <a:grpSpLocks/>
          </p:cNvGrpSpPr>
          <p:nvPr/>
        </p:nvGrpSpPr>
        <p:grpSpPr bwMode="auto">
          <a:xfrm>
            <a:off x="6873875" y="4803775"/>
            <a:ext cx="976313" cy="303213"/>
            <a:chOff x="6054876" y="5047321"/>
            <a:chExt cx="1161354" cy="360000"/>
          </a:xfrm>
        </p:grpSpPr>
        <p:grpSp>
          <p:nvGrpSpPr>
            <p:cNvPr id="15409" name="Groupe 85"/>
            <p:cNvGrpSpPr>
              <a:grpSpLocks noChangeAspect="1"/>
            </p:cNvGrpSpPr>
            <p:nvPr/>
          </p:nvGrpSpPr>
          <p:grpSpPr bwMode="auto">
            <a:xfrm>
              <a:off x="6054876" y="5047321"/>
              <a:ext cx="393316" cy="360000"/>
              <a:chOff x="6181725" y="3553842"/>
              <a:chExt cx="1162050" cy="1063625"/>
            </a:xfrm>
          </p:grpSpPr>
          <p:sp>
            <p:nvSpPr>
              <p:cNvPr id="87" name="Ellipse 86"/>
              <p:cNvSpPr/>
              <p:nvPr/>
            </p:nvSpPr>
            <p:spPr bwMode="auto">
              <a:xfrm>
                <a:off x="6181725" y="3553842"/>
                <a:ext cx="1160476" cy="1063625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8" name="Rectangle à coins arrondis 87"/>
              <p:cNvSpPr/>
              <p:nvPr/>
            </p:nvSpPr>
            <p:spPr bwMode="auto">
              <a:xfrm>
                <a:off x="6466266" y="3743178"/>
                <a:ext cx="167376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89" name="Rectangle à coins arrondis 88"/>
              <p:cNvSpPr/>
              <p:nvPr/>
            </p:nvSpPr>
            <p:spPr bwMode="auto">
              <a:xfrm>
                <a:off x="6834494" y="3720903"/>
                <a:ext cx="161795" cy="16149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0" name="Rectangle à coins arrondis 89"/>
              <p:cNvSpPr/>
              <p:nvPr/>
            </p:nvSpPr>
            <p:spPr bwMode="auto">
              <a:xfrm>
                <a:off x="6544375" y="4082871"/>
                <a:ext cx="161795" cy="16149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1" name="Rectangle à coins arrondis 90"/>
              <p:cNvSpPr/>
              <p:nvPr/>
            </p:nvSpPr>
            <p:spPr bwMode="auto">
              <a:xfrm>
                <a:off x="6996290" y="3982634"/>
                <a:ext cx="161799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2" name="Rectangle à coins arrondis 91"/>
              <p:cNvSpPr/>
              <p:nvPr/>
            </p:nvSpPr>
            <p:spPr bwMode="auto">
              <a:xfrm>
                <a:off x="6817755" y="4333461"/>
                <a:ext cx="167376" cy="161494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15410" name="Groupe 92"/>
            <p:cNvGrpSpPr>
              <a:grpSpLocks noChangeAspect="1"/>
            </p:cNvGrpSpPr>
            <p:nvPr/>
          </p:nvGrpSpPr>
          <p:grpSpPr bwMode="auto">
            <a:xfrm>
              <a:off x="6822228" y="5047321"/>
              <a:ext cx="394002" cy="360000"/>
              <a:chOff x="7341740" y="3553842"/>
              <a:chExt cx="1164085" cy="1063625"/>
            </a:xfrm>
          </p:grpSpPr>
          <p:sp>
            <p:nvSpPr>
              <p:cNvPr id="94" name="Ellipse 93"/>
              <p:cNvSpPr/>
              <p:nvPr/>
            </p:nvSpPr>
            <p:spPr bwMode="auto">
              <a:xfrm>
                <a:off x="7339761" y="3553842"/>
                <a:ext cx="1166064" cy="1063625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5" name="Rectangle à coins arrondis 94"/>
              <p:cNvSpPr/>
              <p:nvPr/>
            </p:nvSpPr>
            <p:spPr bwMode="auto">
              <a:xfrm>
                <a:off x="7507139" y="3865690"/>
                <a:ext cx="161800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6" name="Rectangle à coins arrondis 95"/>
              <p:cNvSpPr/>
              <p:nvPr/>
            </p:nvSpPr>
            <p:spPr bwMode="auto">
              <a:xfrm>
                <a:off x="7841893" y="3687491"/>
                <a:ext cx="161800" cy="16149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7" name="Rectangle à coins arrondis 96"/>
              <p:cNvSpPr/>
              <p:nvPr/>
            </p:nvSpPr>
            <p:spPr bwMode="auto">
              <a:xfrm>
                <a:off x="8221282" y="3982634"/>
                <a:ext cx="161800" cy="16706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8" name="Rectangle à coins arrondis 97"/>
              <p:cNvSpPr/>
              <p:nvPr/>
            </p:nvSpPr>
            <p:spPr bwMode="auto">
              <a:xfrm>
                <a:off x="7758206" y="4249932"/>
                <a:ext cx="167377" cy="16149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99" name="Rectangle à coins arrondis 98"/>
              <p:cNvSpPr/>
              <p:nvPr/>
            </p:nvSpPr>
            <p:spPr bwMode="auto">
              <a:xfrm>
                <a:off x="8048327" y="4305619"/>
                <a:ext cx="167377" cy="155924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0" name="Rectangle à coins arrondis 99"/>
              <p:cNvSpPr/>
              <p:nvPr/>
            </p:nvSpPr>
            <p:spPr bwMode="auto">
              <a:xfrm>
                <a:off x="7892108" y="3982634"/>
                <a:ext cx="156219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cxnSp>
          <p:nvCxnSpPr>
            <p:cNvPr id="101" name="Connecteur droit 100"/>
            <p:cNvCxnSpPr>
              <a:stCxn id="87" idx="6"/>
              <a:endCxn id="94" idx="2"/>
            </p:cNvCxnSpPr>
            <p:nvPr/>
          </p:nvCxnSpPr>
          <p:spPr>
            <a:xfrm>
              <a:off x="6449548" y="5228263"/>
              <a:ext cx="372010" cy="0"/>
            </a:xfrm>
            <a:prstGeom prst="line">
              <a:avLst/>
            </a:prstGeom>
            <a:ln w="7620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74" name="Groupe 24"/>
          <p:cNvGrpSpPr>
            <a:grpSpLocks/>
          </p:cNvGrpSpPr>
          <p:nvPr/>
        </p:nvGrpSpPr>
        <p:grpSpPr bwMode="auto">
          <a:xfrm>
            <a:off x="6873875" y="5286375"/>
            <a:ext cx="976313" cy="303213"/>
            <a:chOff x="6054876" y="5599213"/>
            <a:chExt cx="1161352" cy="360000"/>
          </a:xfrm>
        </p:grpSpPr>
        <p:grpSp>
          <p:nvGrpSpPr>
            <p:cNvPr id="15393" name="Groupe 101"/>
            <p:cNvGrpSpPr>
              <a:grpSpLocks noChangeAspect="1"/>
            </p:cNvGrpSpPr>
            <p:nvPr/>
          </p:nvGrpSpPr>
          <p:grpSpPr bwMode="auto">
            <a:xfrm>
              <a:off x="6054876" y="5599213"/>
              <a:ext cx="393316" cy="360000"/>
              <a:chOff x="6181725" y="3553842"/>
              <a:chExt cx="1162050" cy="1063625"/>
            </a:xfrm>
          </p:grpSpPr>
          <p:sp>
            <p:nvSpPr>
              <p:cNvPr id="103" name="Ellipse 102"/>
              <p:cNvSpPr/>
              <p:nvPr/>
            </p:nvSpPr>
            <p:spPr bwMode="auto">
              <a:xfrm>
                <a:off x="6181725" y="3553842"/>
                <a:ext cx="1160472" cy="1063625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4" name="Rectangle à coins arrondis 103"/>
              <p:cNvSpPr/>
              <p:nvPr/>
            </p:nvSpPr>
            <p:spPr bwMode="auto">
              <a:xfrm>
                <a:off x="6466266" y="3743178"/>
                <a:ext cx="167376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5" name="Rectangle à coins arrondis 104"/>
              <p:cNvSpPr/>
              <p:nvPr/>
            </p:nvSpPr>
            <p:spPr bwMode="auto">
              <a:xfrm>
                <a:off x="6834492" y="3720903"/>
                <a:ext cx="161795" cy="16149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6" name="Rectangle à coins arrondis 105"/>
              <p:cNvSpPr/>
              <p:nvPr/>
            </p:nvSpPr>
            <p:spPr bwMode="auto">
              <a:xfrm>
                <a:off x="6544374" y="4082871"/>
                <a:ext cx="161795" cy="16149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7" name="Rectangle à coins arrondis 106"/>
              <p:cNvSpPr/>
              <p:nvPr/>
            </p:nvSpPr>
            <p:spPr bwMode="auto">
              <a:xfrm>
                <a:off x="6996287" y="3982634"/>
                <a:ext cx="161798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08" name="Rectangle à coins arrondis 107"/>
              <p:cNvSpPr/>
              <p:nvPr/>
            </p:nvSpPr>
            <p:spPr bwMode="auto">
              <a:xfrm>
                <a:off x="6817753" y="4333461"/>
                <a:ext cx="167376" cy="161494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15394" name="Groupe 108"/>
            <p:cNvGrpSpPr>
              <a:grpSpLocks noChangeAspect="1"/>
            </p:cNvGrpSpPr>
            <p:nvPr/>
          </p:nvGrpSpPr>
          <p:grpSpPr bwMode="auto">
            <a:xfrm>
              <a:off x="6822915" y="5599213"/>
              <a:ext cx="393313" cy="360000"/>
              <a:chOff x="7343775" y="3553842"/>
              <a:chExt cx="1162050" cy="1063625"/>
            </a:xfrm>
          </p:grpSpPr>
          <p:sp>
            <p:nvSpPr>
              <p:cNvPr id="110" name="Ellipse 109"/>
              <p:cNvSpPr/>
              <p:nvPr/>
            </p:nvSpPr>
            <p:spPr bwMode="auto">
              <a:xfrm>
                <a:off x="7345342" y="3553842"/>
                <a:ext cx="1160483" cy="1063625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1" name="Rectangle à coins arrondis 110"/>
              <p:cNvSpPr/>
              <p:nvPr/>
            </p:nvSpPr>
            <p:spPr bwMode="auto">
              <a:xfrm>
                <a:off x="7512720" y="3865690"/>
                <a:ext cx="156219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2" name="Rectangle à coins arrondis 111"/>
              <p:cNvSpPr/>
              <p:nvPr/>
            </p:nvSpPr>
            <p:spPr bwMode="auto">
              <a:xfrm>
                <a:off x="7847474" y="3687491"/>
                <a:ext cx="156219" cy="16149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3" name="Rectangle à coins arrondis 112"/>
              <p:cNvSpPr/>
              <p:nvPr/>
            </p:nvSpPr>
            <p:spPr bwMode="auto">
              <a:xfrm>
                <a:off x="8221282" y="3982634"/>
                <a:ext cx="161800" cy="16706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4" name="Rectangle à coins arrondis 113"/>
              <p:cNvSpPr/>
              <p:nvPr/>
            </p:nvSpPr>
            <p:spPr bwMode="auto">
              <a:xfrm>
                <a:off x="7758206" y="4249932"/>
                <a:ext cx="167377" cy="16149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5" name="Rectangle à coins arrondis 114"/>
              <p:cNvSpPr/>
              <p:nvPr/>
            </p:nvSpPr>
            <p:spPr bwMode="auto">
              <a:xfrm>
                <a:off x="8053905" y="4305619"/>
                <a:ext cx="161800" cy="155924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16" name="Rectangle à coins arrondis 115"/>
              <p:cNvSpPr/>
              <p:nvPr/>
            </p:nvSpPr>
            <p:spPr bwMode="auto">
              <a:xfrm>
                <a:off x="7892108" y="3982634"/>
                <a:ext cx="161796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cxnSp>
          <p:nvCxnSpPr>
            <p:cNvPr id="117" name="Connecteur droit 116"/>
            <p:cNvCxnSpPr>
              <a:stCxn id="103" idx="6"/>
              <a:endCxn id="110" idx="2"/>
            </p:cNvCxnSpPr>
            <p:nvPr/>
          </p:nvCxnSpPr>
          <p:spPr>
            <a:xfrm>
              <a:off x="6449547" y="5780155"/>
              <a:ext cx="372010" cy="0"/>
            </a:xfrm>
            <a:prstGeom prst="line">
              <a:avLst/>
            </a:prstGeom>
            <a:ln w="76200">
              <a:solidFill>
                <a:srgbClr val="00B05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Rectangle 1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5376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grpSp>
        <p:nvGrpSpPr>
          <p:cNvPr id="15377" name="Groupe 24"/>
          <p:cNvGrpSpPr>
            <a:grpSpLocks/>
          </p:cNvGrpSpPr>
          <p:nvPr/>
        </p:nvGrpSpPr>
        <p:grpSpPr bwMode="auto">
          <a:xfrm>
            <a:off x="6873875" y="6006970"/>
            <a:ext cx="976313" cy="303213"/>
            <a:chOff x="6054876" y="5599213"/>
            <a:chExt cx="1161352" cy="360000"/>
          </a:xfrm>
        </p:grpSpPr>
        <p:grpSp>
          <p:nvGrpSpPr>
            <p:cNvPr id="15378" name="Groupe 101"/>
            <p:cNvGrpSpPr>
              <a:grpSpLocks noChangeAspect="1"/>
            </p:cNvGrpSpPr>
            <p:nvPr/>
          </p:nvGrpSpPr>
          <p:grpSpPr bwMode="auto">
            <a:xfrm>
              <a:off x="6054876" y="5599213"/>
              <a:ext cx="393316" cy="360000"/>
              <a:chOff x="6181725" y="3553842"/>
              <a:chExt cx="1162050" cy="1063625"/>
            </a:xfrm>
          </p:grpSpPr>
          <p:sp>
            <p:nvSpPr>
              <p:cNvPr id="130" name="Ellipse 129"/>
              <p:cNvSpPr/>
              <p:nvPr/>
            </p:nvSpPr>
            <p:spPr bwMode="auto">
              <a:xfrm>
                <a:off x="6181725" y="3553842"/>
                <a:ext cx="1160472" cy="1063625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31" name="Rectangle à coins arrondis 130"/>
              <p:cNvSpPr/>
              <p:nvPr/>
            </p:nvSpPr>
            <p:spPr bwMode="auto">
              <a:xfrm>
                <a:off x="6466266" y="3743178"/>
                <a:ext cx="167376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32" name="Rectangle à coins arrondis 131"/>
              <p:cNvSpPr/>
              <p:nvPr/>
            </p:nvSpPr>
            <p:spPr bwMode="auto">
              <a:xfrm>
                <a:off x="6834492" y="3720903"/>
                <a:ext cx="161795" cy="16149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33" name="Rectangle à coins arrondis 132"/>
              <p:cNvSpPr/>
              <p:nvPr/>
            </p:nvSpPr>
            <p:spPr bwMode="auto">
              <a:xfrm>
                <a:off x="6544374" y="4082871"/>
                <a:ext cx="161795" cy="16149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34" name="Rectangle à coins arrondis 133"/>
              <p:cNvSpPr/>
              <p:nvPr/>
            </p:nvSpPr>
            <p:spPr bwMode="auto">
              <a:xfrm>
                <a:off x="6996287" y="3982634"/>
                <a:ext cx="161798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35" name="Rectangle à coins arrondis 134"/>
              <p:cNvSpPr/>
              <p:nvPr/>
            </p:nvSpPr>
            <p:spPr bwMode="auto">
              <a:xfrm>
                <a:off x="6817753" y="4333461"/>
                <a:ext cx="167376" cy="161494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15379" name="Groupe 108"/>
            <p:cNvGrpSpPr>
              <a:grpSpLocks noChangeAspect="1"/>
            </p:cNvGrpSpPr>
            <p:nvPr/>
          </p:nvGrpSpPr>
          <p:grpSpPr bwMode="auto">
            <a:xfrm>
              <a:off x="6822915" y="5599213"/>
              <a:ext cx="393313" cy="360000"/>
              <a:chOff x="7343775" y="3553842"/>
              <a:chExt cx="1162050" cy="1063625"/>
            </a:xfrm>
          </p:grpSpPr>
          <p:sp>
            <p:nvSpPr>
              <p:cNvPr id="123" name="Ellipse 122"/>
              <p:cNvSpPr/>
              <p:nvPr/>
            </p:nvSpPr>
            <p:spPr bwMode="auto">
              <a:xfrm>
                <a:off x="7345342" y="3553842"/>
                <a:ext cx="1160483" cy="1063625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4" name="Rectangle à coins arrondis 123"/>
              <p:cNvSpPr/>
              <p:nvPr/>
            </p:nvSpPr>
            <p:spPr bwMode="auto">
              <a:xfrm>
                <a:off x="7512720" y="3865690"/>
                <a:ext cx="156219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5" name="Rectangle à coins arrondis 124"/>
              <p:cNvSpPr/>
              <p:nvPr/>
            </p:nvSpPr>
            <p:spPr bwMode="auto">
              <a:xfrm>
                <a:off x="7847474" y="3687491"/>
                <a:ext cx="156219" cy="161494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6" name="Rectangle à coins arrondis 125"/>
              <p:cNvSpPr/>
              <p:nvPr/>
            </p:nvSpPr>
            <p:spPr bwMode="auto">
              <a:xfrm>
                <a:off x="8221282" y="3982634"/>
                <a:ext cx="161800" cy="16706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7" name="Rectangle à coins arrondis 126"/>
              <p:cNvSpPr/>
              <p:nvPr/>
            </p:nvSpPr>
            <p:spPr bwMode="auto">
              <a:xfrm>
                <a:off x="7758206" y="4249932"/>
                <a:ext cx="167377" cy="16149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8" name="Rectangle à coins arrondis 127"/>
              <p:cNvSpPr/>
              <p:nvPr/>
            </p:nvSpPr>
            <p:spPr bwMode="auto">
              <a:xfrm>
                <a:off x="8053905" y="4305619"/>
                <a:ext cx="161800" cy="155924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29" name="Rectangle à coins arrondis 128"/>
              <p:cNvSpPr/>
              <p:nvPr/>
            </p:nvSpPr>
            <p:spPr bwMode="auto">
              <a:xfrm>
                <a:off x="7892108" y="3982634"/>
                <a:ext cx="161796" cy="16706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sp>
        <p:nvSpPr>
          <p:cNvPr id="2" name="Rectangle 1"/>
          <p:cNvSpPr/>
          <p:nvPr/>
        </p:nvSpPr>
        <p:spPr>
          <a:xfrm>
            <a:off x="3530600" y="4513729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fr-FR" altLang="en-US" dirty="0"/>
              <a:t>Deux corrélations </a:t>
            </a:r>
            <a:r>
              <a:rPr lang="fr-FR" altLang="en-US" b="1" dirty="0"/>
              <a:t>fortes</a:t>
            </a:r>
            <a:r>
              <a:rPr lang="fr-FR" altLang="en-US" dirty="0"/>
              <a:t>  : 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fr-FR" altLang="en-US" sz="1600" dirty="0" smtClean="0"/>
              <a:t> Une </a:t>
            </a:r>
            <a:r>
              <a:rPr lang="fr-FR" altLang="en-US" sz="1600" dirty="0"/>
              <a:t>négative</a:t>
            </a:r>
          </a:p>
          <a:p>
            <a:pPr lvl="1"/>
            <a:endParaRPr lang="fr-FR" altLang="en-US" sz="1600" dirty="0"/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fr-FR" altLang="en-US" sz="1600" dirty="0" smtClean="0"/>
              <a:t> Une positive</a:t>
            </a:r>
            <a:endParaRPr lang="fr-FR" altLang="en-US" sz="1600" dirty="0"/>
          </a:p>
        </p:txBody>
      </p:sp>
      <p:sp>
        <p:nvSpPr>
          <p:cNvPr id="3" name="Rectangle 2"/>
          <p:cNvSpPr/>
          <p:nvPr/>
        </p:nvSpPr>
        <p:spPr>
          <a:xfrm>
            <a:off x="3530600" y="598413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fr-FR" altLang="en-US" dirty="0" smtClean="0"/>
              <a:t>Corrélation </a:t>
            </a:r>
            <a:r>
              <a:rPr lang="fr-FR" altLang="en-US" b="1" dirty="0" smtClean="0"/>
              <a:t>nulle </a:t>
            </a:r>
            <a:r>
              <a:rPr lang="fr-FR" altLang="en-US" i="1" dirty="0" smtClean="0"/>
              <a:t>(= H0) </a:t>
            </a:r>
            <a:r>
              <a:rPr lang="fr-FR" altLang="en-US" dirty="0" smtClean="0"/>
              <a:t>:</a:t>
            </a:r>
          </a:p>
          <a:p>
            <a:r>
              <a:rPr lang="fr-FR" altLang="en-US" b="1" i="1" dirty="0" smtClean="0"/>
              <a:t>             </a:t>
            </a:r>
            <a:endParaRPr lang="fr-FR" altLang="en-US" sz="1600" i="1" dirty="0"/>
          </a:p>
        </p:txBody>
      </p:sp>
      <p:sp>
        <p:nvSpPr>
          <p:cNvPr id="4" name="Rectangle 3"/>
          <p:cNvSpPr/>
          <p:nvPr/>
        </p:nvSpPr>
        <p:spPr>
          <a:xfrm>
            <a:off x="3530600" y="3227666"/>
            <a:ext cx="4572000" cy="1107996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Tx/>
              <a:buChar char="-"/>
            </a:pPr>
            <a:r>
              <a:rPr lang="fr-FR" altLang="en-US" dirty="0"/>
              <a:t>Deux corrélations </a:t>
            </a:r>
            <a:r>
              <a:rPr lang="fr-FR" altLang="en-US" b="1" dirty="0"/>
              <a:t>faibles</a:t>
            </a:r>
            <a:r>
              <a:rPr lang="fr-FR" altLang="en-US" dirty="0"/>
              <a:t> :</a:t>
            </a:r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fr-FR" altLang="en-US" sz="1600" dirty="0" smtClean="0"/>
              <a:t> Une </a:t>
            </a:r>
            <a:r>
              <a:rPr lang="fr-FR" altLang="en-US" sz="1600" dirty="0"/>
              <a:t>négative</a:t>
            </a:r>
          </a:p>
          <a:p>
            <a:pPr lvl="1"/>
            <a:endParaRPr lang="fr-FR" altLang="en-US" sz="1600" dirty="0"/>
          </a:p>
          <a:p>
            <a:pPr marL="1314450" lvl="1">
              <a:buFont typeface="Arial" panose="020B0604020202020204" pitchFamily="34" charset="0"/>
              <a:buChar char="•"/>
            </a:pPr>
            <a:r>
              <a:rPr lang="fr-FR" altLang="en-US" sz="1600" dirty="0" smtClean="0"/>
              <a:t> Une </a:t>
            </a:r>
            <a:r>
              <a:rPr lang="fr-FR" altLang="en-US" sz="1600" dirty="0"/>
              <a:t>positive</a:t>
            </a:r>
            <a:endParaRPr lang="en-GB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9" grpId="0"/>
      <p:bldP spid="2" grpId="0"/>
      <p:bldP spid="3" grpId="0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6387" name="Espace réservé du numéro de diapositive 1"/>
          <p:cNvSpPr txBox="1">
            <a:spLocks/>
          </p:cNvSpPr>
          <p:nvPr/>
        </p:nvSpPr>
        <p:spPr bwMode="auto">
          <a:xfrm>
            <a:off x="7924800" y="641826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7FBD42E-CDF6-42AC-904C-8CD6DCA9F36C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Hypothèses H1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0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6391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1390650" y="1352550"/>
            <a:ext cx="6324600" cy="714375"/>
          </a:xfrm>
          <a:ln w="28575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>
              <a:buClrTx/>
              <a:buSzPct val="100000"/>
              <a:buFont typeface="Calibri" pitchFamily="34" charset="0"/>
              <a:buAutoNum type="arabicPeriod" startAt="2"/>
            </a:pPr>
            <a:r>
              <a:rPr lang="fr-FR" altLang="fr-FR" sz="2000" b="1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Les parasites sont biologiquement associés (</a:t>
            </a:r>
            <a:r>
              <a:rPr lang="fr-FR" altLang="fr-FR" sz="2000" b="1" smtClean="0">
                <a:latin typeface="Times New Roman" pitchFamily="18" charset="0"/>
                <a:cs typeface="Times New Roman" pitchFamily="18" charset="0"/>
              </a:rPr>
              <a:t>H1p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) mais les populations d‘hôtes ne sont pas structurées (</a:t>
            </a:r>
            <a:r>
              <a:rPr lang="fr-FR" altLang="fr-FR" sz="2000" b="1" smtClean="0">
                <a:latin typeface="Times New Roman" pitchFamily="18" charset="0"/>
                <a:cs typeface="Times New Roman" pitchFamily="18" charset="0"/>
              </a:rPr>
              <a:t>H0h</a:t>
            </a:r>
            <a:r>
              <a:rPr lang="fr-FR" altLang="fr-FR" sz="200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grpSp>
        <p:nvGrpSpPr>
          <p:cNvPr id="16393" name="Groupe 10"/>
          <p:cNvGrpSpPr>
            <a:grpSpLocks/>
          </p:cNvGrpSpPr>
          <p:nvPr/>
        </p:nvGrpSpPr>
        <p:grpSpPr bwMode="auto">
          <a:xfrm>
            <a:off x="82550" y="2374900"/>
            <a:ext cx="3162300" cy="1582738"/>
            <a:chOff x="82550" y="2374900"/>
            <a:chExt cx="3162300" cy="1582738"/>
          </a:xfrm>
        </p:grpSpPr>
        <p:sp>
          <p:nvSpPr>
            <p:cNvPr id="16487" name="Rectangle 18"/>
            <p:cNvSpPr>
              <a:spLocks noChangeArrowheads="1"/>
            </p:cNvSpPr>
            <p:nvPr/>
          </p:nvSpPr>
          <p:spPr bwMode="auto">
            <a:xfrm>
              <a:off x="82550" y="2374900"/>
              <a:ext cx="3162300" cy="3689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n°2 : H0h/H1p</a:t>
              </a:r>
            </a:p>
          </p:txBody>
        </p:sp>
        <p:grpSp>
          <p:nvGrpSpPr>
            <p:cNvPr id="16488" name="Groupe 9"/>
            <p:cNvGrpSpPr>
              <a:grpSpLocks/>
            </p:cNvGrpSpPr>
            <p:nvPr/>
          </p:nvGrpSpPr>
          <p:grpSpPr bwMode="auto">
            <a:xfrm>
              <a:off x="377358" y="2894013"/>
              <a:ext cx="2324100" cy="1063625"/>
              <a:chOff x="4913981" y="5346467"/>
              <a:chExt cx="2324648" cy="1064651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4914448" y="5346467"/>
                <a:ext cx="1162324" cy="1064651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076772" y="5346467"/>
                <a:ext cx="1162324" cy="1064651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5190738" y="5562575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8" name="Rectangle à coins arrondis 37"/>
              <p:cNvSpPr/>
              <p:nvPr/>
            </p:nvSpPr>
            <p:spPr>
              <a:xfrm>
                <a:off x="5557538" y="5537151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Rectangle à coins arrondis 38"/>
              <p:cNvSpPr/>
              <p:nvPr/>
            </p:nvSpPr>
            <p:spPr>
              <a:xfrm>
                <a:off x="5266956" y="5897860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0" name="Rectangle à coins arrondis 39"/>
              <p:cNvSpPr/>
              <p:nvPr/>
            </p:nvSpPr>
            <p:spPr>
              <a:xfrm>
                <a:off x="5719501" y="5802518"/>
                <a:ext cx="161963" cy="16049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5543246" y="6147339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233972" y="5683342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3" name="Rectangle à coins arrondis 42"/>
              <p:cNvSpPr/>
              <p:nvPr/>
            </p:nvSpPr>
            <p:spPr>
              <a:xfrm>
                <a:off x="6567426" y="5500603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6943751" y="5802518"/>
                <a:ext cx="161963" cy="16049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6" name="Rectangle à coins arrondis 45"/>
              <p:cNvSpPr/>
              <p:nvPr/>
            </p:nvSpPr>
            <p:spPr>
              <a:xfrm>
                <a:off x="6486444" y="6066298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6777025" y="6118736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8" name="Rectangle à coins arrondis 47"/>
              <p:cNvSpPr/>
              <p:nvPr/>
            </p:nvSpPr>
            <p:spPr>
              <a:xfrm>
                <a:off x="6615062" y="5802518"/>
                <a:ext cx="161963" cy="16049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sp>
        <p:nvSpPr>
          <p:cNvPr id="119" name="Rectangle 1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396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grpSp>
        <p:nvGrpSpPr>
          <p:cNvPr id="3" name="Groupe 9"/>
          <p:cNvGrpSpPr>
            <a:grpSpLocks/>
          </p:cNvGrpSpPr>
          <p:nvPr/>
        </p:nvGrpSpPr>
        <p:grpSpPr bwMode="auto">
          <a:xfrm>
            <a:off x="3573462" y="3048001"/>
            <a:ext cx="5180013" cy="646331"/>
            <a:chOff x="3413759" y="2779494"/>
            <a:chExt cx="5179604" cy="646549"/>
          </a:xfrm>
        </p:grpSpPr>
        <p:sp>
          <p:nvSpPr>
            <p:cNvPr id="16485" name="Rectangle 49"/>
            <p:cNvSpPr>
              <a:spLocks noChangeArrowheads="1"/>
            </p:cNvSpPr>
            <p:nvPr/>
          </p:nvSpPr>
          <p:spPr bwMode="auto">
            <a:xfrm>
              <a:off x="4061947" y="2779494"/>
              <a:ext cx="4531416" cy="646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Contraintes 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Les </a:t>
              </a:r>
              <a:r>
                <a:rPr lang="fr-FR" altLang="en-US" sz="1800" b="1" dirty="0">
                  <a:latin typeface="Times New Roman" pitchFamily="18" charset="0"/>
                  <a:cs typeface="Times New Roman" pitchFamily="18" charset="0"/>
                </a:rPr>
                <a:t>corrélations</a:t>
              </a: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 sont liées aux </a:t>
              </a:r>
              <a:r>
                <a:rPr lang="fr-FR" altLang="en-US" sz="1800" b="1" dirty="0">
                  <a:latin typeface="Times New Roman" pitchFamily="18" charset="0"/>
                  <a:cs typeface="Times New Roman" pitchFamily="18" charset="0"/>
                </a:rPr>
                <a:t>prévalences</a:t>
              </a: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 </a:t>
              </a:r>
              <a:endParaRPr lang="fr-FR" altLang="en-US" sz="14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6486" name="Picture 13" descr="http://static.freepik.com/photos-libre/un-panneau-d&amp;-39;avertissement_17-113007163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3759" y="2833469"/>
              <a:ext cx="648188" cy="538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2" name="Tableau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27325"/>
              </p:ext>
            </p:extLst>
          </p:nvPr>
        </p:nvGraphicFramePr>
        <p:xfrm>
          <a:off x="3656250" y="4076700"/>
          <a:ext cx="4059439" cy="1862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2159"/>
                <a:gridCol w="1316957"/>
                <a:gridCol w="1220323"/>
              </a:tblGrid>
              <a:tr h="352425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1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8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8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8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8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8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5962">
                <a:tc>
                  <a:txBody>
                    <a:bodyPr/>
                    <a:lstStyle/>
                    <a:p>
                      <a:pPr algn="l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2</a:t>
                      </a:r>
                      <a:endParaRPr lang="en-GB" sz="18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5307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8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8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30740"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8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8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8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8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126545" marR="126545" marT="63183" marB="631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5" name="Ellipse 54"/>
          <p:cNvSpPr>
            <a:spLocks noChangeAspect="1"/>
          </p:cNvSpPr>
          <p:nvPr/>
        </p:nvSpPr>
        <p:spPr bwMode="auto">
          <a:xfrm>
            <a:off x="4891489" y="4182576"/>
            <a:ext cx="190526" cy="172088"/>
          </a:xfrm>
          <a:prstGeom prst="ellipse">
            <a:avLst/>
          </a:prstGeom>
          <a:solidFill>
            <a:schemeClr val="bg2">
              <a:lumMod val="50000"/>
              <a:alpha val="50196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6" name="Ellipse 55"/>
          <p:cNvSpPr>
            <a:spLocks noChangeAspect="1"/>
          </p:cNvSpPr>
          <p:nvPr/>
        </p:nvSpPr>
        <p:spPr bwMode="auto">
          <a:xfrm>
            <a:off x="4887141" y="4591646"/>
            <a:ext cx="190526" cy="172088"/>
          </a:xfrm>
          <a:prstGeom prst="ellipse">
            <a:avLst/>
          </a:prstGeom>
          <a:solidFill>
            <a:srgbClr val="F09A28">
              <a:alpha val="50196"/>
            </a:srgbClr>
          </a:solidFill>
          <a:ln>
            <a:solidFill>
              <a:srgbClr val="F09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6419" name="Groupe 2"/>
          <p:cNvGrpSpPr>
            <a:grpSpLocks/>
          </p:cNvGrpSpPr>
          <p:nvPr/>
        </p:nvGrpSpPr>
        <p:grpSpPr bwMode="auto">
          <a:xfrm>
            <a:off x="5698076" y="4973619"/>
            <a:ext cx="190525" cy="276570"/>
            <a:chOff x="4027811" y="6311563"/>
            <a:chExt cx="98425" cy="143669"/>
          </a:xfrm>
        </p:grpSpPr>
        <p:sp>
          <p:nvSpPr>
            <p:cNvPr id="57" name="Ellipse 56"/>
            <p:cNvSpPr>
              <a:spLocks noChangeAspect="1"/>
            </p:cNvSpPr>
            <p:nvPr/>
          </p:nvSpPr>
          <p:spPr bwMode="auto">
            <a:xfrm>
              <a:off x="4027811" y="6338700"/>
              <a:ext cx="98425" cy="89394"/>
            </a:xfrm>
            <a:prstGeom prst="ellipse">
              <a:avLst/>
            </a:prstGeom>
            <a:solidFill>
              <a:schemeClr val="bg1">
                <a:alpha val="50196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58" name="Connecteur droit 57"/>
            <p:cNvCxnSpPr/>
            <p:nvPr/>
          </p:nvCxnSpPr>
          <p:spPr bwMode="auto">
            <a:xfrm flipH="1">
              <a:off x="4042099" y="6311563"/>
              <a:ext cx="71437" cy="14366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Ellipse 58"/>
          <p:cNvSpPr>
            <a:spLocks noChangeAspect="1"/>
          </p:cNvSpPr>
          <p:nvPr/>
        </p:nvSpPr>
        <p:spPr bwMode="auto">
          <a:xfrm>
            <a:off x="7031273" y="5025860"/>
            <a:ext cx="190526" cy="172088"/>
          </a:xfrm>
          <a:prstGeom prst="ellipse">
            <a:avLst/>
          </a:prstGeom>
          <a:solidFill>
            <a:schemeClr val="bg2">
              <a:lumMod val="50000"/>
              <a:alpha val="50196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/>
          </a:p>
        </p:txBody>
      </p:sp>
      <p:sp>
        <p:nvSpPr>
          <p:cNvPr id="60" name="Ellipse 59"/>
          <p:cNvSpPr>
            <a:spLocks noChangeAspect="1"/>
          </p:cNvSpPr>
          <p:nvPr/>
        </p:nvSpPr>
        <p:spPr bwMode="auto">
          <a:xfrm>
            <a:off x="5725734" y="5689251"/>
            <a:ext cx="190526" cy="172088"/>
          </a:xfrm>
          <a:prstGeom prst="ellipse">
            <a:avLst/>
          </a:prstGeom>
          <a:solidFill>
            <a:srgbClr val="F09A28">
              <a:alpha val="50196"/>
            </a:srgbClr>
          </a:solidFill>
          <a:ln>
            <a:solidFill>
              <a:srgbClr val="F09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pSp>
        <p:nvGrpSpPr>
          <p:cNvPr id="16422" name="Groupe 3"/>
          <p:cNvGrpSpPr>
            <a:grpSpLocks/>
          </p:cNvGrpSpPr>
          <p:nvPr/>
        </p:nvGrpSpPr>
        <p:grpSpPr bwMode="auto">
          <a:xfrm>
            <a:off x="6914945" y="5644113"/>
            <a:ext cx="411782" cy="172088"/>
            <a:chOff x="6004866" y="4946693"/>
            <a:chExt cx="212956" cy="89694"/>
          </a:xfrm>
        </p:grpSpPr>
        <p:sp>
          <p:nvSpPr>
            <p:cNvPr id="61" name="Ellipse 60"/>
            <p:cNvSpPr>
              <a:spLocks noChangeAspect="1"/>
            </p:cNvSpPr>
            <p:nvPr/>
          </p:nvSpPr>
          <p:spPr bwMode="auto">
            <a:xfrm>
              <a:off x="6004866" y="4946693"/>
              <a:ext cx="98532" cy="89694"/>
            </a:xfrm>
            <a:prstGeom prst="ellipse">
              <a:avLst/>
            </a:prstGeom>
            <a:solidFill>
              <a:srgbClr val="F09A28">
                <a:alpha val="50196"/>
              </a:srgbClr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62" name="Ellipse 61"/>
            <p:cNvSpPr>
              <a:spLocks noChangeAspect="1"/>
            </p:cNvSpPr>
            <p:nvPr/>
          </p:nvSpPr>
          <p:spPr bwMode="auto">
            <a:xfrm>
              <a:off x="6119290" y="4946693"/>
              <a:ext cx="98532" cy="89694"/>
            </a:xfrm>
            <a:prstGeom prst="ellipse">
              <a:avLst/>
            </a:prstGeom>
            <a:solidFill>
              <a:schemeClr val="bg2">
                <a:lumMod val="50000"/>
                <a:alpha val="50196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64" name="Accolade ouvrante 63"/>
          <p:cNvSpPr/>
          <p:nvPr/>
        </p:nvSpPr>
        <p:spPr>
          <a:xfrm rot="3022199" flipH="1">
            <a:off x="7630300" y="5808455"/>
            <a:ext cx="288863" cy="660697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424" name="Rectangle 65"/>
          <p:cNvSpPr>
            <a:spLocks noChangeArrowheads="1"/>
          </p:cNvSpPr>
          <p:nvPr/>
        </p:nvSpPr>
        <p:spPr bwMode="auto">
          <a:xfrm>
            <a:off x="7765525" y="6170098"/>
            <a:ext cx="878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000" b="1" dirty="0">
                <a:latin typeface="Times New Roman" pitchFamily="18" charset="0"/>
                <a:cs typeface="Times New Roman" pitchFamily="18" charset="0"/>
              </a:rPr>
              <a:t>= 1</a:t>
            </a:r>
            <a:endParaRPr lang="en-GB" altLang="en-US" sz="2000" b="1" dirty="0">
              <a:latin typeface="Times New Roman" pitchFamily="18" charset="0"/>
            </a:endParaRPr>
          </a:p>
        </p:txBody>
      </p:sp>
      <p:sp>
        <p:nvSpPr>
          <p:cNvPr id="67" name="Accolade ouvrante 66"/>
          <p:cNvSpPr/>
          <p:nvPr/>
        </p:nvSpPr>
        <p:spPr>
          <a:xfrm flipH="1">
            <a:off x="7851250" y="4089109"/>
            <a:ext cx="224330" cy="869661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426" name="Rectangle 67"/>
          <p:cNvSpPr>
            <a:spLocks noChangeArrowheads="1"/>
          </p:cNvSpPr>
          <p:nvPr/>
        </p:nvSpPr>
        <p:spPr bwMode="auto">
          <a:xfrm>
            <a:off x="8075580" y="4308459"/>
            <a:ext cx="878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000" b="1" dirty="0">
                <a:latin typeface="Times New Roman" pitchFamily="18" charset="0"/>
                <a:cs typeface="Times New Roman" pitchFamily="18" charset="0"/>
              </a:rPr>
              <a:t>= 1</a:t>
            </a:r>
            <a:endParaRPr lang="en-GB" altLang="en-US" sz="2000" b="1" dirty="0">
              <a:latin typeface="Times New Roman" pitchFamily="18" charset="0"/>
            </a:endParaRPr>
          </a:p>
        </p:txBody>
      </p:sp>
      <p:sp>
        <p:nvSpPr>
          <p:cNvPr id="69" name="Accolade ouvrante 68"/>
          <p:cNvSpPr/>
          <p:nvPr/>
        </p:nvSpPr>
        <p:spPr>
          <a:xfrm rot="5400000" flipH="1">
            <a:off x="4225847" y="5530056"/>
            <a:ext cx="301155" cy="1442074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16428" name="Rectangle 69"/>
          <p:cNvSpPr>
            <a:spLocks noChangeArrowheads="1"/>
          </p:cNvSpPr>
          <p:nvPr/>
        </p:nvSpPr>
        <p:spPr bwMode="auto">
          <a:xfrm>
            <a:off x="4076109" y="6393886"/>
            <a:ext cx="8788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000" b="1" dirty="0">
                <a:latin typeface="Times New Roman" pitchFamily="18" charset="0"/>
                <a:cs typeface="Times New Roman" pitchFamily="18" charset="0"/>
              </a:rPr>
              <a:t>= 1</a:t>
            </a:r>
            <a:endParaRPr lang="en-GB" altLang="en-US" sz="20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85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9" grpId="0" animBg="1"/>
      <p:bldP spid="60" grpId="0" animBg="1"/>
      <p:bldP spid="64" grpId="0" animBg="1"/>
      <p:bldP spid="16424" grpId="0"/>
      <p:bldP spid="67" grpId="0" animBg="1"/>
      <p:bldP spid="16426" grpId="0"/>
      <p:bldP spid="69" grpId="0" animBg="1"/>
      <p:bldP spid="164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6387" name="Espace réservé du numéro de diapositive 1"/>
          <p:cNvSpPr txBox="1">
            <a:spLocks/>
          </p:cNvSpPr>
          <p:nvPr/>
        </p:nvSpPr>
        <p:spPr bwMode="auto">
          <a:xfrm>
            <a:off x="7924800" y="6418263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A7FBD42E-CDF6-42AC-904C-8CD6DCA9F36C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389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Hypothèses H1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90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grpSp>
        <p:nvGrpSpPr>
          <p:cNvPr id="16393" name="Groupe 10"/>
          <p:cNvGrpSpPr>
            <a:grpSpLocks/>
          </p:cNvGrpSpPr>
          <p:nvPr/>
        </p:nvGrpSpPr>
        <p:grpSpPr bwMode="auto">
          <a:xfrm>
            <a:off x="76199" y="1309231"/>
            <a:ext cx="2499402" cy="1054364"/>
            <a:chOff x="-212263" y="2374900"/>
            <a:chExt cx="3751928" cy="1582738"/>
          </a:xfrm>
        </p:grpSpPr>
        <p:sp>
          <p:nvSpPr>
            <p:cNvPr id="16487" name="Rectangle 18"/>
            <p:cNvSpPr>
              <a:spLocks noChangeArrowheads="1"/>
            </p:cNvSpPr>
            <p:nvPr/>
          </p:nvSpPr>
          <p:spPr bwMode="auto">
            <a:xfrm>
              <a:off x="-212263" y="2374900"/>
              <a:ext cx="3751928" cy="462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4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n°2 : H0h/H1p</a:t>
              </a:r>
            </a:p>
          </p:txBody>
        </p:sp>
        <p:grpSp>
          <p:nvGrpSpPr>
            <p:cNvPr id="16488" name="Groupe 9"/>
            <p:cNvGrpSpPr>
              <a:grpSpLocks/>
            </p:cNvGrpSpPr>
            <p:nvPr/>
          </p:nvGrpSpPr>
          <p:grpSpPr bwMode="auto">
            <a:xfrm>
              <a:off x="377358" y="2894013"/>
              <a:ext cx="2324100" cy="1063625"/>
              <a:chOff x="4913981" y="5346467"/>
              <a:chExt cx="2324648" cy="1064651"/>
            </a:xfrm>
          </p:grpSpPr>
          <p:sp>
            <p:nvSpPr>
              <p:cNvPr id="6" name="Ellipse 5"/>
              <p:cNvSpPr/>
              <p:nvPr/>
            </p:nvSpPr>
            <p:spPr>
              <a:xfrm>
                <a:off x="4914448" y="5346467"/>
                <a:ext cx="1162324" cy="1064651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6076772" y="5346467"/>
                <a:ext cx="1162324" cy="1064651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7" name="Rectangle à coins arrondis 6"/>
              <p:cNvSpPr/>
              <p:nvPr/>
            </p:nvSpPr>
            <p:spPr>
              <a:xfrm>
                <a:off x="5190738" y="5562575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8" name="Rectangle à coins arrondis 37"/>
              <p:cNvSpPr/>
              <p:nvPr/>
            </p:nvSpPr>
            <p:spPr>
              <a:xfrm>
                <a:off x="5557538" y="5537151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Rectangle à coins arrondis 38"/>
              <p:cNvSpPr/>
              <p:nvPr/>
            </p:nvSpPr>
            <p:spPr>
              <a:xfrm>
                <a:off x="5266956" y="5897860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0" name="Rectangle à coins arrondis 39"/>
              <p:cNvSpPr/>
              <p:nvPr/>
            </p:nvSpPr>
            <p:spPr>
              <a:xfrm>
                <a:off x="5719501" y="5802518"/>
                <a:ext cx="161963" cy="16049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5543246" y="6147339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6233972" y="5683342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3" name="Rectangle à coins arrondis 42"/>
              <p:cNvSpPr/>
              <p:nvPr/>
            </p:nvSpPr>
            <p:spPr>
              <a:xfrm>
                <a:off x="6567426" y="5500603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6943751" y="5802518"/>
                <a:ext cx="161963" cy="160493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6" name="Rectangle à coins arrondis 45"/>
              <p:cNvSpPr/>
              <p:nvPr/>
            </p:nvSpPr>
            <p:spPr>
              <a:xfrm>
                <a:off x="6486444" y="6066298"/>
                <a:ext cx="161963" cy="16208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6777025" y="6118736"/>
                <a:ext cx="161963" cy="162081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8" name="Rectangle à coins arrondis 47"/>
              <p:cNvSpPr/>
              <p:nvPr/>
            </p:nvSpPr>
            <p:spPr>
              <a:xfrm>
                <a:off x="6615062" y="5802518"/>
                <a:ext cx="161963" cy="160493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sp>
        <p:nvSpPr>
          <p:cNvPr id="119" name="Rectangle 1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6396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16477" name="Rectangle 10"/>
          <p:cNvSpPr>
            <a:spLocks noChangeArrowheads="1"/>
          </p:cNvSpPr>
          <p:nvPr/>
        </p:nvSpPr>
        <p:spPr bwMode="auto">
          <a:xfrm>
            <a:off x="5314950" y="6157913"/>
            <a:ext cx="3294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Contraintes sur les </a:t>
            </a:r>
            <a:r>
              <a:rPr lang="fr-FR" altLang="fr-FR" sz="1800" b="1" dirty="0">
                <a:latin typeface="Times New Roman" pitchFamily="18" charset="0"/>
                <a:cs typeface="Times New Roman" pitchFamily="18" charset="0"/>
              </a:rPr>
              <a:t>combinaisons</a:t>
            </a:r>
            <a:endParaRPr lang="en-GB" altLang="en-US" sz="1800" b="1" dirty="0">
              <a:latin typeface="Times New Roman" pitchFamily="18" charset="0"/>
            </a:endParaRPr>
          </a:p>
        </p:txBody>
      </p:sp>
      <p:sp>
        <p:nvSpPr>
          <p:cNvPr id="16478" name="Rectangle 11"/>
          <p:cNvSpPr>
            <a:spLocks noChangeArrowheads="1"/>
          </p:cNvSpPr>
          <p:nvPr/>
        </p:nvSpPr>
        <p:spPr bwMode="auto">
          <a:xfrm>
            <a:off x="947738" y="6157913"/>
            <a:ext cx="3390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Contraintes dues aux </a:t>
            </a:r>
            <a:r>
              <a:rPr lang="fr-FR" altLang="fr-FR" sz="1800" b="1" dirty="0">
                <a:latin typeface="Times New Roman" pitchFamily="18" charset="0"/>
                <a:cs typeface="Times New Roman" pitchFamily="18" charset="0"/>
              </a:rPr>
              <a:t>prévalences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altLang="en-US" sz="1800" dirty="0">
              <a:latin typeface="Times New Roman" pitchFamily="18" charset="0"/>
            </a:endParaRPr>
          </a:p>
        </p:txBody>
      </p:sp>
      <p:sp>
        <p:nvSpPr>
          <p:cNvPr id="85" name="Flèche à angle droit 84"/>
          <p:cNvSpPr/>
          <p:nvPr/>
        </p:nvSpPr>
        <p:spPr>
          <a:xfrm rot="5400000">
            <a:off x="525462" y="6054726"/>
            <a:ext cx="371475" cy="374650"/>
          </a:xfrm>
          <a:prstGeom prst="bent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87" name="Flèche vers le bas 86"/>
          <p:cNvSpPr/>
          <p:nvPr/>
        </p:nvSpPr>
        <p:spPr bwMode="auto">
          <a:xfrm rot="16200000">
            <a:off x="4597400" y="5972176"/>
            <a:ext cx="327025" cy="742950"/>
          </a:xfrm>
          <a:prstGeom prst="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200"/>
          </a:p>
        </p:txBody>
      </p:sp>
      <p:sp>
        <p:nvSpPr>
          <p:cNvPr id="16392" name="ZoneTexte 15"/>
          <p:cNvSpPr txBox="1">
            <a:spLocks noChangeArrowheads="1"/>
          </p:cNvSpPr>
          <p:nvPr/>
        </p:nvSpPr>
        <p:spPr bwMode="auto">
          <a:xfrm>
            <a:off x="0" y="2637439"/>
            <a:ext cx="28956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102870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42875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Times New Roman" pitchFamily="18" charset="0"/>
              </a:rPr>
              <a:t>Pour des prévalences de </a:t>
            </a:r>
            <a:endParaRPr lang="fr-FR" altLang="en-US" sz="1800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 smtClean="0">
                <a:latin typeface="Times New Roman" pitchFamily="18" charset="0"/>
              </a:rPr>
              <a:t>0,10</a:t>
            </a:r>
            <a:r>
              <a:rPr lang="fr-FR" altLang="en-US" sz="1800" dirty="0" smtClean="0">
                <a:latin typeface="Times New Roman" pitchFamily="18" charset="0"/>
              </a:rPr>
              <a:t> </a:t>
            </a:r>
            <a:r>
              <a:rPr lang="fr-FR" altLang="en-US" sz="1800" dirty="0">
                <a:latin typeface="Times New Roman" pitchFamily="18" charset="0"/>
              </a:rPr>
              <a:t>et</a:t>
            </a:r>
            <a:r>
              <a:rPr lang="fr-FR" altLang="en-US" sz="1800" b="1" dirty="0">
                <a:latin typeface="Times New Roman" pitchFamily="18" charset="0"/>
              </a:rPr>
              <a:t> 0,60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</a:rPr>
              <a:t>[- 0,41 , + 0,27]</a:t>
            </a:r>
            <a:endParaRPr lang="en-GB" altLang="en-US" sz="1800" b="1" dirty="0">
              <a:latin typeface="Times New Roman" pitchFamily="18" charset="0"/>
            </a:endParaRPr>
          </a:p>
        </p:txBody>
      </p:sp>
      <p:sp>
        <p:nvSpPr>
          <p:cNvPr id="63" name="Accolade ouvrante 62"/>
          <p:cNvSpPr/>
          <p:nvPr/>
        </p:nvSpPr>
        <p:spPr>
          <a:xfrm flipH="1">
            <a:off x="2770069" y="2744895"/>
            <a:ext cx="198437" cy="803667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aphicFrame>
        <p:nvGraphicFramePr>
          <p:cNvPr id="65" name="Tableau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48739"/>
              </p:ext>
            </p:extLst>
          </p:nvPr>
        </p:nvGraphicFramePr>
        <p:xfrm>
          <a:off x="3332956" y="2504862"/>
          <a:ext cx="2648745" cy="122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219"/>
                <a:gridCol w="737277"/>
                <a:gridCol w="796249"/>
              </a:tblGrid>
              <a:tr h="276438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1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291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2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765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0.389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0.511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65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0.011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0.089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6" name="Ellipse 65"/>
          <p:cNvSpPr>
            <a:spLocks noChangeAspect="1"/>
          </p:cNvSpPr>
          <p:nvPr/>
        </p:nvSpPr>
        <p:spPr bwMode="auto">
          <a:xfrm>
            <a:off x="4271169" y="2629501"/>
            <a:ext cx="98425" cy="88900"/>
          </a:xfrm>
          <a:prstGeom prst="ellipse">
            <a:avLst/>
          </a:prstGeom>
          <a:solidFill>
            <a:schemeClr val="bg2">
              <a:lumMod val="50000"/>
              <a:alpha val="50196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68" name="Ellipse 67"/>
          <p:cNvSpPr>
            <a:spLocks noChangeAspect="1"/>
          </p:cNvSpPr>
          <p:nvPr/>
        </p:nvSpPr>
        <p:spPr bwMode="auto">
          <a:xfrm>
            <a:off x="4271169" y="2912076"/>
            <a:ext cx="98425" cy="88900"/>
          </a:xfrm>
          <a:prstGeom prst="ellipse">
            <a:avLst/>
          </a:prstGeom>
          <a:solidFill>
            <a:srgbClr val="F09A28">
              <a:alpha val="50196"/>
            </a:srgbClr>
          </a:solidFill>
          <a:ln>
            <a:solidFill>
              <a:srgbClr val="F09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70" name="Rectangle 78"/>
          <p:cNvSpPr>
            <a:spLocks noChangeArrowheads="1"/>
          </p:cNvSpPr>
          <p:nvPr/>
        </p:nvSpPr>
        <p:spPr bwMode="auto">
          <a:xfrm>
            <a:off x="3825875" y="2194729"/>
            <a:ext cx="166290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b="1" dirty="0">
                <a:latin typeface="Times New Roman" pitchFamily="18" charset="0"/>
                <a:cs typeface="Times New Roman" pitchFamily="18" charset="0"/>
              </a:rPr>
              <a:t>Corrélation + 0,20</a:t>
            </a:r>
            <a:endParaRPr lang="en-GB" altLang="en-US" sz="1400" b="1" dirty="0">
              <a:latin typeface="Times New Roman" pitchFamily="18" charset="0"/>
            </a:endParaRPr>
          </a:p>
        </p:txBody>
      </p:sp>
      <p:graphicFrame>
        <p:nvGraphicFramePr>
          <p:cNvPr id="71" name="Tableau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26015"/>
              </p:ext>
            </p:extLst>
          </p:nvPr>
        </p:nvGraphicFramePr>
        <p:xfrm>
          <a:off x="6257925" y="2503956"/>
          <a:ext cx="2757487" cy="121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242"/>
                <a:gridCol w="834307"/>
                <a:gridCol w="828938"/>
              </a:tblGrid>
              <a:tr h="228744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1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744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2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449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0.301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0.599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49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0.099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0.001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2" name="Ellipse 71"/>
          <p:cNvSpPr>
            <a:spLocks noChangeAspect="1"/>
          </p:cNvSpPr>
          <p:nvPr/>
        </p:nvSpPr>
        <p:spPr bwMode="auto">
          <a:xfrm>
            <a:off x="7182643" y="2619844"/>
            <a:ext cx="98425" cy="88900"/>
          </a:xfrm>
          <a:prstGeom prst="ellipse">
            <a:avLst/>
          </a:prstGeom>
          <a:solidFill>
            <a:schemeClr val="bg2">
              <a:lumMod val="50000"/>
              <a:alpha val="50196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74" name="Ellipse 73"/>
          <p:cNvSpPr>
            <a:spLocks noChangeAspect="1"/>
          </p:cNvSpPr>
          <p:nvPr/>
        </p:nvSpPr>
        <p:spPr bwMode="auto">
          <a:xfrm>
            <a:off x="7188199" y="2906195"/>
            <a:ext cx="98425" cy="88900"/>
          </a:xfrm>
          <a:prstGeom prst="ellipse">
            <a:avLst/>
          </a:prstGeom>
          <a:solidFill>
            <a:srgbClr val="F09A28">
              <a:alpha val="50196"/>
            </a:srgbClr>
          </a:solidFill>
          <a:ln>
            <a:solidFill>
              <a:srgbClr val="F09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75" name="Rectangle 82"/>
          <p:cNvSpPr>
            <a:spLocks noChangeArrowheads="1"/>
          </p:cNvSpPr>
          <p:nvPr/>
        </p:nvSpPr>
        <p:spPr bwMode="auto">
          <a:xfrm>
            <a:off x="6775450" y="2188044"/>
            <a:ext cx="172243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b="1" dirty="0">
                <a:latin typeface="Times New Roman" pitchFamily="18" charset="0"/>
                <a:cs typeface="Times New Roman" pitchFamily="18" charset="0"/>
              </a:rPr>
              <a:t>Corrélation - 0,40</a:t>
            </a:r>
            <a:endParaRPr lang="en-GB" altLang="en-US" sz="1400" b="1" dirty="0">
              <a:latin typeface="Times New Roman" pitchFamily="18" charset="0"/>
            </a:endParaRPr>
          </a:p>
        </p:txBody>
      </p:sp>
      <p:sp>
        <p:nvSpPr>
          <p:cNvPr id="16429" name="ZoneTexte 15"/>
          <p:cNvSpPr txBox="1">
            <a:spLocks noChangeArrowheads="1"/>
          </p:cNvSpPr>
          <p:nvPr/>
        </p:nvSpPr>
        <p:spPr bwMode="auto">
          <a:xfrm>
            <a:off x="0" y="4740275"/>
            <a:ext cx="257560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102870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42875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Times New Roman" pitchFamily="18" charset="0"/>
              </a:rPr>
              <a:t>Pour des prévalences de </a:t>
            </a:r>
            <a:endParaRPr lang="fr-FR" altLang="en-US" sz="1800" dirty="0" smtClean="0">
              <a:latin typeface="Times New Roman" pitchFamily="18" charset="0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 smtClean="0">
                <a:latin typeface="Times New Roman" pitchFamily="18" charset="0"/>
              </a:rPr>
              <a:t>0,30</a:t>
            </a:r>
            <a:r>
              <a:rPr lang="fr-FR" altLang="en-US" sz="1800" dirty="0" smtClean="0">
                <a:latin typeface="Times New Roman" pitchFamily="18" charset="0"/>
              </a:rPr>
              <a:t> </a:t>
            </a:r>
            <a:r>
              <a:rPr lang="fr-FR" altLang="en-US" sz="1800" dirty="0">
                <a:latin typeface="Times New Roman" pitchFamily="18" charset="0"/>
              </a:rPr>
              <a:t>et</a:t>
            </a:r>
            <a:r>
              <a:rPr lang="fr-FR" altLang="en-US" sz="1800" b="1" dirty="0">
                <a:latin typeface="Times New Roman" pitchFamily="18" charset="0"/>
              </a:rPr>
              <a:t> 0,60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</a:rPr>
              <a:t>[- 0,80 , + 0,53]</a:t>
            </a:r>
            <a:endParaRPr lang="en-GB" altLang="en-US" sz="1800" b="1" dirty="0">
              <a:latin typeface="Times New Roman" pitchFamily="18" charset="0"/>
            </a:endParaRPr>
          </a:p>
        </p:txBody>
      </p:sp>
      <p:sp>
        <p:nvSpPr>
          <p:cNvPr id="79" name="Accolade ouvrante 78"/>
          <p:cNvSpPr/>
          <p:nvPr/>
        </p:nvSpPr>
        <p:spPr>
          <a:xfrm flipH="1">
            <a:off x="2697163" y="4853213"/>
            <a:ext cx="198437" cy="803667"/>
          </a:xfrm>
          <a:prstGeom prst="leftBrace">
            <a:avLst>
              <a:gd name="adj1" fmla="val 40000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graphicFrame>
        <p:nvGraphicFramePr>
          <p:cNvPr id="83" name="Tableau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885081"/>
              </p:ext>
            </p:extLst>
          </p:nvPr>
        </p:nvGraphicFramePr>
        <p:xfrm>
          <a:off x="3275806" y="4451880"/>
          <a:ext cx="2648745" cy="1225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694"/>
                <a:gridCol w="746802"/>
                <a:gridCol w="796249"/>
              </a:tblGrid>
              <a:tr h="276438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1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8291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2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0765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0.325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0.375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07655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0.075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0.225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426" marR="91426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4" name="Ellipse 83"/>
          <p:cNvSpPr>
            <a:spLocks noChangeAspect="1"/>
          </p:cNvSpPr>
          <p:nvPr/>
        </p:nvSpPr>
        <p:spPr bwMode="auto">
          <a:xfrm>
            <a:off x="4214019" y="4576519"/>
            <a:ext cx="98425" cy="88900"/>
          </a:xfrm>
          <a:prstGeom prst="ellipse">
            <a:avLst/>
          </a:prstGeom>
          <a:solidFill>
            <a:schemeClr val="bg2">
              <a:lumMod val="50000"/>
              <a:alpha val="50196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86" name="Ellipse 85"/>
          <p:cNvSpPr>
            <a:spLocks noChangeAspect="1"/>
          </p:cNvSpPr>
          <p:nvPr/>
        </p:nvSpPr>
        <p:spPr bwMode="auto">
          <a:xfrm>
            <a:off x="4214019" y="4859094"/>
            <a:ext cx="98425" cy="88900"/>
          </a:xfrm>
          <a:prstGeom prst="ellipse">
            <a:avLst/>
          </a:prstGeom>
          <a:solidFill>
            <a:srgbClr val="F09A28">
              <a:alpha val="50196"/>
            </a:srgbClr>
          </a:solidFill>
          <a:ln>
            <a:solidFill>
              <a:srgbClr val="F09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88" name="Rectangle 78"/>
          <p:cNvSpPr>
            <a:spLocks noChangeArrowheads="1"/>
          </p:cNvSpPr>
          <p:nvPr/>
        </p:nvSpPr>
        <p:spPr bwMode="auto">
          <a:xfrm>
            <a:off x="3768725" y="4141747"/>
            <a:ext cx="166290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b="1" dirty="0">
                <a:latin typeface="Times New Roman" pitchFamily="18" charset="0"/>
                <a:cs typeface="Times New Roman" pitchFamily="18" charset="0"/>
              </a:rPr>
              <a:t>Corrélation + 0,20</a:t>
            </a:r>
            <a:endParaRPr lang="en-GB" altLang="en-US" sz="1400" b="1" dirty="0">
              <a:latin typeface="Times New Roman" pitchFamily="18" charset="0"/>
            </a:endParaRPr>
          </a:p>
        </p:txBody>
      </p:sp>
      <p:graphicFrame>
        <p:nvGraphicFramePr>
          <p:cNvPr id="89" name="Tableau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55445"/>
              </p:ext>
            </p:extLst>
          </p:nvPr>
        </p:nvGraphicFramePr>
        <p:xfrm>
          <a:off x="6200775" y="4450974"/>
          <a:ext cx="2757487" cy="12194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3475"/>
                <a:gridCol w="809625"/>
                <a:gridCol w="814387"/>
              </a:tblGrid>
              <a:tr h="228744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1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28744">
                <a:tc>
                  <a:txBody>
                    <a:bodyPr/>
                    <a:lstStyle/>
                    <a:p>
                      <a:pPr algn="l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Parasite 2</a:t>
                      </a:r>
                      <a:endParaRPr lang="en-GB" sz="1400" b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27449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(1-p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0.190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0.510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74493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1 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(p</a:t>
                      </a:r>
                      <a:r>
                        <a:rPr lang="fr-FR" sz="1400" b="0" i="1" baseline="-25000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2</a:t>
                      </a:r>
                      <a:r>
                        <a:rPr lang="fr-FR" sz="1400" b="0" i="1" dirty="0" smtClean="0">
                          <a:solidFill>
                            <a:schemeClr val="tx1"/>
                          </a:solidFill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)</a:t>
                      </a:r>
                      <a:endParaRPr lang="en-GB" sz="1400" b="0" i="1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0.210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>
                          <a:latin typeface="Times" panose="02020603050405020304" pitchFamily="18" charset="0"/>
                          <a:cs typeface="Times" panose="02020603050405020304" pitchFamily="18" charset="0"/>
                        </a:rPr>
                        <a:t>0.090</a:t>
                      </a:r>
                      <a:endParaRPr lang="en-GB" sz="1400" dirty="0">
                        <a:solidFill>
                          <a:schemeClr val="tx1"/>
                        </a:solidFill>
                        <a:latin typeface="Times" panose="02020603050405020304" pitchFamily="18" charset="0"/>
                        <a:cs typeface="Times" panose="02020603050405020304" pitchFamily="18" charset="0"/>
                      </a:endParaRPr>
                    </a:p>
                  </a:txBody>
                  <a:tcPr marL="91394" marR="91394" marT="45749" marB="4574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Ellipse 89"/>
          <p:cNvSpPr>
            <a:spLocks noChangeAspect="1"/>
          </p:cNvSpPr>
          <p:nvPr/>
        </p:nvSpPr>
        <p:spPr bwMode="auto">
          <a:xfrm>
            <a:off x="7125493" y="4566862"/>
            <a:ext cx="98425" cy="88900"/>
          </a:xfrm>
          <a:prstGeom prst="ellipse">
            <a:avLst/>
          </a:prstGeom>
          <a:solidFill>
            <a:schemeClr val="bg2">
              <a:lumMod val="50000"/>
              <a:alpha val="50196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91" name="Ellipse 90"/>
          <p:cNvSpPr>
            <a:spLocks noChangeAspect="1"/>
          </p:cNvSpPr>
          <p:nvPr/>
        </p:nvSpPr>
        <p:spPr bwMode="auto">
          <a:xfrm>
            <a:off x="7131049" y="4853213"/>
            <a:ext cx="98425" cy="88900"/>
          </a:xfrm>
          <a:prstGeom prst="ellipse">
            <a:avLst/>
          </a:prstGeom>
          <a:solidFill>
            <a:srgbClr val="F09A28">
              <a:alpha val="50196"/>
            </a:srgbClr>
          </a:solidFill>
          <a:ln>
            <a:solidFill>
              <a:srgbClr val="F09A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sz="1600"/>
          </a:p>
        </p:txBody>
      </p:sp>
      <p:sp>
        <p:nvSpPr>
          <p:cNvPr id="92" name="Rectangle 82"/>
          <p:cNvSpPr>
            <a:spLocks noChangeArrowheads="1"/>
          </p:cNvSpPr>
          <p:nvPr/>
        </p:nvSpPr>
        <p:spPr bwMode="auto">
          <a:xfrm>
            <a:off x="6718300" y="4135062"/>
            <a:ext cx="1722437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b="1" dirty="0">
                <a:latin typeface="Times New Roman" pitchFamily="18" charset="0"/>
                <a:cs typeface="Times New Roman" pitchFamily="18" charset="0"/>
              </a:rPr>
              <a:t>Corrélation - 0,40</a:t>
            </a:r>
            <a:endParaRPr lang="en-GB" altLang="en-US" sz="14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77" grpId="0"/>
      <p:bldP spid="16478" grpId="0"/>
      <p:bldP spid="85" grpId="0" animBg="1"/>
      <p:bldP spid="87" grpId="0" animBg="1"/>
      <p:bldP spid="16392" grpId="0"/>
      <p:bldP spid="63" grpId="0" animBg="1"/>
      <p:bldP spid="66" grpId="0" animBg="1"/>
      <p:bldP spid="68" grpId="0" animBg="1"/>
      <p:bldP spid="70" grpId="0" animBg="1"/>
      <p:bldP spid="72" grpId="0" animBg="1"/>
      <p:bldP spid="74" grpId="0" animBg="1"/>
      <p:bldP spid="75" grpId="0" animBg="1"/>
      <p:bldP spid="16429" grpId="0"/>
      <p:bldP spid="79" grpId="0" animBg="1"/>
      <p:bldP spid="84" grpId="0" animBg="1"/>
      <p:bldP spid="86" grpId="0" animBg="1"/>
      <p:bldP spid="88" grpId="0" animBg="1"/>
      <p:bldP spid="90" grpId="0" animBg="1"/>
      <p:bldP spid="91" grpId="0" animBg="1"/>
      <p:bldP spid="9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EB14A-DBBD-412E-A283-E7AC93FF04C8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18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41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412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415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2281238" y="2305616"/>
            <a:ext cx="4581525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+mj-lt"/>
              <a:buAutoNum type="arabicPeriod" startAt="3"/>
            </a:pP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Tests</a:t>
            </a:r>
          </a:p>
          <a:p>
            <a:pPr marL="0" indent="0" eaLnBrk="1" hangingPunct="1">
              <a:spcBef>
                <a:spcPct val="0"/>
              </a:spcBef>
              <a:buClrTx/>
              <a:buSzTx/>
              <a:buNone/>
            </a:pPr>
            <a:endParaRPr lang="fr-FR" altLang="fr-FR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Le risque </a:t>
            </a:r>
            <a:r>
              <a:rPr lang="el-G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lvl="2" indent="0" eaLnBrk="1" hangingPunct="1">
              <a:spcBef>
                <a:spcPct val="0"/>
              </a:spcBef>
              <a:buClrTx/>
              <a:buSzTx/>
              <a:buNone/>
            </a:pPr>
            <a:endParaRPr lang="fr-FR" altLang="fr-FR" sz="2800" b="1" dirty="0" smtClean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eaLnBrk="1" hangingPunct="1">
              <a:spcBef>
                <a:spcPct val="0"/>
              </a:spcBef>
              <a:buClrTx/>
              <a:buSzTx/>
              <a:buFontTx/>
              <a:buChar char="-"/>
            </a:pP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La puissance </a:t>
            </a:r>
            <a:r>
              <a:rPr lang="el-G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1-β</a:t>
            </a:r>
            <a:r>
              <a:rPr lang="fr-FR" altLang="fr-FR" sz="28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EB14A-DBBD-412E-A283-E7AC93FF04C8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19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41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412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 – le  </a:t>
            </a:r>
            <a:r>
              <a:rPr lang="fr-F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risque </a:t>
            </a:r>
            <a:r>
              <a:rPr lang="el-G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415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pic>
        <p:nvPicPr>
          <p:cNvPr id="174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1235075"/>
            <a:ext cx="2114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0" y="1338263"/>
            <a:ext cx="6877050" cy="814387"/>
          </a:xfrm>
        </p:spPr>
        <p:txBody>
          <a:bodyPr/>
          <a:lstStyle/>
          <a:p>
            <a:pPr lvl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  Le risque  </a:t>
            </a:r>
            <a:r>
              <a:rPr lang="el-GR" altLang="fr-FR" sz="2000" b="1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fr-FR" altLang="fr-FR" sz="2000" b="1" dirty="0">
              <a:latin typeface="Times New Roman" pitchFamily="18" charset="0"/>
              <a:cs typeface="Times New Roman" pitchFamily="18" charset="0"/>
            </a:endParaRP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	Capacité 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à accepter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sous l’hypothèse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H0</a:t>
            </a:r>
            <a:endParaRPr lang="fr-FR" alt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7418" name="Picture 12" descr="C:\Users\evaumourin\Documents\These Coinfection\Articles\Article 3 approches\Vaumourin_et_al_Article_Frontiers\Revision\Figure_1.jpe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688" y="2171700"/>
            <a:ext cx="4633912" cy="463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llipse 14"/>
          <p:cNvSpPr/>
          <p:nvPr/>
        </p:nvSpPr>
        <p:spPr>
          <a:xfrm>
            <a:off x="7842250" y="2171700"/>
            <a:ext cx="247650" cy="2730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" name="ZoneTexte 1"/>
          <p:cNvSpPr txBox="1"/>
          <p:nvPr/>
        </p:nvSpPr>
        <p:spPr>
          <a:xfrm>
            <a:off x="6052859" y="3279693"/>
            <a:ext cx="259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Nombre de simulations :</a:t>
            </a:r>
          </a:p>
          <a:p>
            <a:pPr algn="ctr"/>
            <a:r>
              <a:rPr lang="fr-FR" dirty="0" smtClean="0"/>
              <a:t>Ici = 1 </a:t>
            </a:r>
          </a:p>
          <a:p>
            <a:pPr algn="ctr"/>
            <a:r>
              <a:rPr lang="fr-FR" dirty="0" smtClean="0"/>
              <a:t>L’idéal &gt; 100 </a:t>
            </a:r>
            <a:endParaRPr lang="en-GB" dirty="0"/>
          </a:p>
        </p:txBody>
      </p:sp>
      <p:sp>
        <p:nvSpPr>
          <p:cNvPr id="5" name="ZoneTexte 4"/>
          <p:cNvSpPr txBox="1"/>
          <p:nvPr/>
        </p:nvSpPr>
        <p:spPr>
          <a:xfrm>
            <a:off x="1380277" y="5436318"/>
            <a:ext cx="2904633" cy="646331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</a:t>
            </a:r>
            <a:r>
              <a:rPr lang="fr-FR" b="1" dirty="0" smtClean="0"/>
              <a:t>risque </a:t>
            </a:r>
            <a:r>
              <a:rPr lang="el-GR" b="1" dirty="0" smtClean="0"/>
              <a:t>α</a:t>
            </a:r>
            <a:r>
              <a:rPr lang="fr-FR" b="1" dirty="0" smtClean="0"/>
              <a:t> </a:t>
            </a:r>
            <a:r>
              <a:rPr lang="fr-FR" dirty="0" smtClean="0"/>
              <a:t>est bien contrôlé </a:t>
            </a:r>
            <a:r>
              <a:rPr lang="fr-FR" i="1" dirty="0" smtClean="0"/>
              <a:t>a priori </a:t>
            </a:r>
            <a:r>
              <a:rPr lang="fr-FR" dirty="0" smtClean="0"/>
              <a:t>car fixé à </a:t>
            </a:r>
            <a:r>
              <a:rPr lang="fr-FR" b="1" dirty="0" smtClean="0"/>
              <a:t>0,05%</a:t>
            </a:r>
            <a:endParaRPr lang="en-GB" b="1" dirty="0"/>
          </a:p>
        </p:txBody>
      </p:sp>
      <p:grpSp>
        <p:nvGrpSpPr>
          <p:cNvPr id="7" name="Groupe 6"/>
          <p:cNvGrpSpPr/>
          <p:nvPr/>
        </p:nvGrpSpPr>
        <p:grpSpPr>
          <a:xfrm>
            <a:off x="6052859" y="4114247"/>
            <a:ext cx="2432364" cy="1709689"/>
            <a:chOff x="6052859" y="4114247"/>
            <a:chExt cx="2432364" cy="1709689"/>
          </a:xfrm>
        </p:grpSpPr>
        <p:sp>
          <p:nvSpPr>
            <p:cNvPr id="17" name="ZoneTexte 16"/>
            <p:cNvSpPr txBox="1"/>
            <p:nvPr/>
          </p:nvSpPr>
          <p:spPr>
            <a:xfrm>
              <a:off x="6212772" y="4346608"/>
              <a:ext cx="22724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Utilisation de la </a:t>
              </a:r>
              <a:r>
                <a:rPr lang="fr-FR" b="1" dirty="0" smtClean="0"/>
                <a:t>moyenne</a:t>
              </a:r>
              <a:r>
                <a:rPr lang="fr-FR" dirty="0" smtClean="0"/>
                <a:t> de chaque de chaque point</a:t>
              </a:r>
            </a:p>
            <a:p>
              <a:pPr algn="ctr"/>
              <a:r>
                <a:rPr lang="fr-FR" b="1" dirty="0" smtClean="0"/>
                <a:t>=</a:t>
              </a:r>
            </a:p>
            <a:p>
              <a:pPr algn="ctr"/>
              <a:r>
                <a:rPr lang="fr-FR" b="1" dirty="0" smtClean="0"/>
                <a:t>Signal plus lissé</a:t>
              </a:r>
              <a:endParaRPr lang="en-GB" b="1" dirty="0"/>
            </a:p>
          </p:txBody>
        </p:sp>
        <p:sp>
          <p:nvSpPr>
            <p:cNvPr id="6" name="Flèche courbée vers la droite 5"/>
            <p:cNvSpPr/>
            <p:nvPr/>
          </p:nvSpPr>
          <p:spPr>
            <a:xfrm>
              <a:off x="6052859" y="4114247"/>
              <a:ext cx="319828" cy="479111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0631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C:\Users\evaumourin\Documents\These Coinfection\Articles\Articles region\Multipatho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5200650"/>
            <a:ext cx="21590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1284288"/>
            <a:ext cx="9144000" cy="39243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36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Plan</a:t>
            </a:r>
          </a:p>
          <a:p>
            <a:pPr algn="ctr">
              <a:defRPr/>
            </a:pPr>
            <a:endParaRPr lang="fr-FR" sz="25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marL="971550" lvl="1" indent="-514350">
              <a:buFontTx/>
              <a:buAutoNum type="romanUcPeriod"/>
              <a:defRPr/>
            </a:pPr>
            <a:r>
              <a:rPr lang="fr-FR" sz="24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Stratégie générale d’étude des propriétés des méthodes</a:t>
            </a:r>
          </a:p>
          <a:p>
            <a:pPr marL="971550" lvl="1" indent="-514350">
              <a:buFontTx/>
              <a:buAutoNum type="romanUcPeriod"/>
              <a:defRPr/>
            </a:pPr>
            <a:endParaRPr lang="fr-FR" sz="24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marL="971550" lvl="1" indent="-514350">
              <a:buFontTx/>
              <a:buAutoNum type="romanUcPeriod"/>
              <a:defRPr/>
            </a:pPr>
            <a:endParaRPr lang="fr-FR" sz="24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marL="971550" lvl="1" indent="-514350">
              <a:buFontTx/>
              <a:buAutoNum type="romanUcPeriod"/>
              <a:defRPr/>
            </a:pPr>
            <a:r>
              <a:rPr lang="fr-FR" sz="24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Stratégie générale de mise en œuvre des méthodes</a:t>
            </a:r>
          </a:p>
          <a:p>
            <a:pPr marL="971550" lvl="1" indent="-514350">
              <a:buFontTx/>
              <a:buAutoNum type="romanUcPeriod"/>
              <a:defRPr/>
            </a:pPr>
            <a:endParaRPr lang="fr-FR" sz="24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marL="971550" lvl="1" indent="-514350">
              <a:buFontTx/>
              <a:buAutoNum type="romanUcPeriod"/>
              <a:defRPr/>
            </a:pPr>
            <a:endParaRPr lang="fr-FR" sz="24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marL="971550" lvl="1" indent="-514350">
              <a:buFontTx/>
              <a:buAutoNum type="romanUcPeriod"/>
              <a:defRPr/>
            </a:pPr>
            <a:r>
              <a:rPr lang="fr-FR" sz="24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Applications </a:t>
            </a:r>
            <a:endParaRPr lang="fr-FR" sz="2400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endParaRPr lang="fr-FR" sz="2000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</p:txBody>
      </p:sp>
      <p:grpSp>
        <p:nvGrpSpPr>
          <p:cNvPr id="4100" name="Groupe 1"/>
          <p:cNvGrpSpPr>
            <a:grpSpLocks/>
          </p:cNvGrpSpPr>
          <p:nvPr/>
        </p:nvGrpSpPr>
        <p:grpSpPr bwMode="auto">
          <a:xfrm>
            <a:off x="-36513" y="0"/>
            <a:ext cx="9194801" cy="719138"/>
            <a:chOff x="0" y="6138745"/>
            <a:chExt cx="9194141" cy="720000"/>
          </a:xfrm>
        </p:grpSpPr>
        <p:pic>
          <p:nvPicPr>
            <p:cNvPr id="410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885" y="6138745"/>
              <a:ext cx="960584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3"/>
            <a:stretch>
              <a:fillRect/>
            </a:stretch>
          </p:blipFill>
          <p:spPr bwMode="auto">
            <a:xfrm>
              <a:off x="4594469" y="6139233"/>
              <a:ext cx="1043925" cy="71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39234"/>
              <a:ext cx="1078889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39" y="6139234"/>
              <a:ext cx="96030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238" y="6139234"/>
              <a:ext cx="970893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063" y="6139234"/>
              <a:ext cx="89995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709" y="6138901"/>
              <a:ext cx="747175" cy="71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50"/>
            <a:stretch>
              <a:fillRect/>
            </a:stretch>
          </p:blipFill>
          <p:spPr bwMode="auto">
            <a:xfrm>
              <a:off x="6117887" y="6139229"/>
              <a:ext cx="1223912" cy="71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5" t="27130" r="22185" b="14536"/>
            <a:stretch>
              <a:fillRect/>
            </a:stretch>
          </p:blipFill>
          <p:spPr bwMode="auto">
            <a:xfrm>
              <a:off x="7181627" y="6139233"/>
              <a:ext cx="674411" cy="71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9" descr="http://www.nematodes.org/nembase4/species/LSC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908" y="6138745"/>
              <a:ext cx="72024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21" descr="http://upload.wikimedia.org/wikipedia/commons/3/3c/Plasmodium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148" y="6138745"/>
              <a:ext cx="66999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A4EB14A-DBBD-412E-A283-E7AC93FF04C8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20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41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7412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 – le  </a:t>
            </a:r>
            <a:r>
              <a:rPr lang="fr-F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risque </a:t>
            </a:r>
            <a:r>
              <a:rPr lang="el-G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α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7415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pic>
        <p:nvPicPr>
          <p:cNvPr id="1741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1235075"/>
            <a:ext cx="2114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0" y="1338263"/>
            <a:ext cx="6877050" cy="814387"/>
          </a:xfrm>
        </p:spPr>
        <p:txBody>
          <a:bodyPr/>
          <a:lstStyle/>
          <a:p>
            <a:pPr lvl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  Le risque  </a:t>
            </a:r>
            <a:r>
              <a:rPr lang="el-GR" altLang="fr-FR" sz="2000" b="1" dirty="0" smtClean="0">
                <a:latin typeface="Times New Roman" pitchFamily="18" charset="0"/>
                <a:cs typeface="Times New Roman" pitchFamily="18" charset="0"/>
              </a:rPr>
              <a:t>α</a:t>
            </a:r>
            <a:endParaRPr lang="fr-FR" altLang="fr-FR" sz="2000" b="1" dirty="0">
              <a:latin typeface="Times New Roman" pitchFamily="18" charset="0"/>
              <a:cs typeface="Times New Roman" pitchFamily="18" charset="0"/>
            </a:endParaRP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	Capacité 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à accepter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H1 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sous l’hypothèse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H0</a:t>
            </a:r>
            <a:endParaRPr lang="fr-FR" altLang="fr-FR" sz="1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Ellipse 14"/>
          <p:cNvSpPr/>
          <p:nvPr/>
        </p:nvSpPr>
        <p:spPr>
          <a:xfrm>
            <a:off x="7842250" y="2171700"/>
            <a:ext cx="247650" cy="27305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pic>
        <p:nvPicPr>
          <p:cNvPr id="16" name="Image 15" descr="Capture d’écran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12401" r="4515" b="8319"/>
          <a:stretch/>
        </p:blipFill>
        <p:spPr>
          <a:xfrm>
            <a:off x="118834" y="2714669"/>
            <a:ext cx="6416932" cy="3890317"/>
          </a:xfrm>
          <a:prstGeom prst="rect">
            <a:avLst/>
          </a:prstGeom>
        </p:spPr>
      </p:pic>
      <p:sp>
        <p:nvSpPr>
          <p:cNvPr id="20" name="ZoneTexte 19"/>
          <p:cNvSpPr txBox="1"/>
          <p:nvPr/>
        </p:nvSpPr>
        <p:spPr>
          <a:xfrm>
            <a:off x="878382" y="3073187"/>
            <a:ext cx="2893518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</a:t>
            </a:r>
            <a:r>
              <a:rPr lang="fr-FR" b="1" dirty="0" smtClean="0"/>
              <a:t>risque </a:t>
            </a:r>
            <a:r>
              <a:rPr lang="el-GR" b="1" dirty="0" smtClean="0"/>
              <a:t>α</a:t>
            </a:r>
            <a:r>
              <a:rPr lang="fr-FR" b="1" dirty="0" smtClean="0"/>
              <a:t> </a:t>
            </a:r>
            <a:r>
              <a:rPr lang="fr-FR" dirty="0" smtClean="0"/>
              <a:t>est mal contrôlé</a:t>
            </a:r>
            <a:endParaRPr lang="en-GB" b="1" dirty="0"/>
          </a:p>
        </p:txBody>
      </p:sp>
      <p:sp>
        <p:nvSpPr>
          <p:cNvPr id="22" name="ZoneTexte 21"/>
          <p:cNvSpPr txBox="1"/>
          <p:nvPr/>
        </p:nvSpPr>
        <p:spPr>
          <a:xfrm>
            <a:off x="6452355" y="2980854"/>
            <a:ext cx="25922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Tests non indépendant</a:t>
            </a:r>
          </a:p>
          <a:p>
            <a:pPr algn="ctr"/>
            <a:r>
              <a:rPr lang="fr-FR" b="1" dirty="0" smtClean="0"/>
              <a:t>=</a:t>
            </a:r>
          </a:p>
          <a:p>
            <a:pPr algn="ctr"/>
            <a:r>
              <a:rPr lang="fr-FR" b="1" dirty="0" smtClean="0"/>
              <a:t>Fausses conclusions</a:t>
            </a:r>
          </a:p>
        </p:txBody>
      </p:sp>
      <p:grpSp>
        <p:nvGrpSpPr>
          <p:cNvPr id="23" name="Groupe 22"/>
          <p:cNvGrpSpPr/>
          <p:nvPr/>
        </p:nvGrpSpPr>
        <p:grpSpPr>
          <a:xfrm>
            <a:off x="6408199" y="4105369"/>
            <a:ext cx="2476520" cy="1127373"/>
            <a:chOff x="6088371" y="4105369"/>
            <a:chExt cx="2476520" cy="1127373"/>
          </a:xfrm>
        </p:grpSpPr>
        <p:sp>
          <p:nvSpPr>
            <p:cNvPr id="24" name="ZoneTexte 23"/>
            <p:cNvSpPr txBox="1"/>
            <p:nvPr/>
          </p:nvSpPr>
          <p:spPr>
            <a:xfrm>
              <a:off x="6292440" y="4309412"/>
              <a:ext cx="227245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smtClean="0"/>
                <a:t>Problèmes des </a:t>
              </a:r>
            </a:p>
            <a:p>
              <a:pPr algn="ctr"/>
              <a:r>
                <a:rPr lang="fr-FR" b="1" dirty="0" smtClean="0"/>
                <a:t>tests multiples</a:t>
              </a:r>
              <a:r>
                <a:rPr lang="fr-FR" dirty="0" smtClean="0"/>
                <a:t> </a:t>
              </a:r>
            </a:p>
            <a:p>
              <a:pPr algn="ctr"/>
              <a:r>
                <a:rPr lang="fr-FR" dirty="0" smtClean="0"/>
                <a:t>non indépendants</a:t>
              </a:r>
              <a:endParaRPr lang="en-GB" b="1" dirty="0"/>
            </a:p>
          </p:txBody>
        </p:sp>
        <p:sp>
          <p:nvSpPr>
            <p:cNvPr id="25" name="Flèche courbée vers la droite 24"/>
            <p:cNvSpPr/>
            <p:nvPr/>
          </p:nvSpPr>
          <p:spPr>
            <a:xfrm>
              <a:off x="6088371" y="4105369"/>
              <a:ext cx="319828" cy="479111"/>
            </a:xfrm>
            <a:prstGeom prst="curved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516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5E5E840-B7DB-4839-9E25-5CF524B9B657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21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435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8436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 – la </a:t>
            </a:r>
            <a:r>
              <a:rPr lang="fr-F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puissance 1-</a:t>
            </a:r>
            <a:r>
              <a:rPr lang="el-G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pic>
        <p:nvPicPr>
          <p:cNvPr id="1843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1235075"/>
            <a:ext cx="2114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0" y="1338263"/>
            <a:ext cx="6877050" cy="814387"/>
          </a:xfrm>
        </p:spPr>
        <p:txBody>
          <a:bodyPr/>
          <a:lstStyle/>
          <a:p>
            <a:pPr lvl="1">
              <a:buClrTx/>
              <a:buSzPct val="100000"/>
              <a:buFont typeface="Wingdings" panose="05000000000000000000" pitchFamily="2" charset="2"/>
              <a:buChar char="Ø"/>
              <a:defRPr/>
            </a:pP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  La </a:t>
            </a:r>
            <a:r>
              <a:rPr lang="fr-FR" altLang="fr-FR" sz="2000" b="1" dirty="0">
                <a:latin typeface="Times New Roman" pitchFamily="18" charset="0"/>
                <a:cs typeface="Times New Roman" pitchFamily="18" charset="0"/>
              </a:rPr>
              <a:t>puissance 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fr-FR" altLang="fr-FR" sz="2000" b="1" dirty="0"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l-GR" altLang="fr-FR" sz="2000" b="1" dirty="0" smtClean="0">
                <a:latin typeface="Times New Roman" pitchFamily="18" charset="0"/>
                <a:cs typeface="Times New Roman" pitchFamily="18" charset="0"/>
              </a:rPr>
              <a:t>β</a:t>
            </a:r>
            <a:endParaRPr lang="fr-FR" altLang="fr-FR" sz="2000" b="1" dirty="0">
              <a:latin typeface="Times New Roman" pitchFamily="18" charset="0"/>
              <a:cs typeface="Times New Roman" pitchFamily="18" charset="0"/>
            </a:endParaRP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	Capacité 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à accepter H1 sous l’hypothèse H1</a:t>
            </a:r>
          </a:p>
        </p:txBody>
      </p:sp>
      <p:grpSp>
        <p:nvGrpSpPr>
          <p:cNvPr id="18441" name="Groupe 56"/>
          <p:cNvGrpSpPr>
            <a:grpSpLocks/>
          </p:cNvGrpSpPr>
          <p:nvPr/>
        </p:nvGrpSpPr>
        <p:grpSpPr bwMode="auto">
          <a:xfrm>
            <a:off x="696913" y="3933045"/>
            <a:ext cx="3163887" cy="1389063"/>
            <a:chOff x="628650" y="1326346"/>
            <a:chExt cx="3163888" cy="1389062"/>
          </a:xfrm>
        </p:grpSpPr>
        <p:sp>
          <p:nvSpPr>
            <p:cNvPr id="18460" name="Rectangle 3"/>
            <p:cNvSpPr>
              <a:spLocks noChangeArrowheads="1"/>
            </p:cNvSpPr>
            <p:nvPr/>
          </p:nvSpPr>
          <p:spPr bwMode="auto">
            <a:xfrm>
              <a:off x="628650" y="1326346"/>
              <a:ext cx="3163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n°1 : H1h/H0p</a:t>
              </a:r>
            </a:p>
          </p:txBody>
        </p:sp>
        <p:grpSp>
          <p:nvGrpSpPr>
            <p:cNvPr id="18461" name="Groupe 8"/>
            <p:cNvGrpSpPr>
              <a:grpSpLocks/>
            </p:cNvGrpSpPr>
            <p:nvPr/>
          </p:nvGrpSpPr>
          <p:grpSpPr bwMode="auto">
            <a:xfrm>
              <a:off x="1163638" y="1759733"/>
              <a:ext cx="2095500" cy="955675"/>
              <a:chOff x="1621632" y="5400674"/>
              <a:chExt cx="2095500" cy="955675"/>
            </a:xfrm>
          </p:grpSpPr>
          <p:sp>
            <p:nvSpPr>
              <p:cNvPr id="20" name="Rectangle à coins arrondis 19"/>
              <p:cNvSpPr/>
              <p:nvPr/>
            </p:nvSpPr>
            <p:spPr>
              <a:xfrm>
                <a:off x="1621631" y="5400675"/>
                <a:ext cx="1047751" cy="955674"/>
              </a:xfrm>
              <a:prstGeom prst="roundRect">
                <a:avLst/>
              </a:prstGeom>
              <a:solidFill>
                <a:srgbClr val="04617B">
                  <a:alpha val="4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" name="Rectangle à coins arrondis 20"/>
              <p:cNvSpPr/>
              <p:nvPr/>
            </p:nvSpPr>
            <p:spPr>
              <a:xfrm>
                <a:off x="2669381" y="5400675"/>
                <a:ext cx="1047751" cy="955674"/>
              </a:xfrm>
              <a:prstGeom prst="roundRec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2840832" y="55641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3378995" y="5503862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2772570" y="5937249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3459957" y="5868987"/>
                <a:ext cx="161925" cy="1524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450432" y="6173786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402681" y="564197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1793081" y="55086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082132" y="6064249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2382044" y="5946774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1991519" y="58435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3" name="Ellipse 32"/>
              <p:cNvSpPr/>
              <p:nvPr/>
            </p:nvSpPr>
            <p:spPr>
              <a:xfrm>
                <a:off x="3123407" y="57245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4" name="Ellipse 33"/>
              <p:cNvSpPr/>
              <p:nvPr/>
            </p:nvSpPr>
            <p:spPr>
              <a:xfrm>
                <a:off x="2153444" y="5507037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5" name="Ellipse 34"/>
              <p:cNvSpPr/>
              <p:nvPr/>
            </p:nvSpPr>
            <p:spPr>
              <a:xfrm>
                <a:off x="1712119" y="6037261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2142331" y="6119811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18442" name="Groupe 11263"/>
          <p:cNvGrpSpPr>
            <a:grpSpLocks/>
          </p:cNvGrpSpPr>
          <p:nvPr/>
        </p:nvGrpSpPr>
        <p:grpSpPr bwMode="auto">
          <a:xfrm>
            <a:off x="5283200" y="3931458"/>
            <a:ext cx="3162300" cy="1443037"/>
            <a:chOff x="5283200" y="1326346"/>
            <a:chExt cx="3162300" cy="1443037"/>
          </a:xfrm>
        </p:grpSpPr>
        <p:sp>
          <p:nvSpPr>
            <p:cNvPr id="18445" name="Rectangle 18"/>
            <p:cNvSpPr>
              <a:spLocks noChangeArrowheads="1"/>
            </p:cNvSpPr>
            <p:nvPr/>
          </p:nvSpPr>
          <p:spPr bwMode="auto">
            <a:xfrm>
              <a:off x="5283200" y="1326346"/>
              <a:ext cx="3162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 dirty="0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n°2 : H0h/H1p</a:t>
              </a:r>
            </a:p>
          </p:txBody>
        </p:sp>
        <p:grpSp>
          <p:nvGrpSpPr>
            <p:cNvPr id="18446" name="Groupe 9"/>
            <p:cNvGrpSpPr>
              <a:grpSpLocks/>
            </p:cNvGrpSpPr>
            <p:nvPr/>
          </p:nvGrpSpPr>
          <p:grpSpPr bwMode="auto">
            <a:xfrm>
              <a:off x="5702300" y="1704171"/>
              <a:ext cx="2324100" cy="1065212"/>
              <a:chOff x="4905375" y="5345905"/>
              <a:chExt cx="2324100" cy="1065213"/>
            </a:xfrm>
          </p:grpSpPr>
          <p:sp>
            <p:nvSpPr>
              <p:cNvPr id="40" name="Ellipse 39"/>
              <p:cNvSpPr/>
              <p:nvPr/>
            </p:nvSpPr>
            <p:spPr>
              <a:xfrm>
                <a:off x="4905375" y="5345905"/>
                <a:ext cx="1162050" cy="1065213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6067425" y="5345905"/>
                <a:ext cx="1162050" cy="1065213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5191125" y="5563392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4" name="Rectangle à coins arrondis 43"/>
              <p:cNvSpPr/>
              <p:nvPr/>
            </p:nvSpPr>
            <p:spPr>
              <a:xfrm>
                <a:off x="5557838" y="5536405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5267325" y="5896768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6" name="Rectangle à coins arrondis 45"/>
              <p:cNvSpPr/>
              <p:nvPr/>
            </p:nvSpPr>
            <p:spPr>
              <a:xfrm>
                <a:off x="5719763" y="5801517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5543550" y="6147593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8" name="Rectangle à coins arrondis 47"/>
              <p:cNvSpPr/>
              <p:nvPr/>
            </p:nvSpPr>
            <p:spPr>
              <a:xfrm>
                <a:off x="6234113" y="5682455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9" name="Rectangle à coins arrondis 48"/>
              <p:cNvSpPr/>
              <p:nvPr/>
            </p:nvSpPr>
            <p:spPr>
              <a:xfrm>
                <a:off x="6567488" y="5499892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0" name="Rectangle à coins arrondis 49"/>
              <p:cNvSpPr/>
              <p:nvPr/>
            </p:nvSpPr>
            <p:spPr>
              <a:xfrm>
                <a:off x="6943725" y="5801517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1" name="Rectangle à coins arrondis 50"/>
              <p:cNvSpPr/>
              <p:nvPr/>
            </p:nvSpPr>
            <p:spPr>
              <a:xfrm>
                <a:off x="6486525" y="6066631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2" name="Rectangle à coins arrondis 51"/>
              <p:cNvSpPr/>
              <p:nvPr/>
            </p:nvSpPr>
            <p:spPr>
              <a:xfrm>
                <a:off x="6777038" y="6119018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53" name="Rectangle à coins arrondis 52"/>
              <p:cNvSpPr/>
              <p:nvPr/>
            </p:nvSpPr>
            <p:spPr>
              <a:xfrm>
                <a:off x="6615113" y="5801517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sp>
        <p:nvSpPr>
          <p:cNvPr id="54" name="Rectangle 53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55" name="Ellipse 54"/>
          <p:cNvSpPr/>
          <p:nvPr/>
        </p:nvSpPr>
        <p:spPr>
          <a:xfrm>
            <a:off x="8340725" y="2147888"/>
            <a:ext cx="619125" cy="314325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6" name="ZoneTexte 55"/>
          <p:cNvSpPr txBox="1"/>
          <p:nvPr/>
        </p:nvSpPr>
        <p:spPr>
          <a:xfrm>
            <a:off x="7031038" y="2755283"/>
            <a:ext cx="21007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smtClean="0"/>
              <a:t>Nombre de simulations :</a:t>
            </a:r>
          </a:p>
          <a:p>
            <a:pPr algn="ctr"/>
            <a:r>
              <a:rPr lang="fr-FR" sz="1400" dirty="0" smtClean="0"/>
              <a:t>Ici = 1 </a:t>
            </a:r>
          </a:p>
          <a:p>
            <a:pPr algn="ctr"/>
            <a:r>
              <a:rPr lang="fr-FR" sz="1400" dirty="0" smtClean="0"/>
              <a:t>L’idéal &gt; 100 </a:t>
            </a:r>
            <a:endParaRPr lang="en-GB" sz="1400" dirty="0"/>
          </a:p>
        </p:txBody>
      </p:sp>
      <p:sp>
        <p:nvSpPr>
          <p:cNvPr id="57" name="Rectangle 3"/>
          <p:cNvSpPr>
            <a:spLocks noChangeArrowheads="1"/>
          </p:cNvSpPr>
          <p:nvPr/>
        </p:nvSpPr>
        <p:spPr bwMode="auto">
          <a:xfrm>
            <a:off x="1577975" y="5578428"/>
            <a:ext cx="1403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fr-FR" altLang="fr-FR" sz="1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Associations</a:t>
            </a:r>
          </a:p>
        </p:txBody>
      </p:sp>
      <p:sp>
        <p:nvSpPr>
          <p:cNvPr id="58" name="Rectangle 18"/>
          <p:cNvSpPr>
            <a:spLocks noChangeArrowheads="1"/>
          </p:cNvSpPr>
          <p:nvPr/>
        </p:nvSpPr>
        <p:spPr bwMode="auto">
          <a:xfrm>
            <a:off x="6175375" y="5578428"/>
            <a:ext cx="13779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Wingdings 2" pitchFamily="18" charset="2"/>
              <a:buNone/>
            </a:pPr>
            <a:r>
              <a:rPr lang="fr-FR" altLang="fr-FR" sz="1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Interactions</a:t>
            </a:r>
          </a:p>
        </p:txBody>
      </p:sp>
      <p:sp>
        <p:nvSpPr>
          <p:cNvPr id="2" name="Flèche courbée vers la droite 1"/>
          <p:cNvSpPr/>
          <p:nvPr/>
        </p:nvSpPr>
        <p:spPr>
          <a:xfrm>
            <a:off x="1731645" y="2141474"/>
            <a:ext cx="365760" cy="608076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ZoneTexte 2"/>
          <p:cNvSpPr txBox="1"/>
          <p:nvPr/>
        </p:nvSpPr>
        <p:spPr>
          <a:xfrm>
            <a:off x="2154237" y="2479969"/>
            <a:ext cx="327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Plus la puissance est </a:t>
            </a:r>
            <a:r>
              <a:rPr lang="fr-FR" b="1" dirty="0" smtClean="0"/>
              <a:t>proche de 1 </a:t>
            </a:r>
            <a:r>
              <a:rPr lang="fr-FR" dirty="0" smtClean="0"/>
              <a:t>Plus elle est </a:t>
            </a:r>
            <a:r>
              <a:rPr lang="fr-FR" b="1" dirty="0" smtClean="0"/>
              <a:t>élevée </a:t>
            </a:r>
            <a:endParaRPr lang="en-GB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8" grpId="0"/>
      <p:bldP spid="2" grpId="0" animBg="1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9459" name="Espace réservé du numéro de diapositive 1"/>
          <p:cNvSpPr txBox="1">
            <a:spLocks/>
          </p:cNvSpPr>
          <p:nvPr/>
        </p:nvSpPr>
        <p:spPr bwMode="auto">
          <a:xfrm>
            <a:off x="8216900" y="64579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DBD14A-E5AA-4345-984B-892FCF50958E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 – la </a:t>
            </a:r>
            <a:r>
              <a:rPr lang="fr-F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puissance 1-</a:t>
            </a:r>
            <a:r>
              <a:rPr lang="el-G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2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grpSp>
        <p:nvGrpSpPr>
          <p:cNvPr id="19463" name="Groupe 56"/>
          <p:cNvGrpSpPr>
            <a:grpSpLocks/>
          </p:cNvGrpSpPr>
          <p:nvPr/>
        </p:nvGrpSpPr>
        <p:grpSpPr bwMode="auto">
          <a:xfrm>
            <a:off x="184150" y="1397000"/>
            <a:ext cx="3163888" cy="1389063"/>
            <a:chOff x="628650" y="1326346"/>
            <a:chExt cx="3163888" cy="1389062"/>
          </a:xfrm>
        </p:grpSpPr>
        <p:sp>
          <p:nvSpPr>
            <p:cNvPr id="19479" name="Rectangle 3"/>
            <p:cNvSpPr>
              <a:spLocks noChangeArrowheads="1"/>
            </p:cNvSpPr>
            <p:nvPr/>
          </p:nvSpPr>
          <p:spPr bwMode="auto">
            <a:xfrm>
              <a:off x="628650" y="1326346"/>
              <a:ext cx="3163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n°1 : H1h/H0p</a:t>
              </a:r>
            </a:p>
          </p:txBody>
        </p:sp>
        <p:grpSp>
          <p:nvGrpSpPr>
            <p:cNvPr id="19480" name="Groupe 8"/>
            <p:cNvGrpSpPr>
              <a:grpSpLocks/>
            </p:cNvGrpSpPr>
            <p:nvPr/>
          </p:nvGrpSpPr>
          <p:grpSpPr bwMode="auto">
            <a:xfrm>
              <a:off x="1163638" y="1759733"/>
              <a:ext cx="2095500" cy="955675"/>
              <a:chOff x="1621632" y="5400674"/>
              <a:chExt cx="2095500" cy="955675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621632" y="5400675"/>
                <a:ext cx="1047750" cy="955674"/>
              </a:xfrm>
              <a:prstGeom prst="roundRect">
                <a:avLst/>
              </a:prstGeom>
              <a:solidFill>
                <a:srgbClr val="04617B">
                  <a:alpha val="4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2669382" y="5400675"/>
                <a:ext cx="1047750" cy="955674"/>
              </a:xfrm>
              <a:prstGeom prst="roundRec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2840832" y="55641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378994" y="5503862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772569" y="5937249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3459957" y="5868987"/>
                <a:ext cx="161925" cy="1524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3450432" y="6173786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2402682" y="564197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793082" y="55086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082132" y="6064249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382044" y="5946774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1991519" y="58435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123407" y="57245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2153444" y="5507037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712119" y="6037261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142332" y="6119811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19464" name="Groupe 54"/>
          <p:cNvGrpSpPr>
            <a:grpSpLocks/>
          </p:cNvGrpSpPr>
          <p:nvPr/>
        </p:nvGrpSpPr>
        <p:grpSpPr bwMode="auto">
          <a:xfrm>
            <a:off x="3357563" y="1235075"/>
            <a:ext cx="5891212" cy="5514975"/>
            <a:chOff x="-21881" y="2724801"/>
            <a:chExt cx="4401793" cy="4121348"/>
          </a:xfrm>
        </p:grpSpPr>
        <p:grpSp>
          <p:nvGrpSpPr>
            <p:cNvPr id="19467" name="Groupe 52"/>
            <p:cNvGrpSpPr>
              <a:grpSpLocks/>
            </p:cNvGrpSpPr>
            <p:nvPr/>
          </p:nvGrpSpPr>
          <p:grpSpPr bwMode="auto">
            <a:xfrm>
              <a:off x="-21881" y="2748529"/>
              <a:ext cx="4126077" cy="4097620"/>
              <a:chOff x="-21881" y="2748529"/>
              <a:chExt cx="4126077" cy="4097620"/>
            </a:xfrm>
          </p:grpSpPr>
          <p:pic>
            <p:nvPicPr>
              <p:cNvPr id="19472" name="Picture 2" descr="C:\Users\evaumourin\Documents\These Coinfection\Articles\Article 3 approches\Vaumourin_et_al_Article_Frontiers\Revision\Figure_2.jpe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168" b="4233"/>
              <a:stretch>
                <a:fillRect/>
              </a:stretch>
            </p:blipFill>
            <p:spPr bwMode="auto">
              <a:xfrm>
                <a:off x="209378" y="2795590"/>
                <a:ext cx="3894818" cy="3852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473" name="ZoneTexte 57"/>
              <p:cNvSpPr txBox="1">
                <a:spLocks noChangeArrowheads="1"/>
              </p:cNvSpPr>
              <p:nvPr/>
            </p:nvSpPr>
            <p:spPr bwMode="auto">
              <a:xfrm rot="-5400000">
                <a:off x="-727247" y="4587226"/>
                <a:ext cx="1663700" cy="252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en-US" sz="1600">
                    <a:latin typeface="Times New Roman" pitchFamily="18" charset="0"/>
                  </a:rPr>
                  <a:t>Puissance (1-</a:t>
                </a:r>
                <a:r>
                  <a:rPr lang="el-GR" altLang="en-US" sz="1600">
                    <a:latin typeface="Times New Roman" pitchFamily="18" charset="0"/>
                  </a:rPr>
                  <a:t>β</a:t>
                </a:r>
                <a:r>
                  <a:rPr lang="fr-FR" altLang="en-US" sz="1600">
                    <a:latin typeface="Times New Roman" pitchFamily="18" charset="0"/>
                  </a:rPr>
                  <a:t>)</a:t>
                </a:r>
                <a:endParaRPr lang="en-GB" altLang="en-US" sz="1600">
                  <a:latin typeface="Times New Roman" pitchFamily="18" charset="0"/>
                </a:endParaRPr>
              </a:p>
            </p:txBody>
          </p:sp>
          <p:sp>
            <p:nvSpPr>
              <p:cNvPr id="19474" name="ZoneTexte 58"/>
              <p:cNvSpPr txBox="1">
                <a:spLocks noChangeArrowheads="1"/>
              </p:cNvSpPr>
              <p:nvPr/>
            </p:nvSpPr>
            <p:spPr bwMode="auto">
              <a:xfrm>
                <a:off x="1023144" y="6593136"/>
                <a:ext cx="2374900" cy="253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en-US" sz="1600">
                    <a:latin typeface="Times New Roman" pitchFamily="18" charset="0"/>
                  </a:rPr>
                  <a:t>Nombre de parasites</a:t>
                </a:r>
                <a:endParaRPr lang="en-GB" altLang="en-US" sz="1600">
                  <a:latin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02760" y="2748528"/>
                <a:ext cx="351100" cy="240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342111" y="2748528"/>
                <a:ext cx="351100" cy="240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5825" y="4710735"/>
                <a:ext cx="351100" cy="2396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95488" y="4726158"/>
                <a:ext cx="351100" cy="2396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9468" name="ZoneTexte 59"/>
            <p:cNvSpPr txBox="1">
              <a:spLocks noChangeArrowheads="1"/>
            </p:cNvSpPr>
            <p:nvPr/>
          </p:nvSpPr>
          <p:spPr bwMode="auto">
            <a:xfrm>
              <a:off x="346075" y="2724801"/>
              <a:ext cx="18037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>
                  <a:latin typeface="Times New Roman" pitchFamily="18" charset="0"/>
                </a:rPr>
                <a:t>Fort déséquilibre (0,2)</a:t>
              </a:r>
              <a:endParaRPr lang="en-GB" altLang="en-US" sz="1400">
                <a:latin typeface="Times New Roman" pitchFamily="18" charset="0"/>
              </a:endParaRPr>
            </a:p>
          </p:txBody>
        </p:sp>
        <p:sp>
          <p:nvSpPr>
            <p:cNvPr id="19469" name="ZoneTexte 60"/>
            <p:cNvSpPr txBox="1">
              <a:spLocks noChangeArrowheads="1"/>
            </p:cNvSpPr>
            <p:nvPr/>
          </p:nvSpPr>
          <p:spPr bwMode="auto">
            <a:xfrm>
              <a:off x="2366962" y="4710944"/>
              <a:ext cx="14932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>
                  <a:latin typeface="Times New Roman" pitchFamily="18" charset="0"/>
                </a:rPr>
                <a:t>Equilibre (0,5)</a:t>
              </a:r>
              <a:endParaRPr lang="en-GB" altLang="en-US" sz="1400">
                <a:latin typeface="Times New Roman" pitchFamily="18" charset="0"/>
              </a:endParaRPr>
            </a:p>
          </p:txBody>
        </p:sp>
        <p:sp>
          <p:nvSpPr>
            <p:cNvPr id="19470" name="ZoneTexte 61"/>
            <p:cNvSpPr txBox="1">
              <a:spLocks noChangeArrowheads="1"/>
            </p:cNvSpPr>
            <p:nvPr/>
          </p:nvSpPr>
          <p:spPr bwMode="auto">
            <a:xfrm>
              <a:off x="2366962" y="2724801"/>
              <a:ext cx="2012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>
                  <a:latin typeface="Times New Roman" pitchFamily="18" charset="0"/>
                </a:rPr>
                <a:t>Déséquilibre moyen (0,3)</a:t>
              </a:r>
              <a:endParaRPr lang="en-GB" altLang="en-US" sz="1400">
                <a:latin typeface="Times New Roman" pitchFamily="18" charset="0"/>
              </a:endParaRPr>
            </a:p>
          </p:txBody>
        </p:sp>
        <p:sp>
          <p:nvSpPr>
            <p:cNvPr id="19471" name="ZoneTexte 62"/>
            <p:cNvSpPr txBox="1">
              <a:spLocks noChangeArrowheads="1"/>
            </p:cNvSpPr>
            <p:nvPr/>
          </p:nvSpPr>
          <p:spPr bwMode="auto">
            <a:xfrm>
              <a:off x="346075" y="4710944"/>
              <a:ext cx="2012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>
                  <a:latin typeface="Times New Roman" pitchFamily="18" charset="0"/>
                </a:rPr>
                <a:t>Déséquilibre moyen (0,4)</a:t>
              </a:r>
              <a:endParaRPr lang="en-GB" altLang="en-US" sz="1400">
                <a:latin typeface="Times New Roman" pitchFamily="18" charset="0"/>
              </a:endParaRPr>
            </a:p>
          </p:txBody>
        </p:sp>
      </p:grpSp>
      <p:sp>
        <p:nvSpPr>
          <p:cNvPr id="19465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-14288" y="3498267"/>
            <a:ext cx="3278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smtClean="0"/>
              <a:t> </a:t>
            </a:r>
            <a:r>
              <a:rPr lang="fr-FR" dirty="0" smtClean="0"/>
              <a:t>La </a:t>
            </a:r>
            <a:r>
              <a:rPr lang="fr-FR" b="1" dirty="0" smtClean="0"/>
              <a:t>puissance du GLM </a:t>
            </a:r>
            <a:r>
              <a:rPr lang="fr-FR" dirty="0" smtClean="0"/>
              <a:t>diminue avec l’augmentation du </a:t>
            </a:r>
            <a:r>
              <a:rPr lang="fr-FR" b="1" dirty="0" smtClean="0"/>
              <a:t>nombre de parasites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-14288" y="4669342"/>
            <a:ext cx="354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b="1" dirty="0" smtClean="0"/>
              <a:t> </a:t>
            </a:r>
            <a:r>
              <a:rPr lang="fr-FR" dirty="0" smtClean="0"/>
              <a:t>La</a:t>
            </a:r>
            <a:r>
              <a:rPr lang="fr-FR" b="1" dirty="0" smtClean="0"/>
              <a:t> puissance diminue </a:t>
            </a:r>
            <a:r>
              <a:rPr lang="fr-FR" dirty="0" smtClean="0"/>
              <a:t>avec l’augmentation du </a:t>
            </a:r>
            <a:r>
              <a:rPr lang="fr-FR" b="1" dirty="0" smtClean="0"/>
              <a:t>déséquilibre</a:t>
            </a:r>
            <a:endParaRPr lang="en-GB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66675" y="2795588"/>
            <a:ext cx="342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1400" b="1" dirty="0" smtClean="0">
                <a:solidFill>
                  <a:schemeClr val="tx2"/>
                </a:solidFill>
                <a:cs typeface="Times New Roman" pitchFamily="18" charset="0"/>
              </a:rPr>
              <a:t>Variation de la tailles des sous-populations</a:t>
            </a:r>
          </a:p>
          <a:p>
            <a:pPr algn="ctr"/>
            <a:r>
              <a:rPr lang="fr-FR" sz="1400" b="1" dirty="0" smtClean="0">
                <a:solidFill>
                  <a:schemeClr val="tx2"/>
                </a:solidFill>
                <a:cs typeface="Times New Roman" pitchFamily="18" charset="0"/>
              </a:rPr>
              <a:t>Ratio de prévalences : 0,5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979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evaumourin\Documents\These Coinfection\Articles\Article 3 approches\Vaumourin_et_al_Article_Frontiers\Revision\Figure_revised\Annexe_3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0" t="4581" b="4269"/>
          <a:stretch/>
        </p:blipFill>
        <p:spPr bwMode="auto">
          <a:xfrm>
            <a:off x="3696126" y="1593857"/>
            <a:ext cx="5350205" cy="50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19459" name="Espace réservé du numéro de diapositive 1"/>
          <p:cNvSpPr txBox="1">
            <a:spLocks/>
          </p:cNvSpPr>
          <p:nvPr/>
        </p:nvSpPr>
        <p:spPr bwMode="auto">
          <a:xfrm>
            <a:off x="8216900" y="64579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0DBD14A-E5AA-4345-984B-892FCF50958E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 – la </a:t>
            </a:r>
            <a:r>
              <a:rPr lang="fr-F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puissance 1-</a:t>
            </a:r>
            <a:r>
              <a:rPr lang="el-G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2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grpSp>
        <p:nvGrpSpPr>
          <p:cNvPr id="19463" name="Groupe 56"/>
          <p:cNvGrpSpPr>
            <a:grpSpLocks/>
          </p:cNvGrpSpPr>
          <p:nvPr/>
        </p:nvGrpSpPr>
        <p:grpSpPr bwMode="auto">
          <a:xfrm>
            <a:off x="184150" y="1397000"/>
            <a:ext cx="3163888" cy="1389063"/>
            <a:chOff x="628650" y="1326346"/>
            <a:chExt cx="3163888" cy="1389062"/>
          </a:xfrm>
        </p:grpSpPr>
        <p:sp>
          <p:nvSpPr>
            <p:cNvPr id="19479" name="Rectangle 3"/>
            <p:cNvSpPr>
              <a:spLocks noChangeArrowheads="1"/>
            </p:cNvSpPr>
            <p:nvPr/>
          </p:nvSpPr>
          <p:spPr bwMode="auto">
            <a:xfrm>
              <a:off x="628650" y="1326346"/>
              <a:ext cx="316388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n°1 : H1h/H0p</a:t>
              </a:r>
            </a:p>
          </p:txBody>
        </p:sp>
        <p:grpSp>
          <p:nvGrpSpPr>
            <p:cNvPr id="19480" name="Groupe 8"/>
            <p:cNvGrpSpPr>
              <a:grpSpLocks/>
            </p:cNvGrpSpPr>
            <p:nvPr/>
          </p:nvGrpSpPr>
          <p:grpSpPr bwMode="auto">
            <a:xfrm>
              <a:off x="1163638" y="1759733"/>
              <a:ext cx="2095500" cy="955675"/>
              <a:chOff x="1621632" y="5400674"/>
              <a:chExt cx="2095500" cy="955675"/>
            </a:xfrm>
          </p:grpSpPr>
          <p:sp>
            <p:nvSpPr>
              <p:cNvPr id="15" name="Rectangle à coins arrondis 14"/>
              <p:cNvSpPr/>
              <p:nvPr/>
            </p:nvSpPr>
            <p:spPr>
              <a:xfrm>
                <a:off x="1621632" y="5400675"/>
                <a:ext cx="1047750" cy="955674"/>
              </a:xfrm>
              <a:prstGeom prst="roundRect">
                <a:avLst/>
              </a:prstGeom>
              <a:solidFill>
                <a:srgbClr val="04617B">
                  <a:alpha val="40000"/>
                </a:srgbClr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6" name="Rectangle à coins arrondis 15"/>
              <p:cNvSpPr/>
              <p:nvPr/>
            </p:nvSpPr>
            <p:spPr>
              <a:xfrm>
                <a:off x="2669382" y="5400675"/>
                <a:ext cx="1047750" cy="955674"/>
              </a:xfrm>
              <a:prstGeom prst="roundRect">
                <a:avLst/>
              </a:prstGeom>
              <a:solidFill>
                <a:schemeClr val="accent5">
                  <a:lumMod val="75000"/>
                  <a:alpha val="4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7" name="Ellipse 16"/>
              <p:cNvSpPr/>
              <p:nvPr/>
            </p:nvSpPr>
            <p:spPr>
              <a:xfrm>
                <a:off x="2840832" y="55641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19" name="Ellipse 18"/>
              <p:cNvSpPr/>
              <p:nvPr/>
            </p:nvSpPr>
            <p:spPr>
              <a:xfrm>
                <a:off x="3378994" y="5503862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0" name="Ellipse 19"/>
              <p:cNvSpPr/>
              <p:nvPr/>
            </p:nvSpPr>
            <p:spPr>
              <a:xfrm>
                <a:off x="2772569" y="5937249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1" name="Ellipse 20"/>
              <p:cNvSpPr/>
              <p:nvPr/>
            </p:nvSpPr>
            <p:spPr>
              <a:xfrm>
                <a:off x="3459957" y="5868987"/>
                <a:ext cx="161925" cy="152400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2" name="Ellipse 21"/>
              <p:cNvSpPr/>
              <p:nvPr/>
            </p:nvSpPr>
            <p:spPr>
              <a:xfrm>
                <a:off x="3450432" y="6173786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3" name="Ellipse 22"/>
              <p:cNvSpPr/>
              <p:nvPr/>
            </p:nvSpPr>
            <p:spPr>
              <a:xfrm>
                <a:off x="2402682" y="564197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5" name="Ellipse 24"/>
              <p:cNvSpPr/>
              <p:nvPr/>
            </p:nvSpPr>
            <p:spPr>
              <a:xfrm>
                <a:off x="1793082" y="55086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6" name="Ellipse 25"/>
              <p:cNvSpPr/>
              <p:nvPr/>
            </p:nvSpPr>
            <p:spPr>
              <a:xfrm>
                <a:off x="3082132" y="6064249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7" name="Ellipse 26"/>
              <p:cNvSpPr/>
              <p:nvPr/>
            </p:nvSpPr>
            <p:spPr>
              <a:xfrm>
                <a:off x="2382044" y="5946774"/>
                <a:ext cx="161925" cy="153987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8" name="Ellipse 27"/>
              <p:cNvSpPr/>
              <p:nvPr/>
            </p:nvSpPr>
            <p:spPr>
              <a:xfrm>
                <a:off x="1991519" y="5843587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9" name="Ellipse 28"/>
              <p:cNvSpPr/>
              <p:nvPr/>
            </p:nvSpPr>
            <p:spPr>
              <a:xfrm>
                <a:off x="3123407" y="5724525"/>
                <a:ext cx="161925" cy="153987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0" name="Ellipse 29"/>
              <p:cNvSpPr/>
              <p:nvPr/>
            </p:nvSpPr>
            <p:spPr>
              <a:xfrm>
                <a:off x="2153444" y="5507037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1" name="Ellipse 30"/>
              <p:cNvSpPr/>
              <p:nvPr/>
            </p:nvSpPr>
            <p:spPr>
              <a:xfrm>
                <a:off x="1712119" y="6037261"/>
                <a:ext cx="161925" cy="153988"/>
              </a:xfrm>
              <a:prstGeom prst="ellipse">
                <a:avLst/>
              </a:prstGeom>
              <a:solidFill>
                <a:srgbClr val="F09A28"/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2" name="Ellipse 31"/>
              <p:cNvSpPr/>
              <p:nvPr/>
            </p:nvSpPr>
            <p:spPr>
              <a:xfrm>
                <a:off x="2142332" y="6119811"/>
                <a:ext cx="161925" cy="153988"/>
              </a:xfrm>
              <a:prstGeom prst="ellipse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grpSp>
        <p:nvGrpSpPr>
          <p:cNvPr id="19464" name="Groupe 54"/>
          <p:cNvGrpSpPr>
            <a:grpSpLocks/>
          </p:cNvGrpSpPr>
          <p:nvPr/>
        </p:nvGrpSpPr>
        <p:grpSpPr bwMode="auto">
          <a:xfrm>
            <a:off x="3357563" y="1235075"/>
            <a:ext cx="5891212" cy="5606403"/>
            <a:chOff x="-21881" y="2724801"/>
            <a:chExt cx="4401793" cy="4189676"/>
          </a:xfrm>
        </p:grpSpPr>
        <p:grpSp>
          <p:nvGrpSpPr>
            <p:cNvPr id="19467" name="Groupe 52"/>
            <p:cNvGrpSpPr>
              <a:grpSpLocks/>
            </p:cNvGrpSpPr>
            <p:nvPr/>
          </p:nvGrpSpPr>
          <p:grpSpPr bwMode="auto">
            <a:xfrm>
              <a:off x="-21881" y="2748528"/>
              <a:ext cx="3419925" cy="4165949"/>
              <a:chOff x="-21881" y="2748528"/>
              <a:chExt cx="3419925" cy="4165949"/>
            </a:xfrm>
          </p:grpSpPr>
          <p:sp>
            <p:nvSpPr>
              <p:cNvPr id="19473" name="ZoneTexte 57"/>
              <p:cNvSpPr txBox="1">
                <a:spLocks noChangeArrowheads="1"/>
              </p:cNvSpPr>
              <p:nvPr/>
            </p:nvSpPr>
            <p:spPr bwMode="auto">
              <a:xfrm rot="-5400000">
                <a:off x="-727247" y="4587226"/>
                <a:ext cx="1663700" cy="252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en-US" sz="1600">
                    <a:latin typeface="Times New Roman" pitchFamily="18" charset="0"/>
                  </a:rPr>
                  <a:t>Puissance (1-</a:t>
                </a:r>
                <a:r>
                  <a:rPr lang="el-GR" altLang="en-US" sz="1600">
                    <a:latin typeface="Times New Roman" pitchFamily="18" charset="0"/>
                  </a:rPr>
                  <a:t>β</a:t>
                </a:r>
                <a:r>
                  <a:rPr lang="fr-FR" altLang="en-US" sz="1600">
                    <a:latin typeface="Times New Roman" pitchFamily="18" charset="0"/>
                  </a:rPr>
                  <a:t>)</a:t>
                </a:r>
                <a:endParaRPr lang="en-GB" altLang="en-US" sz="1600">
                  <a:latin typeface="Times New Roman" pitchFamily="18" charset="0"/>
                </a:endParaRPr>
              </a:p>
            </p:txBody>
          </p:sp>
          <p:sp>
            <p:nvSpPr>
              <p:cNvPr id="19474" name="ZoneTexte 58"/>
              <p:cNvSpPr txBox="1">
                <a:spLocks noChangeArrowheads="1"/>
              </p:cNvSpPr>
              <p:nvPr/>
            </p:nvSpPr>
            <p:spPr bwMode="auto">
              <a:xfrm>
                <a:off x="1023144" y="6661464"/>
                <a:ext cx="2374900" cy="253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en-US" sz="1600" dirty="0">
                    <a:latin typeface="Times New Roman" pitchFamily="18" charset="0"/>
                  </a:rPr>
                  <a:t>Nombre de parasites</a:t>
                </a:r>
                <a:endParaRPr lang="en-GB" altLang="en-US" sz="1600" dirty="0">
                  <a:latin typeface="Times New Roman" pitchFamily="18" charset="0"/>
                </a:endParaRPr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402760" y="2748528"/>
                <a:ext cx="351100" cy="240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2342111" y="2748528"/>
                <a:ext cx="351100" cy="2408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345825" y="4790460"/>
                <a:ext cx="351100" cy="2396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2395488" y="4805882"/>
                <a:ext cx="351100" cy="23964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19468" name="ZoneTexte 59"/>
            <p:cNvSpPr txBox="1">
              <a:spLocks noChangeArrowheads="1"/>
            </p:cNvSpPr>
            <p:nvPr/>
          </p:nvSpPr>
          <p:spPr bwMode="auto">
            <a:xfrm>
              <a:off x="346075" y="2724801"/>
              <a:ext cx="180377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>
                  <a:latin typeface="Times New Roman" pitchFamily="18" charset="0"/>
                </a:rPr>
                <a:t>Fort déséquilibre (0,2)</a:t>
              </a:r>
              <a:endParaRPr lang="en-GB" altLang="en-US" sz="1400">
                <a:latin typeface="Times New Roman" pitchFamily="18" charset="0"/>
              </a:endParaRPr>
            </a:p>
          </p:txBody>
        </p:sp>
        <p:sp>
          <p:nvSpPr>
            <p:cNvPr id="19469" name="ZoneTexte 60"/>
            <p:cNvSpPr txBox="1">
              <a:spLocks noChangeArrowheads="1"/>
            </p:cNvSpPr>
            <p:nvPr/>
          </p:nvSpPr>
          <p:spPr bwMode="auto">
            <a:xfrm>
              <a:off x="2366962" y="4802058"/>
              <a:ext cx="149325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 dirty="0">
                  <a:latin typeface="Times New Roman" pitchFamily="18" charset="0"/>
                </a:rPr>
                <a:t>Equilibre (0,5)</a:t>
              </a:r>
              <a:endParaRPr lang="en-GB" altLang="en-US" sz="1400" dirty="0">
                <a:latin typeface="Times New Roman" pitchFamily="18" charset="0"/>
              </a:endParaRPr>
            </a:p>
          </p:txBody>
        </p:sp>
        <p:sp>
          <p:nvSpPr>
            <p:cNvPr id="19470" name="ZoneTexte 61"/>
            <p:cNvSpPr txBox="1">
              <a:spLocks noChangeArrowheads="1"/>
            </p:cNvSpPr>
            <p:nvPr/>
          </p:nvSpPr>
          <p:spPr bwMode="auto">
            <a:xfrm>
              <a:off x="2366962" y="2724801"/>
              <a:ext cx="2012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>
                  <a:latin typeface="Times New Roman" pitchFamily="18" charset="0"/>
                </a:rPr>
                <a:t>Déséquilibre moyen (0,3)</a:t>
              </a:r>
              <a:endParaRPr lang="en-GB" altLang="en-US" sz="1400">
                <a:latin typeface="Times New Roman" pitchFamily="18" charset="0"/>
              </a:endParaRPr>
            </a:p>
          </p:txBody>
        </p:sp>
        <p:sp>
          <p:nvSpPr>
            <p:cNvPr id="19471" name="ZoneTexte 62"/>
            <p:cNvSpPr txBox="1">
              <a:spLocks noChangeArrowheads="1"/>
            </p:cNvSpPr>
            <p:nvPr/>
          </p:nvSpPr>
          <p:spPr bwMode="auto">
            <a:xfrm>
              <a:off x="346075" y="4802058"/>
              <a:ext cx="20129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400" dirty="0">
                  <a:latin typeface="Times New Roman" pitchFamily="18" charset="0"/>
                </a:rPr>
                <a:t>Déséquilibre moyen (0,4)</a:t>
              </a:r>
              <a:endParaRPr lang="en-GB" altLang="en-US" sz="1400" dirty="0">
                <a:latin typeface="Times New Roman" pitchFamily="18" charset="0"/>
              </a:endParaRPr>
            </a:p>
          </p:txBody>
        </p:sp>
      </p:grpSp>
      <p:sp>
        <p:nvSpPr>
          <p:cNvPr id="19465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68" name="Rectangle 67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-14288" y="3498267"/>
            <a:ext cx="327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smtClean="0"/>
              <a:t> </a:t>
            </a:r>
            <a:r>
              <a:rPr lang="fr-FR" dirty="0" smtClean="0"/>
              <a:t>La </a:t>
            </a:r>
            <a:r>
              <a:rPr lang="fr-FR" b="1" dirty="0" smtClean="0"/>
              <a:t>puissance du GLM </a:t>
            </a:r>
            <a:r>
              <a:rPr lang="fr-FR" dirty="0" smtClean="0"/>
              <a:t>est t</a:t>
            </a:r>
            <a:r>
              <a:rPr lang="fr-FR" dirty="0" smtClean="0"/>
              <a:t>rès </a:t>
            </a:r>
            <a:r>
              <a:rPr lang="fr-FR" dirty="0" smtClean="0"/>
              <a:t>faible</a:t>
            </a:r>
            <a:endParaRPr lang="fr-FR" b="1" dirty="0" smtClean="0"/>
          </a:p>
        </p:txBody>
      </p:sp>
      <p:sp>
        <p:nvSpPr>
          <p:cNvPr id="3" name="ZoneTexte 2"/>
          <p:cNvSpPr txBox="1"/>
          <p:nvPr/>
        </p:nvSpPr>
        <p:spPr>
          <a:xfrm>
            <a:off x="232230" y="5522839"/>
            <a:ext cx="3237589" cy="12003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résultat est </a:t>
            </a:r>
            <a:r>
              <a:rPr lang="fr-FR" b="1" dirty="0" smtClean="0"/>
              <a:t>significatif</a:t>
            </a:r>
          </a:p>
          <a:p>
            <a:pPr algn="ctr"/>
            <a:r>
              <a:rPr lang="fr-FR" dirty="0" smtClean="0"/>
              <a:t>quand on est en présence :</a:t>
            </a:r>
          </a:p>
          <a:p>
            <a:pPr algn="ctr"/>
            <a:r>
              <a:rPr lang="fr-FR" dirty="0" smtClean="0"/>
              <a:t>d’une </a:t>
            </a:r>
            <a:r>
              <a:rPr lang="fr-FR" b="1" dirty="0" smtClean="0"/>
              <a:t>structuration d’hôtes</a:t>
            </a:r>
          </a:p>
          <a:p>
            <a:pPr algn="ctr"/>
            <a:r>
              <a:rPr lang="fr-FR" dirty="0" smtClean="0"/>
              <a:t>sans structuration de parasites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-14288" y="4412167"/>
            <a:ext cx="35411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b="1" dirty="0" smtClean="0"/>
              <a:t> </a:t>
            </a:r>
            <a:r>
              <a:rPr lang="fr-FR" dirty="0" smtClean="0"/>
              <a:t>La</a:t>
            </a:r>
            <a:r>
              <a:rPr lang="fr-FR" b="1" dirty="0" smtClean="0"/>
              <a:t> puissance diminue </a:t>
            </a:r>
            <a:r>
              <a:rPr lang="fr-FR" dirty="0" smtClean="0"/>
              <a:t>avec l’augmentation du </a:t>
            </a:r>
            <a:r>
              <a:rPr lang="fr-FR" b="1" dirty="0" smtClean="0"/>
              <a:t>déséquilibre</a:t>
            </a:r>
            <a:endParaRPr lang="en-GB" b="1" dirty="0"/>
          </a:p>
        </p:txBody>
      </p:sp>
      <p:sp>
        <p:nvSpPr>
          <p:cNvPr id="2" name="ZoneTexte 1"/>
          <p:cNvSpPr txBox="1"/>
          <p:nvPr/>
        </p:nvSpPr>
        <p:spPr>
          <a:xfrm>
            <a:off x="66675" y="2795588"/>
            <a:ext cx="342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fr-FR" sz="1400" b="1" dirty="0" smtClean="0">
                <a:solidFill>
                  <a:schemeClr val="tx2"/>
                </a:solidFill>
                <a:cs typeface="Times New Roman" pitchFamily="18" charset="0"/>
              </a:rPr>
              <a:t>Variation de la tailles des sous-populations</a:t>
            </a:r>
          </a:p>
          <a:p>
            <a:pPr algn="ctr"/>
            <a:r>
              <a:rPr lang="fr-FR" sz="1400" b="1" dirty="0" smtClean="0">
                <a:solidFill>
                  <a:schemeClr val="tx2"/>
                </a:solidFill>
                <a:cs typeface="Times New Roman" pitchFamily="18" charset="0"/>
              </a:rPr>
              <a:t>Ratio de prévalences : 1,5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79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" grpId="0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0483" name="Espace réservé du numéro de diapositive 1"/>
          <p:cNvSpPr txBox="1">
            <a:spLocks/>
          </p:cNvSpPr>
          <p:nvPr/>
        </p:nvSpPr>
        <p:spPr bwMode="auto">
          <a:xfrm>
            <a:off x="8216900" y="64579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9D2C5A6-B10A-4F9E-9DDD-0DE1E3E06865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Tests – la </a:t>
            </a:r>
            <a:r>
              <a:rPr lang="fr-F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puissance 1-</a:t>
            </a:r>
            <a:r>
              <a:rPr lang="el-GR" altLang="fr-FR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β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486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grpSp>
        <p:nvGrpSpPr>
          <p:cNvPr id="20487" name="Groupe 11263"/>
          <p:cNvGrpSpPr>
            <a:grpSpLocks/>
          </p:cNvGrpSpPr>
          <p:nvPr/>
        </p:nvGrpSpPr>
        <p:grpSpPr bwMode="auto">
          <a:xfrm>
            <a:off x="187325" y="1389063"/>
            <a:ext cx="3162300" cy="1443037"/>
            <a:chOff x="5283200" y="1326346"/>
            <a:chExt cx="3162300" cy="1443037"/>
          </a:xfrm>
        </p:grpSpPr>
        <p:sp>
          <p:nvSpPr>
            <p:cNvPr id="20499" name="Rectangle 18"/>
            <p:cNvSpPr>
              <a:spLocks noChangeArrowheads="1"/>
            </p:cNvSpPr>
            <p:nvPr/>
          </p:nvSpPr>
          <p:spPr bwMode="auto">
            <a:xfrm>
              <a:off x="5283200" y="1326346"/>
              <a:ext cx="31623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fr-FR" sz="1800" b="1">
                  <a:solidFill>
                    <a:schemeClr val="tx2"/>
                  </a:solidFill>
                  <a:latin typeface="Times New Roman" pitchFamily="18" charset="0"/>
                  <a:cs typeface="Times New Roman" pitchFamily="18" charset="0"/>
                </a:rPr>
                <a:t>Hypothèses H1 n°2 : H0h/H1p</a:t>
              </a:r>
            </a:p>
          </p:txBody>
        </p:sp>
        <p:grpSp>
          <p:nvGrpSpPr>
            <p:cNvPr id="20500" name="Groupe 9"/>
            <p:cNvGrpSpPr>
              <a:grpSpLocks/>
            </p:cNvGrpSpPr>
            <p:nvPr/>
          </p:nvGrpSpPr>
          <p:grpSpPr bwMode="auto">
            <a:xfrm>
              <a:off x="5702300" y="1704171"/>
              <a:ext cx="2324100" cy="1065212"/>
              <a:chOff x="4905375" y="5345905"/>
              <a:chExt cx="2324100" cy="1065213"/>
            </a:xfrm>
          </p:grpSpPr>
          <p:sp>
            <p:nvSpPr>
              <p:cNvPr id="36" name="Ellipse 35"/>
              <p:cNvSpPr/>
              <p:nvPr/>
            </p:nvSpPr>
            <p:spPr>
              <a:xfrm>
                <a:off x="4905375" y="5345905"/>
                <a:ext cx="1162050" cy="1065213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6067425" y="5345905"/>
                <a:ext cx="1162050" cy="1065213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8" name="Rectangle à coins arrondis 37"/>
              <p:cNvSpPr/>
              <p:nvPr/>
            </p:nvSpPr>
            <p:spPr>
              <a:xfrm>
                <a:off x="5191125" y="5563392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9" name="Rectangle à coins arrondis 38"/>
              <p:cNvSpPr/>
              <p:nvPr/>
            </p:nvSpPr>
            <p:spPr>
              <a:xfrm>
                <a:off x="5557838" y="5536405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0" name="Rectangle à coins arrondis 39"/>
              <p:cNvSpPr/>
              <p:nvPr/>
            </p:nvSpPr>
            <p:spPr>
              <a:xfrm>
                <a:off x="5267325" y="5896768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1" name="Rectangle à coins arrondis 40"/>
              <p:cNvSpPr/>
              <p:nvPr/>
            </p:nvSpPr>
            <p:spPr>
              <a:xfrm>
                <a:off x="5719763" y="5801517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2" name="Rectangle à coins arrondis 41"/>
              <p:cNvSpPr/>
              <p:nvPr/>
            </p:nvSpPr>
            <p:spPr>
              <a:xfrm>
                <a:off x="5543550" y="6147593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3" name="Rectangle à coins arrondis 42"/>
              <p:cNvSpPr/>
              <p:nvPr/>
            </p:nvSpPr>
            <p:spPr>
              <a:xfrm>
                <a:off x="6234113" y="5682455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5" name="Rectangle à coins arrondis 44"/>
              <p:cNvSpPr/>
              <p:nvPr/>
            </p:nvSpPr>
            <p:spPr>
              <a:xfrm>
                <a:off x="6567488" y="5499892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6" name="Rectangle à coins arrondis 45"/>
              <p:cNvSpPr/>
              <p:nvPr/>
            </p:nvSpPr>
            <p:spPr>
              <a:xfrm>
                <a:off x="6943725" y="5801517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7" name="Rectangle à coins arrondis 46"/>
              <p:cNvSpPr/>
              <p:nvPr/>
            </p:nvSpPr>
            <p:spPr>
              <a:xfrm>
                <a:off x="6486525" y="6066631"/>
                <a:ext cx="161925" cy="161925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8" name="Rectangle à coins arrondis 47"/>
              <p:cNvSpPr/>
              <p:nvPr/>
            </p:nvSpPr>
            <p:spPr>
              <a:xfrm>
                <a:off x="6777038" y="6119018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9" name="Rectangle à coins arrondis 48"/>
              <p:cNvSpPr/>
              <p:nvPr/>
            </p:nvSpPr>
            <p:spPr>
              <a:xfrm>
                <a:off x="6615113" y="5801517"/>
                <a:ext cx="161925" cy="161925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sp>
        <p:nvSpPr>
          <p:cNvPr id="20492" name="ZoneTexte 6"/>
          <p:cNvSpPr txBox="1">
            <a:spLocks noChangeArrowheads="1"/>
          </p:cNvSpPr>
          <p:nvPr/>
        </p:nvSpPr>
        <p:spPr bwMode="auto">
          <a:xfrm>
            <a:off x="6952016" y="1256017"/>
            <a:ext cx="1945566" cy="338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b="1" dirty="0" smtClean="0">
                <a:latin typeface="Times New Roman" pitchFamily="18" charset="0"/>
              </a:rPr>
              <a:t>Fortes corrélations</a:t>
            </a:r>
            <a:endParaRPr lang="en-GB" altLang="en-US" sz="1600" b="1" dirty="0">
              <a:latin typeface="Times New Roman" pitchFamily="18" charset="0"/>
            </a:endParaRPr>
          </a:p>
        </p:txBody>
      </p:sp>
      <p:sp>
        <p:nvSpPr>
          <p:cNvPr id="20489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176212" y="5163184"/>
            <a:ext cx="2651125" cy="1477328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Le résultat est </a:t>
            </a:r>
            <a:r>
              <a:rPr lang="fr-FR" b="1" dirty="0" smtClean="0"/>
              <a:t>significatif </a:t>
            </a:r>
          </a:p>
          <a:p>
            <a:pPr algn="ctr"/>
            <a:r>
              <a:rPr lang="fr-FR" dirty="0" smtClean="0"/>
              <a:t>quand on est en présence :</a:t>
            </a:r>
          </a:p>
          <a:p>
            <a:pPr algn="ctr"/>
            <a:r>
              <a:rPr lang="fr-FR" dirty="0" smtClean="0"/>
              <a:t>d’une </a:t>
            </a:r>
            <a:r>
              <a:rPr lang="fr-FR" b="1" dirty="0" smtClean="0"/>
              <a:t>structuration de parasites </a:t>
            </a:r>
            <a:r>
              <a:rPr lang="fr-FR" dirty="0" smtClean="0"/>
              <a:t>sans structuration d’hôtes</a:t>
            </a:r>
          </a:p>
        </p:txBody>
      </p:sp>
      <p:pic>
        <p:nvPicPr>
          <p:cNvPr id="2050" name="Picture 2" descr="C:\Users\evaumourin\Documents\These Coinfection\Articles\Article 3 approches\Vaumourin_et_al_Article_Frontiers\Revision\Figure_3.jpe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43"/>
          <a:stretch/>
        </p:blipFill>
        <p:spPr bwMode="auto">
          <a:xfrm>
            <a:off x="4059309" y="1585914"/>
            <a:ext cx="25200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evaumourin\Documents\These Coinfection\Articles\Article 3 approches\Vaumourin_et_al_Article_Frontiers\Revision\Figure_4.jpe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2" b="5927"/>
          <a:stretch/>
        </p:blipFill>
        <p:spPr bwMode="auto">
          <a:xfrm>
            <a:off x="6705599" y="1580365"/>
            <a:ext cx="2431999" cy="2370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evaumourin\Documents\These Coinfection\Articles\Article 3 approches\Vaumourin_et_al_Article_Frontiers\Revision\Figure_revised\Annexe_4.jpe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309" y="4011973"/>
            <a:ext cx="2520000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evaumourin\Documents\These Coinfection\Articles\Article 3 approches\Vaumourin_et_al_Article_Frontiers\Revision\Figure_revised\Annexe_5.jpeg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38"/>
          <a:stretch/>
        </p:blipFill>
        <p:spPr bwMode="auto">
          <a:xfrm>
            <a:off x="6705599" y="4011973"/>
            <a:ext cx="2438401" cy="25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ZoneTexte 6"/>
          <p:cNvSpPr txBox="1">
            <a:spLocks noChangeArrowheads="1"/>
          </p:cNvSpPr>
          <p:nvPr/>
        </p:nvSpPr>
        <p:spPr bwMode="auto">
          <a:xfrm>
            <a:off x="4520997" y="1256016"/>
            <a:ext cx="19776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b="1" dirty="0" smtClean="0">
                <a:latin typeface="Times New Roman" pitchFamily="18" charset="0"/>
              </a:rPr>
              <a:t>Faibles corrélations</a:t>
            </a:r>
            <a:endParaRPr lang="en-GB" altLang="en-US" sz="1600" b="1" dirty="0">
              <a:latin typeface="Times New Roman" pitchFamily="18" charset="0"/>
            </a:endParaRPr>
          </a:p>
        </p:txBody>
      </p:sp>
      <p:sp>
        <p:nvSpPr>
          <p:cNvPr id="51" name="ZoneTexte 6"/>
          <p:cNvSpPr txBox="1">
            <a:spLocks noChangeArrowheads="1"/>
          </p:cNvSpPr>
          <p:nvPr/>
        </p:nvSpPr>
        <p:spPr bwMode="auto">
          <a:xfrm>
            <a:off x="3146568" y="2547249"/>
            <a:ext cx="10128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b="1" dirty="0" smtClean="0">
                <a:latin typeface="Times New Roman" pitchFamily="18" charset="0"/>
              </a:rPr>
              <a:t>Positives</a:t>
            </a:r>
            <a:endParaRPr lang="en-GB" altLang="en-US" sz="1600" b="1" dirty="0">
              <a:latin typeface="Times New Roman" pitchFamily="18" charset="0"/>
            </a:endParaRPr>
          </a:p>
        </p:txBody>
      </p:sp>
      <p:sp>
        <p:nvSpPr>
          <p:cNvPr id="52" name="ZoneTexte 6"/>
          <p:cNvSpPr txBox="1">
            <a:spLocks noChangeArrowheads="1"/>
          </p:cNvSpPr>
          <p:nvPr/>
        </p:nvSpPr>
        <p:spPr bwMode="auto">
          <a:xfrm>
            <a:off x="3046484" y="5016971"/>
            <a:ext cx="1117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b="1" dirty="0" smtClean="0">
                <a:latin typeface="Times New Roman" pitchFamily="18" charset="0"/>
              </a:rPr>
              <a:t>Négatives</a:t>
            </a:r>
            <a:endParaRPr lang="en-GB" altLang="en-US" sz="1600" b="1" dirty="0">
              <a:latin typeface="Times New Roman" pitchFamily="18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-14289" y="4173539"/>
            <a:ext cx="3278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fr-FR" b="1" dirty="0" smtClean="0"/>
              <a:t> </a:t>
            </a:r>
            <a:r>
              <a:rPr lang="fr-FR" dirty="0" smtClean="0"/>
              <a:t>La </a:t>
            </a:r>
            <a:r>
              <a:rPr lang="fr-FR" b="1" dirty="0" smtClean="0"/>
              <a:t>puissance du GLM </a:t>
            </a:r>
            <a:r>
              <a:rPr lang="fr-FR" dirty="0" smtClean="0"/>
              <a:t>est variable</a:t>
            </a:r>
            <a:endParaRPr lang="fr-FR" b="1" dirty="0" smtClean="0"/>
          </a:p>
        </p:txBody>
      </p:sp>
      <p:sp>
        <p:nvSpPr>
          <p:cNvPr id="55" name="ZoneTexte 54"/>
          <p:cNvSpPr txBox="1"/>
          <p:nvPr/>
        </p:nvSpPr>
        <p:spPr>
          <a:xfrm>
            <a:off x="0" y="3199873"/>
            <a:ext cx="32788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b="1" dirty="0" smtClean="0"/>
              <a:t> </a:t>
            </a:r>
            <a:r>
              <a:rPr lang="fr-FR" dirty="0" smtClean="0"/>
              <a:t>Les </a:t>
            </a:r>
            <a:r>
              <a:rPr lang="fr-FR" b="1" dirty="0" smtClean="0"/>
              <a:t>faibles corrélations </a:t>
            </a:r>
            <a:r>
              <a:rPr lang="fr-FR" dirty="0" smtClean="0"/>
              <a:t>sont plus difficile à mettre en évidence</a:t>
            </a:r>
            <a:endParaRPr lang="fr-FR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53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1507" name="Espace réservé du numéro de diapositive 1"/>
          <p:cNvSpPr txBox="1">
            <a:spLocks/>
          </p:cNvSpPr>
          <p:nvPr/>
        </p:nvSpPr>
        <p:spPr bwMode="auto">
          <a:xfrm>
            <a:off x="8216900" y="64579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DCB8E42-DFED-48B9-831A-49D3C0AC2086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Take Home Messages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510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21511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sp>
        <p:nvSpPr>
          <p:cNvPr id="70" name="Rectangle 69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1513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754063" y="1609725"/>
            <a:ext cx="7635875" cy="4775200"/>
          </a:xfrm>
        </p:spPr>
        <p:txBody>
          <a:bodyPr/>
          <a:lstStyle/>
          <a:p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La méthode de 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Screening des associations 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est la plus adaptée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Risque contrôlé et Puissance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Détection globale et détaillée</a:t>
            </a:r>
          </a:p>
          <a:p>
            <a:endParaRPr lang="fr-FR" altLang="fr-FR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en-US" sz="2000" dirty="0" smtClean="0">
                <a:latin typeface="Times New Roman" pitchFamily="18" charset="0"/>
                <a:cs typeface="Times New Roman" pitchFamily="18" charset="0"/>
              </a:rPr>
              <a:t>Plus il y a de </a:t>
            </a:r>
            <a:r>
              <a:rPr lang="fr-FR" altLang="en-US" sz="2000" b="1" dirty="0" smtClean="0">
                <a:latin typeface="Times New Roman" pitchFamily="18" charset="0"/>
                <a:cs typeface="Times New Roman" pitchFamily="18" charset="0"/>
              </a:rPr>
              <a:t>parasites</a:t>
            </a:r>
            <a:r>
              <a:rPr lang="fr-FR" altLang="en-US" sz="2000" dirty="0" smtClean="0">
                <a:latin typeface="Times New Roman" pitchFamily="18" charset="0"/>
                <a:cs typeface="Times New Roman" pitchFamily="18" charset="0"/>
              </a:rPr>
              <a:t>, plus il y a de </a:t>
            </a:r>
            <a:r>
              <a:rPr lang="fr-FR" altLang="en-US" sz="2000" b="1" dirty="0" smtClean="0">
                <a:latin typeface="Times New Roman" pitchFamily="18" charset="0"/>
                <a:cs typeface="Times New Roman" pitchFamily="18" charset="0"/>
              </a:rPr>
              <a:t>combinaisons</a:t>
            </a:r>
          </a:p>
          <a:p>
            <a:pPr lvl="1"/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Limite inhérente à toutes les méthodes</a:t>
            </a:r>
          </a:p>
          <a:p>
            <a:pPr lvl="1"/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Adapter le nombre d’hôtes étudiés</a:t>
            </a:r>
          </a:p>
          <a:p>
            <a:endParaRPr lang="fr-FR" alt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fr-FR" altLang="en-US" sz="2000" b="1" dirty="0" smtClean="0">
                <a:latin typeface="Times New Roman" pitchFamily="18" charset="0"/>
                <a:cs typeface="Times New Roman" pitchFamily="18" charset="0"/>
              </a:rPr>
              <a:t>Différenciation</a:t>
            </a:r>
            <a:r>
              <a:rPr lang="fr-FR" altLang="en-US" sz="2000" dirty="0" smtClean="0">
                <a:latin typeface="Times New Roman" pitchFamily="18" charset="0"/>
                <a:cs typeface="Times New Roman" pitchFamily="18" charset="0"/>
              </a:rPr>
              <a:t> impossible entre les deux </a:t>
            </a:r>
            <a:r>
              <a:rPr lang="fr-FR" altLang="en-US" sz="2000" b="1" dirty="0" smtClean="0">
                <a:latin typeface="Times New Roman" pitchFamily="18" charset="0"/>
                <a:cs typeface="Times New Roman" pitchFamily="18" charset="0"/>
              </a:rPr>
              <a:t>H1</a:t>
            </a:r>
            <a:r>
              <a:rPr lang="fr-FR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en-US" sz="1800" i="1" dirty="0" smtClean="0">
                <a:latin typeface="Times New Roman" pitchFamily="18" charset="0"/>
                <a:cs typeface="Times New Roman" pitchFamily="18" charset="0"/>
              </a:rPr>
              <a:t>(associations/interactions)</a:t>
            </a:r>
          </a:p>
          <a:p>
            <a:pPr lvl="1"/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H1 difficiles à définir</a:t>
            </a:r>
          </a:p>
          <a:p>
            <a:pPr lvl="2"/>
            <a:r>
              <a:rPr lang="fr-FR" altLang="en-US" sz="1600" dirty="0" smtClean="0">
                <a:latin typeface="Times New Roman" pitchFamily="18" charset="0"/>
                <a:cs typeface="Times New Roman" pitchFamily="18" charset="0"/>
              </a:rPr>
              <a:t>Nécessaire pour étudier les propriétés des méthodes </a:t>
            </a:r>
          </a:p>
          <a:p>
            <a:pPr lvl="2"/>
            <a:r>
              <a:rPr lang="fr-FR" altLang="en-US" sz="1600" dirty="0" smtClean="0">
                <a:latin typeface="Times New Roman" pitchFamily="18" charset="0"/>
                <a:cs typeface="Times New Roman" pitchFamily="18" charset="0"/>
              </a:rPr>
              <a:t>Inutile pour leurs mises en œuvre</a:t>
            </a:r>
          </a:p>
          <a:p>
            <a:pPr lvl="2"/>
            <a:r>
              <a:rPr lang="fr-FR" altLang="en-US" sz="1600" dirty="0" smtClean="0">
                <a:latin typeface="Times New Roman" pitchFamily="18" charset="0"/>
                <a:cs typeface="Times New Roman" pitchFamily="18" charset="0"/>
              </a:rPr>
              <a:t>Utile pour l’interprétation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C:\Users\evaumourin\Documents\These Coinfection\Articles\Articles region\Multipatho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5200650"/>
            <a:ext cx="21590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828836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Stratégie </a:t>
            </a:r>
            <a:r>
              <a:rPr lang="fr-FR" sz="36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générale </a:t>
            </a:r>
            <a:endParaRPr lang="fr-FR" sz="3600" b="1" dirty="0" smtClean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fr-FR" sz="3600" b="1" dirty="0">
                <a:solidFill>
                  <a:schemeClr val="tx2"/>
                </a:solidFill>
                <a:cs typeface="Times New Roman" pitchFamily="18" charset="0"/>
              </a:rPr>
              <a:t>de mise en œuvre des méthodes</a:t>
            </a:r>
            <a:endParaRPr lang="fr-FR" sz="36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</p:txBody>
      </p:sp>
      <p:grpSp>
        <p:nvGrpSpPr>
          <p:cNvPr id="4100" name="Groupe 1"/>
          <p:cNvGrpSpPr>
            <a:grpSpLocks/>
          </p:cNvGrpSpPr>
          <p:nvPr/>
        </p:nvGrpSpPr>
        <p:grpSpPr bwMode="auto">
          <a:xfrm>
            <a:off x="-36513" y="0"/>
            <a:ext cx="9194801" cy="719138"/>
            <a:chOff x="0" y="6138745"/>
            <a:chExt cx="9194141" cy="720000"/>
          </a:xfrm>
        </p:grpSpPr>
        <p:pic>
          <p:nvPicPr>
            <p:cNvPr id="410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885" y="6138745"/>
              <a:ext cx="960584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3"/>
            <a:stretch>
              <a:fillRect/>
            </a:stretch>
          </p:blipFill>
          <p:spPr bwMode="auto">
            <a:xfrm>
              <a:off x="4594469" y="6139233"/>
              <a:ext cx="1043925" cy="71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39234"/>
              <a:ext cx="1078889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39" y="6139234"/>
              <a:ext cx="96030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238" y="6139234"/>
              <a:ext cx="970893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063" y="6139234"/>
              <a:ext cx="89995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709" y="6138901"/>
              <a:ext cx="747175" cy="71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50"/>
            <a:stretch>
              <a:fillRect/>
            </a:stretch>
          </p:blipFill>
          <p:spPr bwMode="auto">
            <a:xfrm>
              <a:off x="6117887" y="6139229"/>
              <a:ext cx="1223912" cy="71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5" t="27130" r="22185" b="14536"/>
            <a:stretch>
              <a:fillRect/>
            </a:stretch>
          </p:blipFill>
          <p:spPr bwMode="auto">
            <a:xfrm>
              <a:off x="7181627" y="6139233"/>
              <a:ext cx="674411" cy="71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9" descr="http://www.nematodes.org/nembase4/species/LSC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908" y="6138745"/>
              <a:ext cx="72024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21" descr="http://upload.wikimedia.org/wikipedia/commons/3/3c/Plasmodium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148" y="6138745"/>
              <a:ext cx="66999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05043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2531" name="Espace réservé du numéro de diapositive 1"/>
          <p:cNvSpPr txBox="1">
            <a:spLocks/>
          </p:cNvSpPr>
          <p:nvPr/>
        </p:nvSpPr>
        <p:spPr bwMode="auto">
          <a:xfrm>
            <a:off x="8216900" y="64579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20E6BAE-710E-4F1C-9293-978ACE6A022A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Choix de la statistique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534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Mise en œuvre des méthodes</a:t>
            </a:r>
          </a:p>
        </p:txBody>
      </p:sp>
      <p:sp>
        <p:nvSpPr>
          <p:cNvPr id="22535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II. Mise en œuvre  </a:t>
            </a:r>
            <a:r>
              <a:rPr lang="fr-FR" altLang="en-US" dirty="0" smtClean="0">
                <a:cs typeface="Times New Roman" pitchFamily="18" charset="0"/>
              </a:rPr>
              <a:t>–  III. Applications</a:t>
            </a:r>
          </a:p>
        </p:txBody>
      </p:sp>
      <p:sp>
        <p:nvSpPr>
          <p:cNvPr id="22536" name="Rectangle 5"/>
          <p:cNvSpPr>
            <a:spLocks noChangeArrowheads="1"/>
          </p:cNvSpPr>
          <p:nvPr/>
        </p:nvSpPr>
        <p:spPr bwMode="auto">
          <a:xfrm>
            <a:off x="1137285" y="1663383"/>
            <a:ext cx="686943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Screening d’associations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 Les probabilités d'occurrences des différentes combinaisons</a:t>
            </a:r>
            <a:endParaRPr lang="fr-FR" altLang="fr-FR" sz="1900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des Réseaux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 La </a:t>
            </a:r>
            <a:r>
              <a:rPr lang="fr-FR" altLang="fr-FR" sz="1800" dirty="0" err="1">
                <a:latin typeface="Times New Roman" pitchFamily="18" charset="0"/>
                <a:cs typeface="Times New Roman" pitchFamily="18" charset="0"/>
              </a:rPr>
              <a:t>connectance</a:t>
            </a:r>
            <a:endParaRPr lang="fr-FR" altLang="fr-FR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GLM multinomial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 La déviance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résiduelle</a:t>
            </a:r>
            <a:endParaRPr lang="fr-FR" altLang="fr-FR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4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4"/>
            </a:pPr>
            <a:r>
              <a:rPr lang="fr-FR" alt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Chi-deux généralisé</a:t>
            </a:r>
          </a:p>
          <a:p>
            <a:pPr lvl="2" eaLnBrk="1" hangingPunct="1">
              <a:spcBef>
                <a:spcPct val="0"/>
              </a:spcBef>
              <a:buClrTx/>
              <a:buSzTx/>
              <a:buFont typeface="Wingdings" pitchFamily="2" charset="2"/>
              <a:buChar char="Ø"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 Le Chi-deux</a:t>
            </a:r>
          </a:p>
        </p:txBody>
      </p:sp>
      <p:grpSp>
        <p:nvGrpSpPr>
          <p:cNvPr id="3" name="Groupe 2"/>
          <p:cNvGrpSpPr/>
          <p:nvPr/>
        </p:nvGrpSpPr>
        <p:grpSpPr>
          <a:xfrm>
            <a:off x="2963862" y="5845676"/>
            <a:ext cx="4721764" cy="646331"/>
            <a:chOff x="3761836" y="6134784"/>
            <a:chExt cx="4721764" cy="646331"/>
          </a:xfrm>
        </p:grpSpPr>
        <p:sp>
          <p:nvSpPr>
            <p:cNvPr id="2" name="ZoneTexte 1"/>
            <p:cNvSpPr txBox="1"/>
            <p:nvPr/>
          </p:nvSpPr>
          <p:spPr>
            <a:xfrm>
              <a:off x="4324350" y="6134784"/>
              <a:ext cx="41592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 smtClean="0"/>
                <a:t>Utiliser </a:t>
              </a:r>
              <a:r>
                <a:rPr lang="fr-FR" b="1" dirty="0" smtClean="0"/>
                <a:t>1 Méthode </a:t>
              </a:r>
              <a:r>
                <a:rPr lang="fr-FR" dirty="0" smtClean="0"/>
                <a:t>/ </a:t>
              </a:r>
              <a:r>
                <a:rPr lang="fr-FR" b="1" dirty="0" smtClean="0"/>
                <a:t>1 Jeu de données</a:t>
              </a:r>
            </a:p>
            <a:p>
              <a:pPr marL="742950" lvl="1" indent="-285750">
                <a:buFont typeface="Wingdings" panose="05000000000000000000" pitchFamily="2" charset="2"/>
                <a:buChar char="Ø"/>
              </a:pPr>
              <a:r>
                <a:rPr lang="fr-FR" dirty="0" smtClean="0"/>
                <a:t>Sinon problèmes de tests multiples</a:t>
              </a:r>
              <a:endParaRPr lang="en-GB" dirty="0"/>
            </a:p>
          </p:txBody>
        </p:sp>
        <p:pic>
          <p:nvPicPr>
            <p:cNvPr id="10" name="Picture 13" descr="http://static.freepik.com/photos-libre/un-panneau-d&amp;-39;avertissement_17-113007163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61836" y="6163359"/>
              <a:ext cx="648239" cy="538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81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"/>
          <a:stretch>
            <a:fillRect/>
          </a:stretch>
        </p:blipFill>
        <p:spPr bwMode="auto">
          <a:xfrm>
            <a:off x="422275" y="2812570"/>
            <a:ext cx="4049188" cy="3544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3"/>
          <p:cNvSpPr/>
          <p:nvPr/>
        </p:nvSpPr>
        <p:spPr bwMode="auto">
          <a:xfrm>
            <a:off x="0" y="368300"/>
            <a:ext cx="9144000" cy="404813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dirty="0"/>
          </a:p>
        </p:txBody>
      </p:sp>
      <p:sp>
        <p:nvSpPr>
          <p:cNvPr id="23555" name="Espace réservé du numéro de diapositive 1"/>
          <p:cNvSpPr txBox="1">
            <a:spLocks/>
          </p:cNvSpPr>
          <p:nvPr/>
        </p:nvSpPr>
        <p:spPr bwMode="auto">
          <a:xfrm>
            <a:off x="8216900" y="6457950"/>
            <a:ext cx="7620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6DA545CC-1E4B-45C7-A85A-E818D3924861}" type="slidenum">
              <a:rPr lang="fr-BE" altLang="fr-FR" sz="1200">
                <a:solidFill>
                  <a:srgbClr val="045C75"/>
                </a:solidFill>
                <a:latin typeface="Times New Roman" pitchFamily="18" charset="0"/>
                <a:cs typeface="Times New Roman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fr-BE" altLang="fr-FR" sz="1200">
              <a:solidFill>
                <a:srgbClr val="045C75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-3175" y="798513"/>
            <a:ext cx="9144000" cy="40481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Simulations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558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Mise en œuvre des méthodes</a:t>
            </a:r>
          </a:p>
        </p:txBody>
      </p:sp>
      <p:sp>
        <p:nvSpPr>
          <p:cNvPr id="23559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II. Mise en œuvre  </a:t>
            </a:r>
            <a:r>
              <a:rPr lang="fr-FR" altLang="en-US" dirty="0" smtClean="0">
                <a:cs typeface="Times New Roman" pitchFamily="18" charset="0"/>
              </a:rPr>
              <a:t>–  III. Applications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23580" name="Rectangle 1"/>
          <p:cNvSpPr>
            <a:spLocks noChangeArrowheads="1"/>
          </p:cNvSpPr>
          <p:nvPr/>
        </p:nvSpPr>
        <p:spPr bwMode="auto">
          <a:xfrm>
            <a:off x="1115005" y="6334335"/>
            <a:ext cx="301236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400" b="1" dirty="0">
                <a:latin typeface="Times New Roman" pitchFamily="18" charset="0"/>
                <a:cs typeface="Times New Roman" pitchFamily="18" charset="0"/>
              </a:rPr>
              <a:t>Distribution des </a:t>
            </a:r>
            <a:r>
              <a:rPr lang="fr-FR" altLang="fr-FR" sz="1400" b="1" dirty="0" smtClean="0">
                <a:latin typeface="Times New Roman" pitchFamily="18" charset="0"/>
                <a:cs typeface="Times New Roman" pitchFamily="18" charset="0"/>
              </a:rPr>
              <a:t>statistiques simulées</a:t>
            </a:r>
            <a:endParaRPr lang="fr-FR" altLang="fr-FR" sz="1400" b="1" dirty="0">
              <a:latin typeface="Times New Roman" pitchFamily="18" charset="0"/>
            </a:endParaRPr>
          </a:p>
        </p:txBody>
      </p:sp>
      <p:pic>
        <p:nvPicPr>
          <p:cNvPr id="2357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0073" y="3111656"/>
            <a:ext cx="164681" cy="17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9" name="Rectangle 6"/>
          <p:cNvSpPr>
            <a:spLocks noChangeArrowheads="1"/>
          </p:cNvSpPr>
          <p:nvPr/>
        </p:nvSpPr>
        <p:spPr bwMode="auto">
          <a:xfrm>
            <a:off x="3994583" y="3053664"/>
            <a:ext cx="121539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dirty="0" smtClean="0">
                <a:latin typeface="Times New Roman" pitchFamily="18" charset="0"/>
                <a:cs typeface="Times New Roman" pitchFamily="18" charset="0"/>
              </a:rPr>
              <a:t>Statistique </a:t>
            </a:r>
            <a:r>
              <a:rPr lang="fr-FR" altLang="fr-FR" sz="1000" dirty="0">
                <a:latin typeface="Times New Roman" pitchFamily="18" charset="0"/>
                <a:cs typeface="Times New Roman" pitchFamily="18" charset="0"/>
              </a:rPr>
              <a:t>observée</a:t>
            </a:r>
            <a:endParaRPr lang="fr-FR" altLang="fr-FR" sz="1000" dirty="0">
              <a:latin typeface="Times New Roman" pitchFamily="18" charset="0"/>
            </a:endParaRPr>
          </a:p>
        </p:txBody>
      </p:sp>
      <p:pic>
        <p:nvPicPr>
          <p:cNvPr id="2357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862" y="2814385"/>
            <a:ext cx="166893" cy="170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77" name="Rectangle 15"/>
          <p:cNvSpPr>
            <a:spLocks noChangeArrowheads="1"/>
          </p:cNvSpPr>
          <p:nvPr/>
        </p:nvSpPr>
        <p:spPr bwMode="auto">
          <a:xfrm>
            <a:off x="4010332" y="2751138"/>
            <a:ext cx="1649106" cy="296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dirty="0">
                <a:latin typeface="Times New Roman" pitchFamily="18" charset="0"/>
                <a:cs typeface="Times New Roman" pitchFamily="18" charset="0"/>
              </a:rPr>
              <a:t>Intervalle de confiance</a:t>
            </a:r>
            <a:endParaRPr lang="fr-FR" altLang="fr-FR" sz="1000" dirty="0">
              <a:latin typeface="Times New Roman" pitchFamily="18" charset="0"/>
            </a:endParaRPr>
          </a:p>
        </p:txBody>
      </p:sp>
      <p:sp>
        <p:nvSpPr>
          <p:cNvPr id="23571" name="Rectangle 15"/>
          <p:cNvSpPr>
            <a:spLocks noChangeArrowheads="1"/>
          </p:cNvSpPr>
          <p:nvPr/>
        </p:nvSpPr>
        <p:spPr bwMode="auto">
          <a:xfrm>
            <a:off x="4010333" y="3309592"/>
            <a:ext cx="666605" cy="287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i="1">
                <a:latin typeface="Times New Roman" pitchFamily="18" charset="0"/>
              </a:rPr>
              <a:t>p</a:t>
            </a:r>
            <a:r>
              <a:rPr lang="fr-FR" altLang="fr-FR" sz="1000">
                <a:latin typeface="Times New Roman" pitchFamily="18" charset="0"/>
              </a:rPr>
              <a:t>-value</a:t>
            </a:r>
          </a:p>
        </p:txBody>
      </p:sp>
      <p:sp>
        <p:nvSpPr>
          <p:cNvPr id="23572" name="ZoneTexte 13"/>
          <p:cNvSpPr txBox="1">
            <a:spLocks noChangeArrowheads="1"/>
          </p:cNvSpPr>
          <p:nvPr/>
        </p:nvSpPr>
        <p:spPr bwMode="auto">
          <a:xfrm>
            <a:off x="3739430" y="3370248"/>
            <a:ext cx="453591" cy="174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500">
                <a:latin typeface="Times New Roman" pitchFamily="18" charset="0"/>
              </a:rPr>
              <a:t>0.000</a:t>
            </a:r>
          </a:p>
        </p:txBody>
      </p:sp>
      <p:sp>
        <p:nvSpPr>
          <p:cNvPr id="23573" name="ZoneTexte 13"/>
          <p:cNvSpPr txBox="1">
            <a:spLocks noChangeArrowheads="1"/>
          </p:cNvSpPr>
          <p:nvPr/>
        </p:nvSpPr>
        <p:spPr bwMode="auto">
          <a:xfrm>
            <a:off x="3743409" y="3006458"/>
            <a:ext cx="453591" cy="17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400">
                <a:solidFill>
                  <a:schemeClr val="accent1"/>
                </a:solidFill>
                <a:latin typeface="Times New Roman" pitchFamily="18" charset="0"/>
              </a:rPr>
              <a:t>0.000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422275" y="1522413"/>
            <a:ext cx="76581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  <a:defRPr/>
            </a:pPr>
            <a:r>
              <a:rPr lang="fr-FR" altLang="fr-FR" sz="2400" b="1" dirty="0" smtClean="0">
                <a:latin typeface="Times New Roman" pitchFamily="18" charset="0"/>
                <a:cs typeface="Times New Roman" pitchFamily="18" charset="0"/>
              </a:rPr>
              <a:t>Simulation sous H0</a:t>
            </a:r>
          </a:p>
        </p:txBody>
      </p:sp>
      <p:sp>
        <p:nvSpPr>
          <p:cNvPr id="2" name="Flèche courbée vers la droite 1"/>
          <p:cNvSpPr/>
          <p:nvPr/>
        </p:nvSpPr>
        <p:spPr bwMode="auto">
          <a:xfrm>
            <a:off x="962025" y="2122488"/>
            <a:ext cx="304800" cy="41592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Rectangle 5"/>
          <p:cNvSpPr>
            <a:spLocks noChangeArrowheads="1"/>
          </p:cNvSpPr>
          <p:nvPr/>
        </p:nvSpPr>
        <p:spPr bwMode="auto">
          <a:xfrm>
            <a:off x="4202113" y="3978275"/>
            <a:ext cx="49418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+mj-lt"/>
              <a:buAutoNum type="arabicPeriod" startAt="2"/>
              <a:defRPr/>
            </a:pPr>
            <a:r>
              <a:rPr lang="fr-FR" altLang="fr-FR" sz="2400" b="1" dirty="0" smtClean="0">
                <a:latin typeface="Times New Roman" pitchFamily="18" charset="0"/>
                <a:cs typeface="Times New Roman" pitchFamily="18" charset="0"/>
              </a:rPr>
              <a:t>Calcul de la statistique observé	</a:t>
            </a:r>
          </a:p>
        </p:txBody>
      </p:sp>
      <p:sp>
        <p:nvSpPr>
          <p:cNvPr id="27" name="Flèche courbée vers la droite 26"/>
          <p:cNvSpPr/>
          <p:nvPr/>
        </p:nvSpPr>
        <p:spPr>
          <a:xfrm>
            <a:off x="5338763" y="4608513"/>
            <a:ext cx="304800" cy="414337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>
              <a:solidFill>
                <a:schemeClr val="tx1"/>
              </a:solidFill>
            </a:endParaRPr>
          </a:p>
        </p:txBody>
      </p:sp>
      <p:pic>
        <p:nvPicPr>
          <p:cNvPr id="23565" name="Picture 9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51" b="9439"/>
          <a:stretch/>
        </p:blipFill>
        <p:spPr bwMode="auto">
          <a:xfrm>
            <a:off x="2097088" y="5540373"/>
            <a:ext cx="293687" cy="257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67613" y="4711725"/>
            <a:ext cx="26148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fr-FR" altLang="fr-FR" sz="2400" b="1" dirty="0">
                <a:cs typeface="Times New Roman" pitchFamily="18" charset="0"/>
              </a:rPr>
              <a:t>Conclusion du test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7326" y="2220603"/>
            <a:ext cx="60580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sz="2400" b="1" dirty="0">
                <a:cs typeface="Times New Roman" pitchFamily="18" charset="0"/>
              </a:rPr>
              <a:t>Obtention de la distribution de la statistique </a:t>
            </a:r>
            <a:endParaRPr lang="en-GB" sz="2400" dirty="0"/>
          </a:p>
        </p:txBody>
      </p:sp>
      <p:pic>
        <p:nvPicPr>
          <p:cNvPr id="23582" name="Picture 30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770" y="5540374"/>
            <a:ext cx="219342" cy="279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80" grpId="0"/>
      <p:bldP spid="23579" grpId="0"/>
      <p:bldP spid="23577" grpId="0"/>
      <p:bldP spid="23571" grpId="0"/>
      <p:bldP spid="23572" grpId="0"/>
      <p:bldP spid="23573" grpId="0"/>
      <p:bldP spid="9" grpId="0"/>
      <p:bldP spid="2" grpId="0" animBg="1"/>
      <p:bldP spid="26" grpId="0"/>
      <p:bldP spid="27" grpId="0" animBg="1"/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C:\Users\evaumourin\Documents\These Coinfection\Articles\Articles region\Multipatho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5200650"/>
            <a:ext cx="21590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828836"/>
            <a:ext cx="9144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Applications</a:t>
            </a:r>
            <a:endParaRPr lang="fr-FR" sz="36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</p:txBody>
      </p:sp>
      <p:grpSp>
        <p:nvGrpSpPr>
          <p:cNvPr id="4100" name="Groupe 1"/>
          <p:cNvGrpSpPr>
            <a:grpSpLocks/>
          </p:cNvGrpSpPr>
          <p:nvPr/>
        </p:nvGrpSpPr>
        <p:grpSpPr bwMode="auto">
          <a:xfrm>
            <a:off x="-36513" y="0"/>
            <a:ext cx="9194801" cy="719138"/>
            <a:chOff x="0" y="6138745"/>
            <a:chExt cx="9194141" cy="720000"/>
          </a:xfrm>
        </p:grpSpPr>
        <p:pic>
          <p:nvPicPr>
            <p:cNvPr id="410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885" y="6138745"/>
              <a:ext cx="960584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3"/>
            <a:stretch>
              <a:fillRect/>
            </a:stretch>
          </p:blipFill>
          <p:spPr bwMode="auto">
            <a:xfrm>
              <a:off x="4594469" y="6139233"/>
              <a:ext cx="1043925" cy="71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39234"/>
              <a:ext cx="1078889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39" y="6139234"/>
              <a:ext cx="96030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238" y="6139234"/>
              <a:ext cx="970893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063" y="6139234"/>
              <a:ext cx="89995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709" y="6138901"/>
              <a:ext cx="747175" cy="71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50"/>
            <a:stretch>
              <a:fillRect/>
            </a:stretch>
          </p:blipFill>
          <p:spPr bwMode="auto">
            <a:xfrm>
              <a:off x="6117887" y="6139229"/>
              <a:ext cx="1223912" cy="71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5" t="27130" r="22185" b="14536"/>
            <a:stretch>
              <a:fillRect/>
            </a:stretch>
          </p:blipFill>
          <p:spPr bwMode="auto">
            <a:xfrm>
              <a:off x="7181627" y="6139233"/>
              <a:ext cx="674411" cy="71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9" descr="http://www.nematodes.org/nembase4/species/LSC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908" y="6138745"/>
              <a:ext cx="72024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21" descr="http://upload.wikimedia.org/wikipedia/commons/3/3c/Plasmodium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148" y="6138745"/>
              <a:ext cx="66999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5235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74728" y="6418483"/>
            <a:ext cx="762000" cy="365125"/>
          </a:xfrm>
        </p:spPr>
        <p:txBody>
          <a:bodyPr/>
          <a:lstStyle/>
          <a:p>
            <a:pPr>
              <a:defRPr/>
            </a:pPr>
            <a:fld id="{D3A66E60-B505-4A25-B9B8-DC4CC5782DCD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</a:t>
            </a:fld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3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Raisonnement en combinaisons</a:t>
            </a:r>
            <a:endParaRPr lang="en-GB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125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Préambule</a:t>
            </a:r>
          </a:p>
        </p:txBody>
      </p:sp>
      <p:sp>
        <p:nvSpPr>
          <p:cNvPr id="5127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-17463" y="1408113"/>
            <a:ext cx="9158288" cy="611187"/>
          </a:xfrm>
        </p:spPr>
        <p:txBody>
          <a:bodyPr/>
          <a:lstStyle/>
          <a:p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Toutes les méthodes sont basées sur un raisonnement en 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combinaisons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 de parasites </a:t>
            </a:r>
            <a:endParaRPr lang="fr-FR" altLang="fr-FR" sz="1500" dirty="0" smtClean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128" name="Groupe 4"/>
          <p:cNvGrpSpPr>
            <a:grpSpLocks/>
          </p:cNvGrpSpPr>
          <p:nvPr/>
        </p:nvGrpSpPr>
        <p:grpSpPr bwMode="auto">
          <a:xfrm>
            <a:off x="622300" y="2079625"/>
            <a:ext cx="5492750" cy="903061"/>
            <a:chOff x="623093" y="2241548"/>
            <a:chExt cx="5492750" cy="902505"/>
          </a:xfrm>
        </p:grpSpPr>
        <p:grpSp>
          <p:nvGrpSpPr>
            <p:cNvPr id="5158" name="Groupe 3"/>
            <p:cNvGrpSpPr>
              <a:grpSpLocks/>
            </p:cNvGrpSpPr>
            <p:nvPr/>
          </p:nvGrpSpPr>
          <p:grpSpPr bwMode="auto">
            <a:xfrm>
              <a:off x="623093" y="2241548"/>
              <a:ext cx="5492750" cy="902505"/>
              <a:chOff x="623093" y="2241548"/>
              <a:chExt cx="5492750" cy="902505"/>
            </a:xfrm>
          </p:grpSpPr>
          <p:sp>
            <p:nvSpPr>
              <p:cNvPr id="5164" name="Rectangle 12"/>
              <p:cNvSpPr>
                <a:spLocks noChangeArrowheads="1"/>
              </p:cNvSpPr>
              <p:nvPr/>
            </p:nvSpPr>
            <p:spPr bwMode="auto">
              <a:xfrm>
                <a:off x="1786730" y="2774948"/>
                <a:ext cx="4329113" cy="369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1800" i="1" dirty="0">
                    <a:latin typeface="Times New Roman" pitchFamily="18" charset="0"/>
                    <a:cs typeface="Times New Roman" pitchFamily="18" charset="0"/>
                  </a:rPr>
                  <a:t>4 combinaisons </a:t>
                </a:r>
                <a:r>
                  <a:rPr lang="fr-FR" altLang="fr-FR" sz="1800" i="1" dirty="0" smtClean="0">
                    <a:latin typeface="Times New Roman" pitchFamily="18" charset="0"/>
                    <a:cs typeface="Times New Roman" pitchFamily="18" charset="0"/>
                  </a:rPr>
                  <a:t>exclusives:</a:t>
                </a:r>
                <a:r>
                  <a:rPr lang="fr-FR" altLang="fr-FR" sz="1800" i="1" dirty="0">
                    <a:latin typeface="Times New Roman" pitchFamily="18" charset="0"/>
                    <a:cs typeface="Times New Roman" pitchFamily="18" charset="0"/>
                  </a:rPr>
                  <a:t>	  ,      ,     ,    </a:t>
                </a:r>
              </a:p>
            </p:txBody>
          </p:sp>
          <p:sp>
            <p:nvSpPr>
              <p:cNvPr id="5160" name="Rectangle 12"/>
              <p:cNvSpPr>
                <a:spLocks noChangeArrowheads="1"/>
              </p:cNvSpPr>
              <p:nvPr/>
            </p:nvSpPr>
            <p:spPr bwMode="auto">
              <a:xfrm>
                <a:off x="623093" y="2241548"/>
                <a:ext cx="252253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BD0D9"/>
                  </a:buClr>
                  <a:buSzPct val="95000"/>
                  <a:buFont typeface="Wingdings 2" pitchFamily="18" charset="2"/>
                  <a:buChar char=""/>
                  <a:defRPr sz="2600">
                    <a:solidFill>
                      <a:schemeClr val="tx1"/>
                    </a:solidFill>
                    <a:latin typeface="Constantia" pitchFamily="18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accent1"/>
                  </a:buClr>
                  <a:buSzPct val="85000"/>
                  <a:buFont typeface="Wingdings 2" pitchFamily="18" charset="2"/>
                  <a:buChar char=""/>
                  <a:defRPr sz="2400">
                    <a:solidFill>
                      <a:schemeClr val="tx1"/>
                    </a:solidFill>
                    <a:latin typeface="Constantia" pitchFamily="18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 2" pitchFamily="18" charset="2"/>
                  <a:buChar char=""/>
                  <a:defRPr sz="2100">
                    <a:solidFill>
                      <a:schemeClr val="tx1"/>
                    </a:solidFill>
                    <a:latin typeface="Constantia" pitchFamily="18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rgbClr val="0BD0D9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0CF9B"/>
                  </a:buClr>
                  <a:buSzPct val="65000"/>
                  <a:buFont typeface="Wingdings 2" pitchFamily="18" charset="2"/>
                  <a:buChar char=""/>
                  <a:defRPr sz="2000">
                    <a:solidFill>
                      <a:schemeClr val="tx1"/>
                    </a:solidFill>
                    <a:latin typeface="Constantia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fr-FR" altLang="fr-FR" sz="1800" i="1" dirty="0">
                    <a:latin typeface="Times New Roman" pitchFamily="18" charset="0"/>
                    <a:cs typeface="Times New Roman" pitchFamily="18" charset="0"/>
                  </a:rPr>
                  <a:t>Pour 2 parasites : 	      et </a:t>
                </a:r>
              </a:p>
            </p:txBody>
          </p:sp>
          <p:sp>
            <p:nvSpPr>
              <p:cNvPr id="26" name="Ellipse 25"/>
              <p:cNvSpPr>
                <a:spLocks noChangeAspect="1"/>
              </p:cNvSpPr>
              <p:nvPr/>
            </p:nvSpPr>
            <p:spPr bwMode="auto">
              <a:xfrm>
                <a:off x="2551906" y="2336739"/>
                <a:ext cx="195262" cy="179278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27" name="Ellipse 26"/>
              <p:cNvSpPr>
                <a:spLocks noChangeAspect="1"/>
              </p:cNvSpPr>
              <p:nvPr/>
            </p:nvSpPr>
            <p:spPr bwMode="auto">
              <a:xfrm>
                <a:off x="3186906" y="2336739"/>
                <a:ext cx="196850" cy="179278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grpSp>
            <p:nvGrpSpPr>
              <p:cNvPr id="5163" name="Groupe 2"/>
              <p:cNvGrpSpPr>
                <a:grpSpLocks/>
              </p:cNvGrpSpPr>
              <p:nvPr/>
            </p:nvGrpSpPr>
            <p:grpSpPr bwMode="auto">
              <a:xfrm>
                <a:off x="4511855" y="2815860"/>
                <a:ext cx="1469992" cy="287161"/>
                <a:chOff x="4578530" y="2815859"/>
                <a:chExt cx="1469992" cy="287161"/>
              </a:xfrm>
            </p:grpSpPr>
            <p:grpSp>
              <p:nvGrpSpPr>
                <p:cNvPr id="5165" name="Groupe 3"/>
                <p:cNvGrpSpPr>
                  <a:grpSpLocks/>
                </p:cNvGrpSpPr>
                <p:nvPr/>
              </p:nvGrpSpPr>
              <p:grpSpPr bwMode="auto">
                <a:xfrm>
                  <a:off x="4578530" y="2815859"/>
                  <a:ext cx="196850" cy="287161"/>
                  <a:chOff x="3780343" y="6265718"/>
                  <a:chExt cx="196363" cy="287824"/>
                </a:xfrm>
              </p:grpSpPr>
              <p:sp>
                <p:nvSpPr>
                  <p:cNvPr id="29" name="Ellipse 28"/>
                  <p:cNvSpPr>
                    <a:spLocks noChangeAspect="1"/>
                  </p:cNvSpPr>
                  <p:nvPr/>
                </p:nvSpPr>
                <p:spPr bwMode="auto">
                  <a:xfrm>
                    <a:off x="3780343" y="6319784"/>
                    <a:ext cx="196363" cy="179691"/>
                  </a:xfrm>
                  <a:prstGeom prst="ellipse">
                    <a:avLst/>
                  </a:prstGeom>
                  <a:solidFill>
                    <a:schemeClr val="bg1">
                      <a:alpha val="50196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cxnSp>
                <p:nvCxnSpPr>
                  <p:cNvPr id="30" name="Connecteur droit 29"/>
                  <p:cNvCxnSpPr/>
                  <p:nvPr/>
                </p:nvCxnSpPr>
                <p:spPr>
                  <a:xfrm flipH="1">
                    <a:off x="3805680" y="6265718"/>
                    <a:ext cx="142522" cy="287824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1" name="Ellipse 30"/>
                <p:cNvSpPr>
                  <a:spLocks noChangeAspect="1"/>
                </p:cNvSpPr>
                <p:nvPr/>
              </p:nvSpPr>
              <p:spPr bwMode="auto">
                <a:xfrm>
                  <a:off x="4965880" y="2869810"/>
                  <a:ext cx="193675" cy="179278"/>
                </a:xfrm>
                <a:prstGeom prst="ellipse">
                  <a:avLst/>
                </a:prstGeom>
                <a:solidFill>
                  <a:schemeClr val="bg2">
                    <a:lumMod val="50000"/>
                    <a:alpha val="50196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32" name="Ellipse 31"/>
                <p:cNvSpPr>
                  <a:spLocks noChangeAspect="1"/>
                </p:cNvSpPr>
                <p:nvPr/>
              </p:nvSpPr>
              <p:spPr bwMode="auto">
                <a:xfrm>
                  <a:off x="5296080" y="2869810"/>
                  <a:ext cx="196850" cy="179278"/>
                </a:xfrm>
                <a:prstGeom prst="ellipse">
                  <a:avLst/>
                </a:prstGeom>
                <a:solidFill>
                  <a:srgbClr val="F09A28">
                    <a:alpha val="50196"/>
                  </a:srgbClr>
                </a:solidFill>
                <a:ln>
                  <a:solidFill>
                    <a:srgbClr val="F09A2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grpSp>
              <p:nvGrpSpPr>
                <p:cNvPr id="5168" name="Groupe 4"/>
                <p:cNvGrpSpPr>
                  <a:grpSpLocks/>
                </p:cNvGrpSpPr>
                <p:nvPr/>
              </p:nvGrpSpPr>
              <p:grpSpPr bwMode="auto">
                <a:xfrm>
                  <a:off x="5642111" y="2869797"/>
                  <a:ext cx="406411" cy="179277"/>
                  <a:chOff x="4798733" y="6624377"/>
                  <a:chExt cx="407026" cy="179890"/>
                </a:xfrm>
              </p:grpSpPr>
              <p:sp>
                <p:nvSpPr>
                  <p:cNvPr id="34" name="Ellipse 33"/>
                  <p:cNvSpPr>
                    <a:spLocks noChangeAspect="1"/>
                  </p:cNvSpPr>
                  <p:nvPr/>
                </p:nvSpPr>
                <p:spPr bwMode="auto">
                  <a:xfrm>
                    <a:off x="4798733" y="6624377"/>
                    <a:ext cx="197148" cy="179890"/>
                  </a:xfrm>
                  <a:prstGeom prst="ellipse">
                    <a:avLst/>
                  </a:prstGeom>
                  <a:solidFill>
                    <a:schemeClr val="bg2">
                      <a:lumMod val="50000"/>
                      <a:alpha val="50196"/>
                    </a:schemeClr>
                  </a:solidFill>
                  <a:ln>
                    <a:solidFill>
                      <a:schemeClr val="bg2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35" name="Ellipse 34"/>
                  <p:cNvSpPr>
                    <a:spLocks noChangeAspect="1"/>
                  </p:cNvSpPr>
                  <p:nvPr/>
                </p:nvSpPr>
                <p:spPr bwMode="auto">
                  <a:xfrm>
                    <a:off x="5007023" y="6624377"/>
                    <a:ext cx="198736" cy="179890"/>
                  </a:xfrm>
                  <a:prstGeom prst="ellipse">
                    <a:avLst/>
                  </a:prstGeom>
                  <a:solidFill>
                    <a:srgbClr val="F09A28">
                      <a:alpha val="50196"/>
                    </a:srgbClr>
                  </a:solidFill>
                  <a:ln>
                    <a:solidFill>
                      <a:srgbClr val="F09A28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</p:grpSp>
        </p:grpSp>
        <p:sp>
          <p:nvSpPr>
            <p:cNvPr id="2" name="Flèche à angle droit 1"/>
            <p:cNvSpPr/>
            <p:nvPr/>
          </p:nvSpPr>
          <p:spPr>
            <a:xfrm rot="5400000">
              <a:off x="1225663" y="2675348"/>
              <a:ext cx="371246" cy="373062"/>
            </a:xfrm>
            <a:prstGeom prst="bent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grpSp>
        <p:nvGrpSpPr>
          <p:cNvPr id="5129" name="Groupe 9"/>
          <p:cNvGrpSpPr>
            <a:grpSpLocks/>
          </p:cNvGrpSpPr>
          <p:nvPr/>
        </p:nvGrpSpPr>
        <p:grpSpPr bwMode="auto">
          <a:xfrm>
            <a:off x="622300" y="3454281"/>
            <a:ext cx="7755913" cy="903061"/>
            <a:chOff x="623092" y="3613148"/>
            <a:chExt cx="7755035" cy="902505"/>
          </a:xfrm>
        </p:grpSpPr>
        <p:sp>
          <p:nvSpPr>
            <p:cNvPr id="5139" name="Rectangle 12"/>
            <p:cNvSpPr>
              <a:spLocks noChangeArrowheads="1"/>
            </p:cNvSpPr>
            <p:nvPr/>
          </p:nvSpPr>
          <p:spPr bwMode="auto">
            <a:xfrm>
              <a:off x="1786729" y="4146548"/>
              <a:ext cx="6425048" cy="369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800" i="1" dirty="0">
                  <a:latin typeface="Times New Roman" pitchFamily="18" charset="0"/>
                  <a:cs typeface="Times New Roman" pitchFamily="18" charset="0"/>
                </a:rPr>
                <a:t>8 combinaisons </a:t>
              </a:r>
              <a:r>
                <a:rPr lang="fr-FR" altLang="fr-FR" sz="1800" i="1" dirty="0" smtClean="0">
                  <a:latin typeface="Times New Roman" pitchFamily="18" charset="0"/>
                  <a:cs typeface="Times New Roman" pitchFamily="18" charset="0"/>
                </a:rPr>
                <a:t> exclusives :</a:t>
              </a:r>
              <a:r>
                <a:rPr lang="fr-FR" altLang="fr-FR" sz="1800" i="1" dirty="0">
                  <a:latin typeface="Times New Roman" pitchFamily="18" charset="0"/>
                  <a:cs typeface="Times New Roman" pitchFamily="18" charset="0"/>
                </a:rPr>
                <a:t>	  ,      ,     ,     ,         ,        ,         et</a:t>
              </a:r>
            </a:p>
          </p:txBody>
        </p:sp>
        <p:sp>
          <p:nvSpPr>
            <p:cNvPr id="5132" name="Rectangle 12"/>
            <p:cNvSpPr>
              <a:spLocks noChangeArrowheads="1"/>
            </p:cNvSpPr>
            <p:nvPr/>
          </p:nvSpPr>
          <p:spPr bwMode="auto">
            <a:xfrm>
              <a:off x="623092" y="3613148"/>
              <a:ext cx="31599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1800" i="1" dirty="0">
                  <a:latin typeface="Times New Roman" pitchFamily="18" charset="0"/>
                  <a:cs typeface="Times New Roman" pitchFamily="18" charset="0"/>
                </a:rPr>
                <a:t>Pour 3 parasites : 	     ,      et </a:t>
              </a:r>
            </a:p>
          </p:txBody>
        </p:sp>
        <p:sp>
          <p:nvSpPr>
            <p:cNvPr id="38" name="Ellipse 37"/>
            <p:cNvSpPr>
              <a:spLocks noChangeAspect="1"/>
            </p:cNvSpPr>
            <p:nvPr/>
          </p:nvSpPr>
          <p:spPr bwMode="auto">
            <a:xfrm>
              <a:off x="2553274" y="3708339"/>
              <a:ext cx="195241" cy="179278"/>
            </a:xfrm>
            <a:prstGeom prst="ellipse">
              <a:avLst/>
            </a:prstGeom>
            <a:solidFill>
              <a:schemeClr val="bg2">
                <a:lumMod val="50000"/>
                <a:alpha val="50196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9" name="Ellipse 38"/>
            <p:cNvSpPr>
              <a:spLocks noChangeAspect="1"/>
            </p:cNvSpPr>
            <p:nvPr/>
          </p:nvSpPr>
          <p:spPr bwMode="auto">
            <a:xfrm>
              <a:off x="2938993" y="3708339"/>
              <a:ext cx="196828" cy="179278"/>
            </a:xfrm>
            <a:prstGeom prst="ellipse">
              <a:avLst/>
            </a:prstGeom>
            <a:solidFill>
              <a:srgbClr val="F09A28">
                <a:alpha val="50196"/>
              </a:srgbClr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5135" name="Groupe 3"/>
            <p:cNvGrpSpPr>
              <a:grpSpLocks/>
            </p:cNvGrpSpPr>
            <p:nvPr/>
          </p:nvGrpSpPr>
          <p:grpSpPr bwMode="auto">
            <a:xfrm>
              <a:off x="4509829" y="4187460"/>
              <a:ext cx="196828" cy="287161"/>
              <a:chOff x="3778321" y="6265718"/>
              <a:chExt cx="196341" cy="287824"/>
            </a:xfrm>
          </p:grpSpPr>
          <p:sp>
            <p:nvSpPr>
              <p:cNvPr id="48" name="Ellipse 47"/>
              <p:cNvSpPr>
                <a:spLocks noChangeAspect="1"/>
              </p:cNvSpPr>
              <p:nvPr/>
            </p:nvSpPr>
            <p:spPr bwMode="auto">
              <a:xfrm>
                <a:off x="3778321" y="6319784"/>
                <a:ext cx="196341" cy="179691"/>
              </a:xfrm>
              <a:prstGeom prst="ellipse">
                <a:avLst/>
              </a:prstGeom>
              <a:solidFill>
                <a:schemeClr val="bg1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cxnSp>
            <p:nvCxnSpPr>
              <p:cNvPr id="49" name="Connecteur droit 48"/>
              <p:cNvCxnSpPr/>
              <p:nvPr/>
            </p:nvCxnSpPr>
            <p:spPr>
              <a:xfrm flipH="1">
                <a:off x="3805238" y="6265718"/>
                <a:ext cx="142506" cy="287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Ellipse 42"/>
            <p:cNvSpPr>
              <a:spLocks noChangeAspect="1"/>
            </p:cNvSpPr>
            <p:nvPr/>
          </p:nvSpPr>
          <p:spPr bwMode="auto">
            <a:xfrm>
              <a:off x="4897134" y="4241411"/>
              <a:ext cx="195240" cy="179278"/>
            </a:xfrm>
            <a:prstGeom prst="ellipse">
              <a:avLst/>
            </a:prstGeom>
            <a:solidFill>
              <a:schemeClr val="bg2">
                <a:lumMod val="50000"/>
                <a:alpha val="50196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44" name="Ellipse 43"/>
            <p:cNvSpPr>
              <a:spLocks noChangeAspect="1"/>
            </p:cNvSpPr>
            <p:nvPr/>
          </p:nvSpPr>
          <p:spPr bwMode="auto">
            <a:xfrm>
              <a:off x="5228883" y="4241411"/>
              <a:ext cx="196828" cy="179278"/>
            </a:xfrm>
            <a:prstGeom prst="ellipse">
              <a:avLst/>
            </a:prstGeom>
            <a:solidFill>
              <a:srgbClr val="F09A28">
                <a:alpha val="50196"/>
              </a:srgbClr>
            </a:solidFill>
            <a:ln>
              <a:solidFill>
                <a:srgbClr val="F09A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5138" name="Groupe 4"/>
            <p:cNvGrpSpPr>
              <a:grpSpLocks/>
            </p:cNvGrpSpPr>
            <p:nvPr/>
          </p:nvGrpSpPr>
          <p:grpSpPr bwMode="auto">
            <a:xfrm>
              <a:off x="5925671" y="4241398"/>
              <a:ext cx="406459" cy="179278"/>
              <a:chOff x="4796541" y="6624377"/>
              <a:chExt cx="407074" cy="179891"/>
            </a:xfrm>
          </p:grpSpPr>
          <p:sp>
            <p:nvSpPr>
              <p:cNvPr id="46" name="Ellipse 45"/>
              <p:cNvSpPr>
                <a:spLocks noChangeAspect="1"/>
              </p:cNvSpPr>
              <p:nvPr/>
            </p:nvSpPr>
            <p:spPr bwMode="auto">
              <a:xfrm>
                <a:off x="4796541" y="6624377"/>
                <a:ext cx="197126" cy="179891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47" name="Ellipse 46"/>
              <p:cNvSpPr>
                <a:spLocks noChangeAspect="1"/>
              </p:cNvSpPr>
              <p:nvPr/>
            </p:nvSpPr>
            <p:spPr bwMode="auto">
              <a:xfrm>
                <a:off x="5006489" y="6624377"/>
                <a:ext cx="197126" cy="179891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sp>
          <p:nvSpPr>
            <p:cNvPr id="36" name="Flèche à angle droit 35"/>
            <p:cNvSpPr/>
            <p:nvPr/>
          </p:nvSpPr>
          <p:spPr>
            <a:xfrm rot="5400000">
              <a:off x="1225573" y="4046969"/>
              <a:ext cx="371246" cy="373020"/>
            </a:xfrm>
            <a:prstGeom prst="bentUp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0" name="Ellipse 49"/>
            <p:cNvSpPr>
              <a:spLocks noChangeAspect="1"/>
            </p:cNvSpPr>
            <p:nvPr/>
          </p:nvSpPr>
          <p:spPr bwMode="auto">
            <a:xfrm>
              <a:off x="3488206" y="3708339"/>
              <a:ext cx="196828" cy="179278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51" name="Ellipse 50"/>
            <p:cNvSpPr>
              <a:spLocks noChangeAspect="1"/>
            </p:cNvSpPr>
            <p:nvPr/>
          </p:nvSpPr>
          <p:spPr bwMode="auto">
            <a:xfrm>
              <a:off x="5578093" y="4241411"/>
              <a:ext cx="196828" cy="179278"/>
            </a:xfrm>
            <a:prstGeom prst="ellipse">
              <a:avLst/>
            </a:prstGeom>
            <a:solidFill>
              <a:srgbClr val="00B050">
                <a:alpha val="50196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grpSp>
          <p:nvGrpSpPr>
            <p:cNvPr id="5143" name="Groupe 6"/>
            <p:cNvGrpSpPr>
              <a:grpSpLocks/>
            </p:cNvGrpSpPr>
            <p:nvPr/>
          </p:nvGrpSpPr>
          <p:grpSpPr bwMode="auto">
            <a:xfrm>
              <a:off x="6457469" y="4241411"/>
              <a:ext cx="393552" cy="179278"/>
              <a:chOff x="6457469" y="4236617"/>
              <a:chExt cx="393552" cy="179278"/>
            </a:xfrm>
          </p:grpSpPr>
          <p:sp>
            <p:nvSpPr>
              <p:cNvPr id="56" name="Ellipse 55"/>
              <p:cNvSpPr>
                <a:spLocks noChangeAspect="1"/>
              </p:cNvSpPr>
              <p:nvPr/>
            </p:nvSpPr>
            <p:spPr bwMode="auto">
              <a:xfrm>
                <a:off x="6457469" y="4236617"/>
                <a:ext cx="196828" cy="179278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1" name="Ellipse 60"/>
              <p:cNvSpPr>
                <a:spLocks noChangeAspect="1"/>
              </p:cNvSpPr>
              <p:nvPr/>
            </p:nvSpPr>
            <p:spPr bwMode="auto">
              <a:xfrm>
                <a:off x="6654193" y="4236617"/>
                <a:ext cx="196828" cy="179278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5144" name="Groupe 5"/>
            <p:cNvGrpSpPr>
              <a:grpSpLocks/>
            </p:cNvGrpSpPr>
            <p:nvPr/>
          </p:nvGrpSpPr>
          <p:grpSpPr bwMode="auto">
            <a:xfrm>
              <a:off x="7038428" y="4241411"/>
              <a:ext cx="393551" cy="179278"/>
              <a:chOff x="7038428" y="4241411"/>
              <a:chExt cx="393551" cy="179278"/>
            </a:xfrm>
          </p:grpSpPr>
          <p:sp>
            <p:nvSpPr>
              <p:cNvPr id="60" name="Ellipse 59"/>
              <p:cNvSpPr>
                <a:spLocks noChangeAspect="1"/>
              </p:cNvSpPr>
              <p:nvPr/>
            </p:nvSpPr>
            <p:spPr bwMode="auto">
              <a:xfrm>
                <a:off x="7038428" y="4241411"/>
                <a:ext cx="196828" cy="179278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62" name="Ellipse 61"/>
              <p:cNvSpPr>
                <a:spLocks noChangeAspect="1"/>
              </p:cNvSpPr>
              <p:nvPr/>
            </p:nvSpPr>
            <p:spPr bwMode="auto">
              <a:xfrm>
                <a:off x="7235151" y="4241411"/>
                <a:ext cx="196828" cy="179278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  <p:grpSp>
          <p:nvGrpSpPr>
            <p:cNvPr id="5145" name="Groupe 7"/>
            <p:cNvGrpSpPr>
              <a:grpSpLocks/>
            </p:cNvGrpSpPr>
            <p:nvPr/>
          </p:nvGrpSpPr>
          <p:grpSpPr bwMode="auto">
            <a:xfrm>
              <a:off x="7751090" y="4241398"/>
              <a:ext cx="627037" cy="179291"/>
              <a:chOff x="7541540" y="4241398"/>
              <a:chExt cx="627037" cy="179291"/>
            </a:xfrm>
          </p:grpSpPr>
          <p:grpSp>
            <p:nvGrpSpPr>
              <p:cNvPr id="5146" name="Groupe 4"/>
              <p:cNvGrpSpPr>
                <a:grpSpLocks/>
              </p:cNvGrpSpPr>
              <p:nvPr/>
            </p:nvGrpSpPr>
            <p:grpSpPr bwMode="auto">
              <a:xfrm>
                <a:off x="7541540" y="4241398"/>
                <a:ext cx="406458" cy="179278"/>
                <a:chOff x="4796335" y="6624377"/>
                <a:chExt cx="407073" cy="179891"/>
              </a:xfrm>
            </p:grpSpPr>
            <p:sp>
              <p:nvSpPr>
                <p:cNvPr id="53" name="Ellipse 52"/>
                <p:cNvSpPr>
                  <a:spLocks noChangeAspect="1"/>
                </p:cNvSpPr>
                <p:nvPr/>
              </p:nvSpPr>
              <p:spPr bwMode="auto">
                <a:xfrm>
                  <a:off x="4796335" y="6624377"/>
                  <a:ext cx="197126" cy="179891"/>
                </a:xfrm>
                <a:prstGeom prst="ellipse">
                  <a:avLst/>
                </a:prstGeom>
                <a:solidFill>
                  <a:schemeClr val="bg2">
                    <a:lumMod val="50000"/>
                    <a:alpha val="50196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54" name="Ellipse 53"/>
                <p:cNvSpPr>
                  <a:spLocks noChangeAspect="1"/>
                </p:cNvSpPr>
                <p:nvPr/>
              </p:nvSpPr>
              <p:spPr bwMode="auto">
                <a:xfrm>
                  <a:off x="5006282" y="6624377"/>
                  <a:ext cx="197126" cy="179891"/>
                </a:xfrm>
                <a:prstGeom prst="ellipse">
                  <a:avLst/>
                </a:prstGeom>
                <a:solidFill>
                  <a:srgbClr val="F09A28">
                    <a:alpha val="50196"/>
                  </a:srgbClr>
                </a:solidFill>
                <a:ln>
                  <a:solidFill>
                    <a:srgbClr val="F09A2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  <p:sp>
            <p:nvSpPr>
              <p:cNvPr id="63" name="Ellipse 62"/>
              <p:cNvSpPr>
                <a:spLocks noChangeAspect="1"/>
              </p:cNvSpPr>
              <p:nvPr/>
            </p:nvSpPr>
            <p:spPr bwMode="auto">
              <a:xfrm>
                <a:off x="7971749" y="4241411"/>
                <a:ext cx="196828" cy="179278"/>
              </a:xfrm>
              <a:prstGeom prst="ellipse">
                <a:avLst/>
              </a:prstGeom>
              <a:solidFill>
                <a:srgbClr val="00B050">
                  <a:alpha val="50196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</p:grpSp>
      </p:grpSp>
      <p:sp>
        <p:nvSpPr>
          <p:cNvPr id="5130" name="ZoneTexte 1"/>
          <p:cNvSpPr txBox="1">
            <a:spLocks noChangeArrowheads="1"/>
          </p:cNvSpPr>
          <p:nvPr/>
        </p:nvSpPr>
        <p:spPr bwMode="auto">
          <a:xfrm>
            <a:off x="1897063" y="4711520"/>
            <a:ext cx="5349875" cy="831850"/>
          </a:xfrm>
          <a:prstGeom prst="rect">
            <a:avLst/>
          </a:prstGeom>
          <a:noFill/>
          <a:ln w="3810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dirty="0">
                <a:latin typeface="Times New Roman" pitchFamily="18" charset="0"/>
              </a:rPr>
              <a:t>Le Nombre de Combinaisons est </a:t>
            </a:r>
            <a:r>
              <a:rPr lang="fr-FR" altLang="en-US" sz="2400" dirty="0" smtClean="0">
                <a:latin typeface="Times New Roman" pitchFamily="18" charset="0"/>
              </a:rPr>
              <a:t>égal </a:t>
            </a:r>
            <a:r>
              <a:rPr lang="fr-FR" altLang="en-US" sz="2400" dirty="0">
                <a:latin typeface="Times New Roman" pitchFamily="18" charset="0"/>
              </a:rPr>
              <a:t>à :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2400" b="1" dirty="0" smtClean="0">
                <a:latin typeface="Times New Roman" pitchFamily="18" charset="0"/>
              </a:rPr>
              <a:t>NC = 2</a:t>
            </a:r>
            <a:r>
              <a:rPr lang="fr-FR" altLang="en-US" sz="2400" b="1" baseline="30000" dirty="0" smtClean="0">
                <a:latin typeface="Times New Roman" pitchFamily="18" charset="0"/>
              </a:rPr>
              <a:t>NP</a:t>
            </a:r>
            <a:r>
              <a:rPr lang="fr-FR" altLang="en-US" sz="2400" dirty="0" smtClean="0">
                <a:latin typeface="Times New Roman" pitchFamily="18" charset="0"/>
              </a:rPr>
              <a:t> </a:t>
            </a:r>
            <a:r>
              <a:rPr lang="fr-FR" altLang="en-US" sz="1600" i="1" dirty="0">
                <a:latin typeface="Times New Roman" pitchFamily="18" charset="0"/>
              </a:rPr>
              <a:t>(Nombre de Parasites)</a:t>
            </a:r>
            <a:endParaRPr lang="en-GB" altLang="en-US" sz="1600" i="1" dirty="0">
              <a:latin typeface="Times New Roman" pitchFamily="18" charset="0"/>
            </a:endParaRPr>
          </a:p>
        </p:txBody>
      </p:sp>
      <p:grpSp>
        <p:nvGrpSpPr>
          <p:cNvPr id="73" name="Groupe 2"/>
          <p:cNvGrpSpPr>
            <a:grpSpLocks/>
          </p:cNvGrpSpPr>
          <p:nvPr/>
        </p:nvGrpSpPr>
        <p:grpSpPr bwMode="auto">
          <a:xfrm>
            <a:off x="90488" y="5868988"/>
            <a:ext cx="8716161" cy="923330"/>
            <a:chOff x="147150" y="5878295"/>
            <a:chExt cx="8717398" cy="923956"/>
          </a:xfrm>
        </p:grpSpPr>
        <p:sp>
          <p:nvSpPr>
            <p:cNvPr id="74" name="Rectangle 1"/>
            <p:cNvSpPr>
              <a:spLocks noChangeArrowheads="1"/>
            </p:cNvSpPr>
            <p:nvPr/>
          </p:nvSpPr>
          <p:spPr bwMode="auto">
            <a:xfrm>
              <a:off x="795337" y="5878295"/>
              <a:ext cx="8069211" cy="9239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Contrainte 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dirty="0" smtClean="0">
                  <a:latin typeface="Times New Roman" pitchFamily="18" charset="0"/>
                  <a:cs typeface="Times New Roman" pitchFamily="18" charset="0"/>
                </a:rPr>
                <a:t>Le </a:t>
              </a:r>
              <a:r>
                <a:rPr lang="fr-FR" altLang="en-US" sz="1800" b="1" dirty="0" smtClean="0">
                  <a:latin typeface="Times New Roman" pitchFamily="18" charset="0"/>
                  <a:cs typeface="Times New Roman" pitchFamily="18" charset="0"/>
                </a:rPr>
                <a:t>Nombre de Combinaisons </a:t>
              </a:r>
              <a:r>
                <a:rPr lang="fr-FR" altLang="en-US" sz="1800" dirty="0" smtClean="0">
                  <a:latin typeface="Times New Roman" pitchFamily="18" charset="0"/>
                  <a:cs typeface="Times New Roman" pitchFamily="18" charset="0"/>
                </a:rPr>
                <a:t>ne doit pas être supérieur au </a:t>
              </a:r>
              <a:r>
                <a:rPr lang="fr-FR" altLang="en-US" sz="1800" b="1" dirty="0" smtClean="0">
                  <a:latin typeface="Times New Roman" pitchFamily="18" charset="0"/>
                  <a:cs typeface="Times New Roman" pitchFamily="18" charset="0"/>
                </a:rPr>
                <a:t>Nombre d’hôtes </a:t>
              </a:r>
              <a:r>
                <a:rPr lang="fr-FR" altLang="en-US" sz="1800" dirty="0" smtClean="0">
                  <a:latin typeface="Times New Roman" pitchFamily="18" charset="0"/>
                  <a:cs typeface="Times New Roman" pitchFamily="18" charset="0"/>
                </a:rPr>
                <a:t>étudiés</a:t>
              </a:r>
            </a:p>
            <a:p>
              <a:pPr marL="1028700" lvl="1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fr-FR" altLang="en-US" sz="1600" dirty="0" smtClean="0">
                  <a:latin typeface="Times New Roman" pitchFamily="18" charset="0"/>
                  <a:cs typeface="Times New Roman" pitchFamily="18" charset="0"/>
                </a:rPr>
                <a:t>Toutes les combinaisons de parasites ne seront </a:t>
              </a:r>
              <a:r>
                <a:rPr lang="fr-FR" altLang="en-US" sz="1600" b="1" dirty="0" smtClean="0">
                  <a:latin typeface="Times New Roman" pitchFamily="18" charset="0"/>
                  <a:cs typeface="Times New Roman" pitchFamily="18" charset="0"/>
                </a:rPr>
                <a:t>pas représentées</a:t>
              </a:r>
              <a:endParaRPr lang="fr-FR" altLang="en-US" sz="16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75" name="Picture 13" descr="http://static.freepik.com/photos-libre/un-panneau-d&amp;-39;avertissement_17-113007163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" y="5932270"/>
              <a:ext cx="648188" cy="538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Groupe 4"/>
          <p:cNvGrpSpPr/>
          <p:nvPr/>
        </p:nvGrpSpPr>
        <p:grpSpPr>
          <a:xfrm>
            <a:off x="6146843" y="2561115"/>
            <a:ext cx="2508885" cy="523220"/>
            <a:chOff x="6146843" y="2561115"/>
            <a:chExt cx="2508885" cy="523220"/>
          </a:xfrm>
        </p:grpSpPr>
        <p:sp>
          <p:nvSpPr>
            <p:cNvPr id="3" name="Accolade fermante 2"/>
            <p:cNvSpPr/>
            <p:nvPr/>
          </p:nvSpPr>
          <p:spPr>
            <a:xfrm>
              <a:off x="6146843" y="2623722"/>
              <a:ext cx="161050" cy="380250"/>
            </a:xfrm>
            <a:prstGeom prst="rightBrace">
              <a:avLst>
                <a:gd name="adj1" fmla="val 43841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" name="ZoneTexte 3"/>
            <p:cNvSpPr txBox="1"/>
            <p:nvPr/>
          </p:nvSpPr>
          <p:spPr>
            <a:xfrm>
              <a:off x="6253144" y="2561115"/>
              <a:ext cx="240258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 smtClean="0"/>
                <a:t>La </a:t>
              </a:r>
              <a:r>
                <a:rPr lang="fr-FR" sz="1400" b="1" dirty="0" smtClean="0"/>
                <a:t>somme</a:t>
              </a:r>
              <a:r>
                <a:rPr lang="fr-FR" sz="1400" dirty="0" smtClean="0"/>
                <a:t> des probabilités des combinaisons est égale à </a:t>
              </a:r>
              <a:r>
                <a:rPr lang="fr-FR" sz="1400" b="1" dirty="0" smtClean="0"/>
                <a:t>1</a:t>
              </a:r>
              <a:endParaRPr lang="en-GB" sz="1400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C0CB02-2EE2-4053-80C7-32E353357A78}" type="slidenum">
              <a:rPr lang="fr-FR" smtClean="0">
                <a:latin typeface="Times" panose="02020603050405020304" pitchFamily="18" charset="0"/>
                <a:cs typeface="Times" panose="02020603050405020304" pitchFamily="18" charset="0"/>
              </a:rPr>
              <a:pPr>
                <a:defRPr/>
              </a:pPr>
              <a:t>30</a:t>
            </a:fld>
            <a:endParaRPr lang="fr-FR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24579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</p:grp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Modèles Biologiques</a:t>
            </a:r>
          </a:p>
        </p:txBody>
      </p:sp>
      <p:sp>
        <p:nvSpPr>
          <p:cNvPr id="24581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" pitchFamily="18" charset="0"/>
                <a:cs typeface="Times" pitchFamily="18" charset="0"/>
              </a:rPr>
              <a:t>Applications</a:t>
            </a:r>
          </a:p>
        </p:txBody>
      </p:sp>
      <p:sp>
        <p:nvSpPr>
          <p:cNvPr id="25606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" panose="02020603050405020304" pitchFamily="18" charset="0"/>
                <a:cs typeface="Times" panose="02020603050405020304" pitchFamily="18" charset="0"/>
              </a:rPr>
              <a:t>III. Applications</a:t>
            </a:r>
          </a:p>
        </p:txBody>
      </p:sp>
      <p:sp>
        <p:nvSpPr>
          <p:cNvPr id="10" name="Espace réservé du contenu 2"/>
          <p:cNvSpPr txBox="1">
            <a:spLocks/>
          </p:cNvSpPr>
          <p:nvPr/>
        </p:nvSpPr>
        <p:spPr bwMode="auto">
          <a:xfrm>
            <a:off x="919163" y="1350963"/>
            <a:ext cx="2962275" cy="1001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en-GB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M. Marsot et J.P. Buffet  </a:t>
            </a:r>
          </a:p>
          <a:p>
            <a:pPr marL="0" indent="0" eaLnBrk="1" hangingPunct="1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fr-F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–  443 Hôtes  –  2 Parasites  –</a:t>
            </a:r>
          </a:p>
          <a:p>
            <a:pPr marL="0" indent="0"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fr-FR" alt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4</a:t>
            </a:r>
            <a:r>
              <a:rPr lang="fr-FR" alt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alt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combinaisons</a:t>
            </a:r>
            <a:endParaRPr lang="en-GB" altLang="en-US" sz="1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13" name="Espace réservé du contenu 2"/>
          <p:cNvSpPr>
            <a:spLocks noGrp="1"/>
          </p:cNvSpPr>
          <p:nvPr>
            <p:ph sz="half" idx="1"/>
          </p:nvPr>
        </p:nvSpPr>
        <p:spPr>
          <a:xfrm>
            <a:off x="876300" y="4138613"/>
            <a:ext cx="2870200" cy="2082800"/>
          </a:xfrm>
        </p:spPr>
        <p:txBody>
          <a:bodyPr/>
          <a:lstStyle/>
          <a:p>
            <a:pPr eaLnBrk="1" hangingPunct="1">
              <a:defRPr/>
            </a:pPr>
            <a:r>
              <a:rPr lang="en-GB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Borrelia afzelii</a:t>
            </a:r>
          </a:p>
          <a:p>
            <a:pPr lvl="1" eaLnBrk="1" hangingPunct="1">
              <a:defRPr/>
            </a:pPr>
            <a:r>
              <a:rPr lang="en-GB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Prevalence infection : 11%</a:t>
            </a:r>
          </a:p>
          <a:p>
            <a:pPr lvl="2" eaLnBrk="1" hangingPunct="1">
              <a:defRPr/>
            </a:pPr>
            <a:endParaRPr lang="en-GB" sz="1100" i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lvl="2" eaLnBrk="1" hangingPunct="1">
              <a:defRPr/>
            </a:pPr>
            <a:endParaRPr lang="en-GB" sz="1100" i="1" dirty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668337" lvl="2" indent="0" eaLnBrk="1" hangingPunct="1">
              <a:buFont typeface="Wingdings 2" pitchFamily="18" charset="2"/>
              <a:buNone/>
              <a:defRPr/>
            </a:pPr>
            <a:endParaRPr lang="en-GB" sz="1100" i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eaLnBrk="1" hangingPunct="1">
              <a:defRPr/>
            </a:pPr>
            <a:r>
              <a:rPr lang="en-GB" sz="1600" b="1" i="1" dirty="0" smtClean="0">
                <a:latin typeface="Times" panose="02020603050405020304" pitchFamily="18" charset="0"/>
                <a:cs typeface="Times" panose="02020603050405020304" pitchFamily="18" charset="0"/>
              </a:rPr>
              <a:t>Bartonella spp.</a:t>
            </a:r>
          </a:p>
          <a:p>
            <a:pPr lvl="1" eaLnBrk="1" hangingPunct="1">
              <a:defRPr/>
            </a:pPr>
            <a:r>
              <a:rPr lang="en-GB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Prevalence infection : 57%</a:t>
            </a:r>
          </a:p>
        </p:txBody>
      </p:sp>
      <p:pic>
        <p:nvPicPr>
          <p:cNvPr id="24585" name="Picture 12" descr="C:\Users\EVAUMO~1\AppData\Local\Temp\Bartonella spp ME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6"/>
          <a:stretch>
            <a:fillRect/>
          </a:stretch>
        </p:blipFill>
        <p:spPr bwMode="auto">
          <a:xfrm>
            <a:off x="406400" y="5283200"/>
            <a:ext cx="720725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2" t="17281" r="18224" b="15761"/>
          <a:stretch>
            <a:fillRect/>
          </a:stretch>
        </p:blipFill>
        <p:spPr bwMode="auto">
          <a:xfrm>
            <a:off x="1630363" y="2470150"/>
            <a:ext cx="1539875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74" r="2011" b="9499"/>
          <a:stretch>
            <a:fillRect/>
          </a:stretch>
        </p:blipFill>
        <p:spPr bwMode="auto">
          <a:xfrm>
            <a:off x="406400" y="4102100"/>
            <a:ext cx="720725" cy="63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8" name="Rectangle 1"/>
          <p:cNvSpPr>
            <a:spLocks noChangeArrowheads="1"/>
          </p:cNvSpPr>
          <p:nvPr/>
        </p:nvSpPr>
        <p:spPr bwMode="auto">
          <a:xfrm>
            <a:off x="1462088" y="3370263"/>
            <a:ext cx="1876425" cy="306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i="1">
                <a:latin typeface="Times" pitchFamily="18" charset="0"/>
                <a:cs typeface="Times" pitchFamily="18" charset="0"/>
              </a:rPr>
              <a:t>Campagnols roussâtres</a:t>
            </a: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 bwMode="auto">
          <a:xfrm>
            <a:off x="5280025" y="1362075"/>
            <a:ext cx="29606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/>
            </a:pPr>
            <a:r>
              <a:rPr lang="fr-F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S. Telfer et X Lambin</a:t>
            </a:r>
            <a:endParaRPr lang="en-GB" altLang="en-US" dirty="0" smtClean="0"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0" indent="0" eaLnBrk="1" hangingPunct="1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fr-FR" altLang="en-US" dirty="0" smtClean="0">
                <a:latin typeface="Times" panose="02020603050405020304" pitchFamily="18" charset="0"/>
                <a:cs typeface="Times" panose="02020603050405020304" pitchFamily="18" charset="0"/>
              </a:rPr>
              <a:t>–  887 Hôtes  –  6 Parasites  –</a:t>
            </a:r>
          </a:p>
          <a:p>
            <a:pPr marL="0" indent="0" algn="ctr" eaLnBrk="1" hangingPunct="1">
              <a:spcBef>
                <a:spcPct val="20000"/>
              </a:spcBef>
              <a:buClr>
                <a:srgbClr val="0BD0D9"/>
              </a:buClr>
              <a:buSzPct val="95000"/>
              <a:defRPr/>
            </a:pPr>
            <a:r>
              <a:rPr lang="fr-FR" alt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64</a:t>
            </a:r>
            <a:r>
              <a:rPr lang="fr-FR" alt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 </a:t>
            </a:r>
            <a:r>
              <a:rPr lang="fr-FR" alt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combinaisons</a:t>
            </a:r>
            <a:endParaRPr lang="en-GB" altLang="en-US" sz="1400" b="1" dirty="0" smtClean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24590" name="Espace réservé du contenu 2"/>
          <p:cNvSpPr>
            <a:spLocks noGrp="1"/>
          </p:cNvSpPr>
          <p:nvPr>
            <p:ph sz="half" idx="1"/>
          </p:nvPr>
        </p:nvSpPr>
        <p:spPr>
          <a:xfrm>
            <a:off x="5114925" y="3829050"/>
            <a:ext cx="3125788" cy="3038475"/>
          </a:xfrm>
        </p:spPr>
        <p:txBody>
          <a:bodyPr/>
          <a:lstStyle/>
          <a:p>
            <a:pPr eaLnBrk="1" hangingPunct="1"/>
            <a:r>
              <a:rPr lang="en-GB" altLang="en-US" sz="1600" b="1" i="1" smtClean="0">
                <a:latin typeface="Times" pitchFamily="18" charset="0"/>
                <a:cs typeface="Times" pitchFamily="18" charset="0"/>
              </a:rPr>
              <a:t>Anaplasma phagocytophilum</a:t>
            </a:r>
          </a:p>
          <a:p>
            <a:pPr lvl="1" eaLnBrk="1" hangingPunct="1"/>
            <a:r>
              <a:rPr lang="en-GB" altLang="en-US" sz="1400" smtClean="0">
                <a:latin typeface="Times" pitchFamily="18" charset="0"/>
                <a:cs typeface="Times" pitchFamily="18" charset="0"/>
              </a:rPr>
              <a:t>Prevalence infection : 4%</a:t>
            </a:r>
          </a:p>
          <a:p>
            <a:pPr lvl="2" eaLnBrk="1" hangingPunct="1"/>
            <a:endParaRPr lang="en-GB" altLang="en-US" sz="1100" smtClean="0">
              <a:latin typeface="Times" pitchFamily="18" charset="0"/>
              <a:cs typeface="Times" pitchFamily="18" charset="0"/>
            </a:endParaRPr>
          </a:p>
          <a:p>
            <a:pPr eaLnBrk="1" hangingPunct="1"/>
            <a:r>
              <a:rPr lang="en-GB" altLang="en-US" sz="1600" b="1" i="1" smtClean="0">
                <a:latin typeface="Times" pitchFamily="18" charset="0"/>
                <a:cs typeface="Times" pitchFamily="18" charset="0"/>
              </a:rPr>
              <a:t>Babesia microti</a:t>
            </a:r>
          </a:p>
          <a:p>
            <a:pPr lvl="1" eaLnBrk="1" hangingPunct="1"/>
            <a:r>
              <a:rPr lang="en-GB" altLang="en-US" sz="1400" smtClean="0">
                <a:latin typeface="Times" pitchFamily="18" charset="0"/>
                <a:cs typeface="Times" pitchFamily="18" charset="0"/>
              </a:rPr>
              <a:t>Prevalence infection : 34%</a:t>
            </a:r>
          </a:p>
          <a:p>
            <a:pPr lvl="2" eaLnBrk="1" hangingPunct="1"/>
            <a:endParaRPr lang="en-GB" altLang="en-US" sz="1100" i="1" smtClean="0">
              <a:latin typeface="Times" pitchFamily="18" charset="0"/>
              <a:cs typeface="Times" pitchFamily="18" charset="0"/>
            </a:endParaRPr>
          </a:p>
          <a:p>
            <a:pPr eaLnBrk="1" hangingPunct="1"/>
            <a:r>
              <a:rPr lang="en-GB" altLang="en-US" sz="1600" b="1" i="1" smtClean="0">
                <a:latin typeface="Times" pitchFamily="18" charset="0"/>
                <a:cs typeface="Times" pitchFamily="18" charset="0"/>
              </a:rPr>
              <a:t>Bartonella spp.</a:t>
            </a:r>
          </a:p>
          <a:p>
            <a:pPr lvl="1" eaLnBrk="1" hangingPunct="1"/>
            <a:r>
              <a:rPr lang="en-GB" altLang="en-US" sz="1400" smtClean="0">
                <a:latin typeface="Times" pitchFamily="18" charset="0"/>
                <a:cs typeface="Times" pitchFamily="18" charset="0"/>
              </a:rPr>
              <a:t>Prevalence infection : 46%</a:t>
            </a:r>
          </a:p>
          <a:p>
            <a:pPr lvl="2" eaLnBrk="1" hangingPunct="1"/>
            <a:r>
              <a:rPr lang="fr-FR" altLang="en-US" sz="1200" i="1" smtClean="0">
                <a:latin typeface="Times" pitchFamily="18" charset="0"/>
                <a:cs typeface="Times" pitchFamily="18" charset="0"/>
              </a:rPr>
              <a:t>B. taylorii </a:t>
            </a:r>
            <a:r>
              <a:rPr lang="fr-FR" altLang="en-US" sz="1200" smtClean="0">
                <a:latin typeface="Times" pitchFamily="18" charset="0"/>
                <a:cs typeface="Times" pitchFamily="18" charset="0"/>
              </a:rPr>
              <a:t> : 20%</a:t>
            </a:r>
          </a:p>
          <a:p>
            <a:pPr lvl="2" eaLnBrk="1" hangingPunct="1"/>
            <a:r>
              <a:rPr lang="fr-FR" altLang="en-US" sz="1200" i="1" smtClean="0">
                <a:latin typeface="Times" pitchFamily="18" charset="0"/>
                <a:cs typeface="Times" pitchFamily="18" charset="0"/>
              </a:rPr>
              <a:t>B. grahamii : </a:t>
            </a:r>
            <a:r>
              <a:rPr lang="fr-FR" altLang="en-US" sz="1200" smtClean="0">
                <a:latin typeface="Times" pitchFamily="18" charset="0"/>
                <a:cs typeface="Times" pitchFamily="18" charset="0"/>
              </a:rPr>
              <a:t>15%</a:t>
            </a:r>
          </a:p>
          <a:p>
            <a:pPr lvl="2" eaLnBrk="1" hangingPunct="1"/>
            <a:r>
              <a:rPr lang="fr-FR" altLang="en-US" sz="1200" i="1" smtClean="0">
                <a:latin typeface="Times" pitchFamily="18" charset="0"/>
                <a:cs typeface="Times" pitchFamily="18" charset="0"/>
              </a:rPr>
              <a:t>B. bennetti </a:t>
            </a:r>
            <a:r>
              <a:rPr lang="fr-FR" altLang="en-US" sz="1200" smtClean="0">
                <a:latin typeface="Times" pitchFamily="18" charset="0"/>
                <a:cs typeface="Times" pitchFamily="18" charset="0"/>
              </a:rPr>
              <a:t>: 3%</a:t>
            </a:r>
          </a:p>
          <a:p>
            <a:pPr lvl="2" eaLnBrk="1" hangingPunct="1"/>
            <a:r>
              <a:rPr lang="fr-FR" altLang="en-US" sz="1200" i="1" smtClean="0">
                <a:latin typeface="Times" pitchFamily="18" charset="0"/>
                <a:cs typeface="Times" pitchFamily="18" charset="0"/>
              </a:rPr>
              <a:t>B. doshiae</a:t>
            </a:r>
            <a:r>
              <a:rPr lang="fr-FR" altLang="en-US" sz="1200" smtClean="0">
                <a:latin typeface="Times" pitchFamily="18" charset="0"/>
                <a:cs typeface="Times" pitchFamily="18" charset="0"/>
              </a:rPr>
              <a:t> : 16%</a:t>
            </a:r>
            <a:endParaRPr lang="en-GB" altLang="en-US" sz="1200" smtClean="0">
              <a:latin typeface="Times" pitchFamily="18" charset="0"/>
              <a:cs typeface="Times" pitchFamily="18" charset="0"/>
            </a:endParaRPr>
          </a:p>
        </p:txBody>
      </p:sp>
      <p:pic>
        <p:nvPicPr>
          <p:cNvPr id="24591" name="Picture 12" descr="C:\Users\EVAUMO~1\AppData\Local\Temp\Bartonella spp ME.tif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06"/>
          <a:stretch>
            <a:fillRect/>
          </a:stretch>
        </p:blipFill>
        <p:spPr bwMode="auto">
          <a:xfrm>
            <a:off x="4637088" y="5426075"/>
            <a:ext cx="719137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2" name="Picture 2" descr="http://upload.wikimedia.org/wikipedia/commons/thumb/0/0f/Aardmuis.jpg/290px-Aardmuis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2470150"/>
            <a:ext cx="1366838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3" name="Image 1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86" t="10429" b="17001"/>
          <a:stretch>
            <a:fillRect/>
          </a:stretch>
        </p:blipFill>
        <p:spPr bwMode="auto">
          <a:xfrm>
            <a:off x="4637088" y="3808413"/>
            <a:ext cx="719137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94" name="Image 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2" t="20946" r="29669" b="24704"/>
          <a:stretch>
            <a:fillRect/>
          </a:stretch>
        </p:blipFill>
        <p:spPr bwMode="auto">
          <a:xfrm>
            <a:off x="4637088" y="4616450"/>
            <a:ext cx="719137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95" name="Rectangle 24"/>
          <p:cNvSpPr>
            <a:spLocks noChangeArrowheads="1"/>
          </p:cNvSpPr>
          <p:nvPr/>
        </p:nvSpPr>
        <p:spPr bwMode="auto">
          <a:xfrm>
            <a:off x="5900738" y="3375025"/>
            <a:ext cx="17192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i="1">
                <a:latin typeface="Times" pitchFamily="18" charset="0"/>
                <a:cs typeface="Times" pitchFamily="18" charset="0"/>
              </a:rPr>
              <a:t>Campagnols agrestes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uiExpand="1" build="p"/>
      <p:bldP spid="24588" grpId="0"/>
      <p:bldP spid="19" grpId="0"/>
      <p:bldP spid="24590" grpId="0" uiExpand="1" build="p"/>
      <p:bldP spid="2459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9482A4-1E73-482F-BFE7-73D66B2A56B5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31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5603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Résultats </a:t>
            </a:r>
            <a:r>
              <a:rPr lang="fr-FR" alt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Screening</a:t>
            </a:r>
            <a:endParaRPr lang="fr-FR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sp>
        <p:nvSpPr>
          <p:cNvPr id="25607" name="ZoneTexte 9"/>
          <p:cNvSpPr txBox="1">
            <a:spLocks noChangeArrowheads="1"/>
          </p:cNvSpPr>
          <p:nvPr/>
        </p:nvSpPr>
        <p:spPr bwMode="auto">
          <a:xfrm>
            <a:off x="92075" y="4860925"/>
            <a:ext cx="31543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b="1" dirty="0">
                <a:latin typeface="Times New Roman" pitchFamily="18" charset="0"/>
                <a:cs typeface="Times New Roman" pitchFamily="18" charset="0"/>
              </a:rPr>
              <a:t>Aucune combinaison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dirty="0">
                <a:latin typeface="Times New Roman" pitchFamily="18" charset="0"/>
                <a:cs typeface="Times New Roman" pitchFamily="18" charset="0"/>
              </a:rPr>
              <a:t>ne sort de l’enveloppe de confiance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i="1" dirty="0">
                <a:latin typeface="Times New Roman" pitchFamily="18" charset="0"/>
                <a:cs typeface="Times New Roman" pitchFamily="18" charset="0"/>
              </a:rPr>
              <a:t>(p-value : 0,927)</a:t>
            </a:r>
          </a:p>
        </p:txBody>
      </p:sp>
      <p:grpSp>
        <p:nvGrpSpPr>
          <p:cNvPr id="25608" name="Groupe 2"/>
          <p:cNvGrpSpPr>
            <a:grpSpLocks/>
          </p:cNvGrpSpPr>
          <p:nvPr/>
        </p:nvGrpSpPr>
        <p:grpSpPr bwMode="auto">
          <a:xfrm>
            <a:off x="144463" y="1736725"/>
            <a:ext cx="3049587" cy="2682875"/>
            <a:chOff x="144814" y="1459799"/>
            <a:chExt cx="3048666" cy="2683437"/>
          </a:xfrm>
        </p:grpSpPr>
        <p:pic>
          <p:nvPicPr>
            <p:cNvPr id="2563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93" t="9215" b="7903"/>
            <a:stretch>
              <a:fillRect/>
            </a:stretch>
          </p:blipFill>
          <p:spPr bwMode="auto">
            <a:xfrm>
              <a:off x="144814" y="1459799"/>
              <a:ext cx="3048666" cy="268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716141" y="3941582"/>
              <a:ext cx="242814" cy="201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569958" y="3941582"/>
              <a:ext cx="242814" cy="201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358707" y="3941582"/>
              <a:ext cx="242815" cy="2016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pic>
        <p:nvPicPr>
          <p:cNvPr id="25609" name="Image 12" descr="Capture d’écra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8" t="9619" b="9441"/>
          <a:stretch>
            <a:fillRect/>
          </a:stretch>
        </p:blipFill>
        <p:spPr bwMode="auto">
          <a:xfrm>
            <a:off x="3090863" y="1511300"/>
            <a:ext cx="6053137" cy="313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0" name="ZoneTexte 17"/>
          <p:cNvSpPr txBox="1">
            <a:spLocks noChangeArrowheads="1"/>
          </p:cNvSpPr>
          <p:nvPr/>
        </p:nvSpPr>
        <p:spPr bwMode="auto">
          <a:xfrm>
            <a:off x="188913" y="6134100"/>
            <a:ext cx="29606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>
                <a:latin typeface="Times New Roman" pitchFamily="18" charset="0"/>
                <a:cs typeface="Times New Roman" pitchFamily="18" charset="0"/>
              </a:rPr>
              <a:t>Pas d’associations détectées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>
                <a:latin typeface="Times New Roman" pitchFamily="18" charset="0"/>
                <a:cs typeface="Times New Roman" pitchFamily="18" charset="0"/>
              </a:rPr>
              <a:t>entre </a:t>
            </a:r>
            <a:r>
              <a:rPr lang="fr-FR" altLang="en-US" sz="1800" i="1">
                <a:latin typeface="Times New Roman" pitchFamily="18" charset="0"/>
                <a:cs typeface="Times New Roman" pitchFamily="18" charset="0"/>
              </a:rPr>
              <a:t>Borrelia</a:t>
            </a:r>
            <a:r>
              <a:rPr lang="fr-FR" altLang="en-US" sz="180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altLang="en-US" sz="1800" i="1">
                <a:latin typeface="Times New Roman" pitchFamily="18" charset="0"/>
                <a:cs typeface="Times New Roman" pitchFamily="18" charset="0"/>
              </a:rPr>
              <a:t>Bartonella</a:t>
            </a:r>
          </a:p>
        </p:txBody>
      </p:sp>
      <p:sp>
        <p:nvSpPr>
          <p:cNvPr id="19" name="Flèche vers le bas 18"/>
          <p:cNvSpPr/>
          <p:nvPr/>
        </p:nvSpPr>
        <p:spPr bwMode="auto">
          <a:xfrm>
            <a:off x="1504950" y="5688013"/>
            <a:ext cx="327025" cy="427037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200"/>
          </a:p>
        </p:txBody>
      </p:sp>
      <p:grpSp>
        <p:nvGrpSpPr>
          <p:cNvPr id="10" name="Groupe 9"/>
          <p:cNvGrpSpPr/>
          <p:nvPr/>
        </p:nvGrpSpPr>
        <p:grpSpPr>
          <a:xfrm>
            <a:off x="4032199" y="1654075"/>
            <a:ext cx="3292729" cy="928687"/>
            <a:chOff x="4032199" y="1654075"/>
            <a:chExt cx="3292729" cy="928687"/>
          </a:xfrm>
        </p:grpSpPr>
        <p:cxnSp>
          <p:nvCxnSpPr>
            <p:cNvPr id="20" name="Connecteur droit avec flèche 19"/>
            <p:cNvCxnSpPr>
              <a:stCxn id="25613" idx="3"/>
            </p:cNvCxnSpPr>
            <p:nvPr/>
          </p:nvCxnSpPr>
          <p:spPr bwMode="auto">
            <a:xfrm>
              <a:off x="6405512" y="2069206"/>
              <a:ext cx="919416" cy="51355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13" name="ZoneTexte 55"/>
            <p:cNvSpPr txBox="1">
              <a:spLocks noChangeArrowheads="1"/>
            </p:cNvSpPr>
            <p:nvPr/>
          </p:nvSpPr>
          <p:spPr bwMode="auto">
            <a:xfrm>
              <a:off x="4032199" y="1654075"/>
              <a:ext cx="2373313" cy="8302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 b="1" dirty="0" err="1">
                  <a:solidFill>
                    <a:srgbClr val="C00000"/>
                  </a:solidFill>
                  <a:latin typeface="Times New Roman" pitchFamily="18" charset="0"/>
                </a:rPr>
                <a:t>Combination</a:t>
              </a:r>
              <a:r>
                <a:rPr lang="fr-FR" altLang="en-US" sz="1200" b="1" dirty="0">
                  <a:solidFill>
                    <a:srgbClr val="C00000"/>
                  </a:solidFill>
                  <a:latin typeface="Times New Roman" pitchFamily="18" charset="0"/>
                </a:rPr>
                <a:t> 46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 dirty="0">
                  <a:latin typeface="Times New Roman" pitchFamily="18" charset="0"/>
                </a:rPr>
                <a:t>Infection par </a:t>
              </a:r>
              <a:r>
                <a:rPr lang="fr-FR" altLang="en-US" sz="1200" i="1" dirty="0">
                  <a:latin typeface="Times New Roman" pitchFamily="18" charset="0"/>
                </a:rPr>
                <a:t>B. doshiae </a:t>
              </a:r>
              <a:r>
                <a:rPr lang="fr-FR" altLang="en-US" sz="1200" dirty="0">
                  <a:latin typeface="Times New Roman" pitchFamily="18" charset="0"/>
                </a:rPr>
                <a:t>et </a:t>
              </a:r>
              <a:r>
                <a:rPr lang="fr-FR" altLang="en-US" sz="1200" i="1" dirty="0">
                  <a:latin typeface="Times New Roman" pitchFamily="18" charset="0"/>
                </a:rPr>
                <a:t>Babesia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 dirty="0">
                  <a:latin typeface="Times New Roman" pitchFamily="18" charset="0"/>
                </a:rPr>
                <a:t>Aucune infection par les 4 autres parasites</a:t>
              </a:r>
              <a:r>
                <a:rPr lang="en-GB" altLang="en-US" sz="1200" dirty="0">
                  <a:latin typeface="Times New Roman" pitchFamily="18" charset="0"/>
                </a:rPr>
                <a:t> </a:t>
              </a:r>
              <a:r>
                <a:rPr lang="fr-FR" altLang="en-US" sz="1000" i="1" dirty="0">
                  <a:latin typeface="Times New Roman" pitchFamily="18" charset="0"/>
                  <a:cs typeface="Times New Roman" pitchFamily="18" charset="0"/>
                </a:rPr>
                <a:t>(p-value : 0,0004)</a:t>
              </a:r>
            </a:p>
          </p:txBody>
        </p:sp>
      </p:grpSp>
      <p:sp>
        <p:nvSpPr>
          <p:cNvPr id="25614" name="ZoneTexte 24"/>
          <p:cNvSpPr txBox="1">
            <a:spLocks noChangeArrowheads="1"/>
          </p:cNvSpPr>
          <p:nvPr/>
        </p:nvSpPr>
        <p:spPr bwMode="auto">
          <a:xfrm>
            <a:off x="4537075" y="4891088"/>
            <a:ext cx="3160713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b="1" dirty="0">
                <a:latin typeface="Times New Roman" pitchFamily="18" charset="0"/>
                <a:cs typeface="Times New Roman" pitchFamily="18" charset="0"/>
              </a:rPr>
              <a:t>5 combinaisons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600" dirty="0">
                <a:latin typeface="Times New Roman" pitchFamily="18" charset="0"/>
                <a:cs typeface="Times New Roman" pitchFamily="18" charset="0"/>
              </a:rPr>
              <a:t>sortent de l’enveloppe de confiance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400" i="1" dirty="0">
                <a:latin typeface="Times New Roman" pitchFamily="18" charset="0"/>
                <a:cs typeface="Times New Roman" pitchFamily="18" charset="0"/>
              </a:rPr>
              <a:t>(p-value : 0,000)</a:t>
            </a:r>
          </a:p>
        </p:txBody>
      </p:sp>
      <p:grpSp>
        <p:nvGrpSpPr>
          <p:cNvPr id="13" name="Groupe 12"/>
          <p:cNvGrpSpPr/>
          <p:nvPr/>
        </p:nvGrpSpPr>
        <p:grpSpPr>
          <a:xfrm>
            <a:off x="3507902" y="2060676"/>
            <a:ext cx="3961286" cy="1245293"/>
            <a:chOff x="3507902" y="2060676"/>
            <a:chExt cx="3961286" cy="1245293"/>
          </a:xfrm>
        </p:grpSpPr>
        <p:sp>
          <p:nvSpPr>
            <p:cNvPr id="25615" name="ZoneTexte 55"/>
            <p:cNvSpPr txBox="1">
              <a:spLocks noChangeArrowheads="1"/>
            </p:cNvSpPr>
            <p:nvPr/>
          </p:nvSpPr>
          <p:spPr bwMode="auto">
            <a:xfrm>
              <a:off x="3507902" y="2060676"/>
              <a:ext cx="2097087" cy="831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 b="1">
                  <a:solidFill>
                    <a:srgbClr val="C00000"/>
                  </a:solidFill>
                  <a:latin typeface="Times New Roman" pitchFamily="18" charset="0"/>
                </a:rPr>
                <a:t>Combination 48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>
                  <a:latin typeface="Times New Roman" pitchFamily="18" charset="0"/>
                </a:rPr>
                <a:t>Infection par </a:t>
              </a:r>
              <a:r>
                <a:rPr lang="fr-FR" altLang="en-US" sz="1200" i="1">
                  <a:latin typeface="Times New Roman" pitchFamily="18" charset="0"/>
                </a:rPr>
                <a:t>B. doshiae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>
                  <a:latin typeface="Times New Roman" pitchFamily="18" charset="0"/>
                </a:rPr>
                <a:t>Aucune infection par les 5 autres parasites </a:t>
              </a:r>
              <a:r>
                <a:rPr lang="fr-FR" altLang="en-US" sz="1000" i="1">
                  <a:latin typeface="Times New Roman" pitchFamily="18" charset="0"/>
                  <a:cs typeface="Times New Roman" pitchFamily="18" charset="0"/>
                </a:rPr>
                <a:t>(p-value : 0,000)</a:t>
              </a:r>
            </a:p>
          </p:txBody>
        </p:sp>
        <p:cxnSp>
          <p:nvCxnSpPr>
            <p:cNvPr id="30" name="Connecteur droit avec flèche 29"/>
            <p:cNvCxnSpPr>
              <a:stCxn id="25615" idx="3"/>
            </p:cNvCxnSpPr>
            <p:nvPr/>
          </p:nvCxnSpPr>
          <p:spPr bwMode="auto">
            <a:xfrm>
              <a:off x="5604989" y="2476601"/>
              <a:ext cx="1864199" cy="82936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e 13"/>
          <p:cNvGrpSpPr/>
          <p:nvPr/>
        </p:nvGrpSpPr>
        <p:grpSpPr>
          <a:xfrm>
            <a:off x="4501204" y="2464019"/>
            <a:ext cx="3670030" cy="831850"/>
            <a:chOff x="4501204" y="2464019"/>
            <a:chExt cx="3670030" cy="831850"/>
          </a:xfrm>
        </p:grpSpPr>
        <p:sp>
          <p:nvSpPr>
            <p:cNvPr id="25616" name="ZoneTexte 55"/>
            <p:cNvSpPr txBox="1">
              <a:spLocks noChangeArrowheads="1"/>
            </p:cNvSpPr>
            <p:nvPr/>
          </p:nvSpPr>
          <p:spPr bwMode="auto">
            <a:xfrm>
              <a:off x="4501204" y="2464019"/>
              <a:ext cx="2070100" cy="8318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 b="1">
                  <a:solidFill>
                    <a:srgbClr val="C00000"/>
                  </a:solidFill>
                  <a:latin typeface="Times New Roman" pitchFamily="18" charset="0"/>
                </a:rPr>
                <a:t>Combination 56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>
                  <a:latin typeface="Times New Roman" pitchFamily="18" charset="0"/>
                </a:rPr>
                <a:t>Infection par </a:t>
              </a:r>
              <a:r>
                <a:rPr lang="fr-FR" altLang="en-US" sz="1200" i="1">
                  <a:latin typeface="Times New Roman" pitchFamily="18" charset="0"/>
                </a:rPr>
                <a:t>B. grahamii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 typeface="Wingdings 2" pitchFamily="18" charset="2"/>
                <a:buNone/>
              </a:pPr>
              <a:r>
                <a:rPr lang="fr-FR" altLang="en-US" sz="1200">
                  <a:latin typeface="Times New Roman" pitchFamily="18" charset="0"/>
                </a:rPr>
                <a:t>Aucune infection par les 5 autres parasites </a:t>
              </a:r>
              <a:r>
                <a:rPr lang="fr-FR" altLang="en-US" sz="1000" i="1">
                  <a:latin typeface="Times New Roman" pitchFamily="18" charset="0"/>
                  <a:cs typeface="Times New Roman" pitchFamily="18" charset="0"/>
                </a:rPr>
                <a:t>(p-value : 0,000)</a:t>
              </a:r>
            </a:p>
          </p:txBody>
        </p:sp>
        <p:cxnSp>
          <p:nvCxnSpPr>
            <p:cNvPr id="33" name="Connecteur droit avec flèche 32"/>
            <p:cNvCxnSpPr>
              <a:stCxn id="25616" idx="3"/>
            </p:cNvCxnSpPr>
            <p:nvPr/>
          </p:nvCxnSpPr>
          <p:spPr bwMode="auto">
            <a:xfrm>
              <a:off x="6571304" y="2879944"/>
              <a:ext cx="1599930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e 14"/>
          <p:cNvGrpSpPr/>
          <p:nvPr/>
        </p:nvGrpSpPr>
        <p:grpSpPr>
          <a:xfrm>
            <a:off x="3709058" y="2752928"/>
            <a:ext cx="4899921" cy="964203"/>
            <a:chOff x="3709058" y="2752928"/>
            <a:chExt cx="4899921" cy="964203"/>
          </a:xfrm>
        </p:grpSpPr>
        <p:sp>
          <p:nvSpPr>
            <p:cNvPr id="25617" name="ZoneTexte 55"/>
            <p:cNvSpPr txBox="1">
              <a:spLocks noChangeArrowheads="1"/>
            </p:cNvSpPr>
            <p:nvPr/>
          </p:nvSpPr>
          <p:spPr bwMode="auto">
            <a:xfrm>
              <a:off x="3709058" y="2886869"/>
              <a:ext cx="2065338" cy="83026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 b="1">
                  <a:solidFill>
                    <a:srgbClr val="C00000"/>
                  </a:solidFill>
                  <a:latin typeface="Times New Roman" pitchFamily="18" charset="0"/>
                </a:rPr>
                <a:t>Combination 62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>
                  <a:latin typeface="Times New Roman" pitchFamily="18" charset="0"/>
                </a:rPr>
                <a:t>Infection par </a:t>
              </a:r>
              <a:r>
                <a:rPr lang="fr-FR" altLang="en-US" sz="1200" i="1">
                  <a:latin typeface="Times New Roman" pitchFamily="18" charset="0"/>
                </a:rPr>
                <a:t>Babesia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>
                  <a:latin typeface="Times New Roman" pitchFamily="18" charset="0"/>
                </a:rPr>
                <a:t>Aucune infection par les 5 autres parasites </a:t>
              </a:r>
              <a:r>
                <a:rPr lang="fr-FR" altLang="en-US" sz="1000" i="1">
                  <a:latin typeface="Times New Roman" pitchFamily="18" charset="0"/>
                  <a:cs typeface="Times New Roman" pitchFamily="18" charset="0"/>
                </a:rPr>
                <a:t>(p-value : 0,000)</a:t>
              </a:r>
            </a:p>
          </p:txBody>
        </p:sp>
        <p:cxnSp>
          <p:nvCxnSpPr>
            <p:cNvPr id="53" name="Connecteur droit avec flèche 52"/>
            <p:cNvCxnSpPr>
              <a:stCxn id="25617" idx="3"/>
            </p:cNvCxnSpPr>
            <p:nvPr/>
          </p:nvCxnSpPr>
          <p:spPr bwMode="auto">
            <a:xfrm flipV="1">
              <a:off x="5774396" y="2752928"/>
              <a:ext cx="2834583" cy="54907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e 17"/>
          <p:cNvGrpSpPr/>
          <p:nvPr/>
        </p:nvGrpSpPr>
        <p:grpSpPr>
          <a:xfrm>
            <a:off x="4741727" y="2484337"/>
            <a:ext cx="4042350" cy="1467744"/>
            <a:chOff x="4741727" y="2484337"/>
            <a:chExt cx="4042350" cy="1467744"/>
          </a:xfrm>
        </p:grpSpPr>
        <p:sp>
          <p:nvSpPr>
            <p:cNvPr id="25618" name="ZoneTexte 55"/>
            <p:cNvSpPr txBox="1">
              <a:spLocks noChangeArrowheads="1"/>
            </p:cNvSpPr>
            <p:nvPr/>
          </p:nvSpPr>
          <p:spPr bwMode="auto">
            <a:xfrm>
              <a:off x="4741727" y="3305969"/>
              <a:ext cx="2314575" cy="64611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C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200" b="1" dirty="0" err="1">
                  <a:solidFill>
                    <a:srgbClr val="C00000"/>
                  </a:solidFill>
                  <a:latin typeface="Times New Roman" pitchFamily="18" charset="0"/>
                </a:rPr>
                <a:t>Combination</a:t>
              </a:r>
              <a:r>
                <a:rPr lang="fr-FR" altLang="en-US" sz="1200" b="1" dirty="0">
                  <a:solidFill>
                    <a:srgbClr val="C00000"/>
                  </a:solidFill>
                  <a:latin typeface="Times New Roman" pitchFamily="18" charset="0"/>
                </a:rPr>
                <a:t> 64</a:t>
              </a:r>
            </a:p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GB" altLang="en-US" sz="1200" dirty="0" err="1">
                  <a:latin typeface="Times New Roman" pitchFamily="18" charset="0"/>
                </a:rPr>
                <a:t>Aucune</a:t>
              </a:r>
              <a:r>
                <a:rPr lang="en-GB" altLang="en-US" sz="1200" dirty="0">
                  <a:latin typeface="Times New Roman" pitchFamily="18" charset="0"/>
                </a:rPr>
                <a:t> </a:t>
              </a:r>
              <a:r>
                <a:rPr lang="fr-FR" altLang="en-US" sz="1200" dirty="0">
                  <a:latin typeface="Times New Roman" pitchFamily="18" charset="0"/>
                </a:rPr>
                <a:t>infection par les 6 espèces de parasites </a:t>
              </a:r>
              <a:r>
                <a:rPr lang="fr-FR" altLang="en-US" sz="1000" i="1" dirty="0">
                  <a:latin typeface="Times New Roman" pitchFamily="18" charset="0"/>
                  <a:cs typeface="Times New Roman" pitchFamily="18" charset="0"/>
                </a:rPr>
                <a:t>(p-value : 0,000)</a:t>
              </a:r>
            </a:p>
          </p:txBody>
        </p:sp>
        <p:cxnSp>
          <p:nvCxnSpPr>
            <p:cNvPr id="36" name="Connecteur droit avec flèche 35"/>
            <p:cNvCxnSpPr>
              <a:stCxn id="25618" idx="3"/>
            </p:cNvCxnSpPr>
            <p:nvPr/>
          </p:nvCxnSpPr>
          <p:spPr bwMode="auto">
            <a:xfrm flipV="1">
              <a:off x="7056302" y="2484337"/>
              <a:ext cx="1727775" cy="1144688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623" name="ZoneTexte 57"/>
          <p:cNvSpPr txBox="1">
            <a:spLocks noChangeArrowheads="1"/>
          </p:cNvSpPr>
          <p:nvPr/>
        </p:nvSpPr>
        <p:spPr bwMode="auto">
          <a:xfrm>
            <a:off x="4764088" y="6134100"/>
            <a:ext cx="27051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>
                <a:latin typeface="Times New Roman" pitchFamily="18" charset="0"/>
                <a:cs typeface="Times New Roman" pitchFamily="18" charset="0"/>
              </a:rPr>
              <a:t>Associations détectées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>
                <a:latin typeface="Times New Roman" pitchFamily="18" charset="0"/>
                <a:cs typeface="Times New Roman" pitchFamily="18" charset="0"/>
              </a:rPr>
              <a:t>entre </a:t>
            </a:r>
            <a:r>
              <a:rPr lang="fr-FR" altLang="en-US" sz="1800" i="1">
                <a:latin typeface="Times New Roman" pitchFamily="18" charset="0"/>
                <a:cs typeface="Times New Roman" pitchFamily="18" charset="0"/>
              </a:rPr>
              <a:t>B. doshiae </a:t>
            </a:r>
            <a:r>
              <a:rPr lang="fr-FR" altLang="en-US" sz="180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altLang="en-US" sz="1800" i="1">
                <a:latin typeface="Times New Roman" pitchFamily="18" charset="0"/>
                <a:cs typeface="Times New Roman" pitchFamily="18" charset="0"/>
              </a:rPr>
              <a:t>Babesia</a:t>
            </a:r>
          </a:p>
        </p:txBody>
      </p:sp>
      <p:sp>
        <p:nvSpPr>
          <p:cNvPr id="59" name="Flèche vers le bas 58"/>
          <p:cNvSpPr/>
          <p:nvPr/>
        </p:nvSpPr>
        <p:spPr bwMode="auto">
          <a:xfrm>
            <a:off x="5953125" y="5711825"/>
            <a:ext cx="327025" cy="427038"/>
          </a:xfrm>
          <a:prstGeom prst="down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200"/>
          </a:p>
        </p:txBody>
      </p:sp>
      <p:sp>
        <p:nvSpPr>
          <p:cNvPr id="25625" name="Espace réservé du contenu 2"/>
          <p:cNvSpPr txBox="1">
            <a:spLocks/>
          </p:cNvSpPr>
          <p:nvPr/>
        </p:nvSpPr>
        <p:spPr bwMode="auto">
          <a:xfrm>
            <a:off x="187325" y="1225550"/>
            <a:ext cx="2962275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/>
            <a:r>
              <a:rPr lang="en-GB" altLang="en-US" sz="1800" dirty="0">
                <a:latin typeface="Times" pitchFamily="18" charset="0"/>
                <a:cs typeface="Times" pitchFamily="18" charset="0"/>
              </a:rPr>
              <a:t>M. Marsot et J.P. Buffet</a:t>
            </a:r>
          </a:p>
        </p:txBody>
      </p:sp>
      <p:sp>
        <p:nvSpPr>
          <p:cNvPr id="25626" name="Espace réservé du contenu 2"/>
          <p:cNvSpPr txBox="1">
            <a:spLocks/>
          </p:cNvSpPr>
          <p:nvPr/>
        </p:nvSpPr>
        <p:spPr bwMode="auto">
          <a:xfrm>
            <a:off x="4635500" y="1225550"/>
            <a:ext cx="29622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/>
            <a:r>
              <a:rPr lang="fr-FR" altLang="en-US" sz="1800">
                <a:latin typeface="Times" pitchFamily="18" charset="0"/>
                <a:cs typeface="Times" pitchFamily="18" charset="0"/>
              </a:rPr>
              <a:t>S. Telfer et X Lambin</a:t>
            </a:r>
            <a:endParaRPr lang="en-GB" altLang="en-US" sz="1400" b="1">
              <a:latin typeface="Times" pitchFamily="18" charset="0"/>
              <a:cs typeface="Times" pitchFamily="18" charset="0"/>
            </a:endParaRPr>
          </a:p>
        </p:txBody>
      </p:sp>
      <p:sp>
        <p:nvSpPr>
          <p:cNvPr id="25627" name="Rectangle 65"/>
          <p:cNvSpPr>
            <a:spLocks noChangeArrowheads="1"/>
          </p:cNvSpPr>
          <p:nvPr/>
        </p:nvSpPr>
        <p:spPr bwMode="auto">
          <a:xfrm>
            <a:off x="895350" y="4322763"/>
            <a:ext cx="15478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dirty="0">
                <a:latin typeface="Times New Roman" pitchFamily="18" charset="0"/>
                <a:cs typeface="Times New Roman" pitchFamily="18" charset="0"/>
              </a:rPr>
              <a:t>Numéro des combinaisons</a:t>
            </a:r>
          </a:p>
        </p:txBody>
      </p:sp>
      <p:sp>
        <p:nvSpPr>
          <p:cNvPr id="25628" name="Rectangle 66"/>
          <p:cNvSpPr>
            <a:spLocks noChangeArrowheads="1"/>
          </p:cNvSpPr>
          <p:nvPr/>
        </p:nvSpPr>
        <p:spPr bwMode="auto">
          <a:xfrm rot="-5400000">
            <a:off x="-455131" y="2953465"/>
            <a:ext cx="101662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dirty="0">
                <a:latin typeface="Times New Roman" pitchFamily="18" charset="0"/>
                <a:cs typeface="Times New Roman" pitchFamily="18" charset="0"/>
              </a:rPr>
              <a:t>Nombre </a:t>
            </a:r>
            <a:r>
              <a:rPr lang="fr-FR" altLang="fr-FR" sz="1000" dirty="0" smtClean="0">
                <a:latin typeface="Times New Roman" pitchFamily="18" charset="0"/>
                <a:cs typeface="Times New Roman" pitchFamily="18" charset="0"/>
              </a:rPr>
              <a:t>d’hôtes</a:t>
            </a:r>
            <a:endParaRPr lang="fr-FR" altLang="fr-FR"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29" name="Rectangle 67"/>
          <p:cNvSpPr>
            <a:spLocks noChangeArrowheads="1"/>
          </p:cNvSpPr>
          <p:nvPr/>
        </p:nvSpPr>
        <p:spPr bwMode="auto">
          <a:xfrm>
            <a:off x="5343525" y="4548188"/>
            <a:ext cx="1547813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000" dirty="0">
                <a:latin typeface="Times New Roman" pitchFamily="18" charset="0"/>
                <a:cs typeface="Times New Roman" pitchFamily="18" charset="0"/>
              </a:rPr>
              <a:t>Numéro des combinaisons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10" grpId="0"/>
      <p:bldP spid="19" grpId="0" animBg="1"/>
      <p:bldP spid="25614" grpId="0"/>
      <p:bldP spid="25623" grpId="0"/>
      <p:bldP spid="59" grpId="0" animBg="1"/>
      <p:bldP spid="25627" grpId="0"/>
      <p:bldP spid="25628" grpId="0"/>
      <p:bldP spid="2562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5"/>
          <p:cNvSpPr>
            <a:spLocks noChangeArrowheads="1"/>
          </p:cNvSpPr>
          <p:nvPr/>
        </p:nvSpPr>
        <p:spPr bwMode="auto">
          <a:xfrm>
            <a:off x="4578350" y="2020888"/>
            <a:ext cx="42481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des Réseaux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GLM multinomial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Chi-deux généralisé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0" y="2020888"/>
            <a:ext cx="4248150" cy="378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des Réseaux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GLM multinomial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 startAt="2"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Chi-deux généralisé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3BB087-85CF-48A6-BDB9-CC6BDD741ECB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32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6629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6630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Résultats </a:t>
            </a:r>
            <a:r>
              <a:rPr lang="fr-FR" alt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Autres</a:t>
            </a:r>
            <a:endParaRPr lang="fr-FR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1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sp>
        <p:nvSpPr>
          <p:cNvPr id="26633" name="ZoneTexte 30"/>
          <p:cNvSpPr txBox="1">
            <a:spLocks noChangeArrowheads="1"/>
          </p:cNvSpPr>
          <p:nvPr/>
        </p:nvSpPr>
        <p:spPr bwMode="auto">
          <a:xfrm>
            <a:off x="4848225" y="5862638"/>
            <a:ext cx="317150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  <a:cs typeface="Times New Roman" pitchFamily="18" charset="0"/>
              </a:rPr>
              <a:t>CHI2(NC) </a:t>
            </a:r>
            <a:r>
              <a:rPr lang="fr-FR" alt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fr-FR" alt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(&gt; 0,001) 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fr-FR" alt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Chi-deux </a:t>
            </a:r>
            <a:r>
              <a:rPr lang="fr-FR" altLang="en-US" sz="1800" dirty="0" err="1"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 = 111,08, </a:t>
            </a:r>
            <a:r>
              <a:rPr lang="fr-FR" altLang="en-US" sz="1800" dirty="0" err="1">
                <a:latin typeface="Times New Roman" pitchFamily="18" charset="0"/>
                <a:cs typeface="Times New Roman" pitchFamily="18" charset="0"/>
              </a:rPr>
              <a:t>ddl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 = 16</a:t>
            </a:r>
          </a:p>
        </p:txBody>
      </p:sp>
      <p:sp>
        <p:nvSpPr>
          <p:cNvPr id="26634" name="ZoneTexte 33"/>
          <p:cNvSpPr txBox="1">
            <a:spLocks noChangeArrowheads="1"/>
          </p:cNvSpPr>
          <p:nvPr/>
        </p:nvSpPr>
        <p:spPr bwMode="auto">
          <a:xfrm>
            <a:off x="4848225" y="2576513"/>
            <a:ext cx="420018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 smtClean="0">
                <a:latin typeface="Times New Roman" pitchFamily="18" charset="0"/>
                <a:cs typeface="Times New Roman" pitchFamily="18" charset="0"/>
              </a:rPr>
              <a:t>NW(NP)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0 ( 0.530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Connectance =  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0.197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  <a:cs typeface="Times New Roman" pitchFamily="18" charset="0"/>
              </a:rPr>
              <a:t>NW(NC) </a:t>
            </a:r>
            <a:r>
              <a:rPr lang="fr-FR" alt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( 0.034) 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: Connectance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= 0.169</a:t>
            </a:r>
          </a:p>
        </p:txBody>
      </p:sp>
      <p:sp>
        <p:nvSpPr>
          <p:cNvPr id="26635" name="ZoneTexte 36"/>
          <p:cNvSpPr txBox="1">
            <a:spLocks noChangeArrowheads="1"/>
          </p:cNvSpPr>
          <p:nvPr/>
        </p:nvSpPr>
        <p:spPr bwMode="auto">
          <a:xfrm>
            <a:off x="4848225" y="4543425"/>
            <a:ext cx="3956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  <a:cs typeface="Times New Roman" pitchFamily="18" charset="0"/>
              </a:rPr>
              <a:t>GLM(NC) </a:t>
            </a:r>
            <a:r>
              <a:rPr lang="fr-FR" altLang="en-US" sz="1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 (0.002) </a:t>
            </a:r>
            <a:r>
              <a:rPr lang="fr-FR" altLang="en-US" sz="1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Déviance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= 0.179</a:t>
            </a:r>
          </a:p>
        </p:txBody>
      </p:sp>
      <p:sp>
        <p:nvSpPr>
          <p:cNvPr id="26636" name="ZoneTexte 44"/>
          <p:cNvSpPr txBox="1">
            <a:spLocks noChangeArrowheads="1"/>
          </p:cNvSpPr>
          <p:nvPr/>
        </p:nvSpPr>
        <p:spPr bwMode="auto">
          <a:xfrm>
            <a:off x="206375" y="2576513"/>
            <a:ext cx="414248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 smtClean="0">
                <a:latin typeface="Times New Roman" pitchFamily="18" charset="0"/>
                <a:cs typeface="Times New Roman" pitchFamily="18" charset="0"/>
              </a:rPr>
              <a:t>NW(NP)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0 (0.990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) :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Connectance =  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0.331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alt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  <a:cs typeface="Times New Roman" pitchFamily="18" charset="0"/>
              </a:rPr>
              <a:t>NW(NC)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0 (0.988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) :</a:t>
            </a:r>
            <a:r>
              <a:rPr lang="fr-FR" altLang="en-US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Connectance = 0.408</a:t>
            </a:r>
          </a:p>
        </p:txBody>
      </p:sp>
      <p:sp>
        <p:nvSpPr>
          <p:cNvPr id="26637" name="ZoneTexte 46"/>
          <p:cNvSpPr txBox="1">
            <a:spLocks noChangeArrowheads="1"/>
          </p:cNvSpPr>
          <p:nvPr/>
        </p:nvSpPr>
        <p:spPr bwMode="auto">
          <a:xfrm>
            <a:off x="206375" y="4543425"/>
            <a:ext cx="395653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  <a:cs typeface="Times New Roman" pitchFamily="18" charset="0"/>
              </a:rPr>
              <a:t>GLM(NC)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0 (0.942)</a:t>
            </a:r>
            <a:r>
              <a:rPr lang="fr-FR" alt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: Déviance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= 0.689</a:t>
            </a:r>
          </a:p>
        </p:txBody>
      </p:sp>
      <p:sp>
        <p:nvSpPr>
          <p:cNvPr id="26638" name="ZoneTexte 47"/>
          <p:cNvSpPr txBox="1">
            <a:spLocks noChangeArrowheads="1"/>
          </p:cNvSpPr>
          <p:nvPr/>
        </p:nvSpPr>
        <p:spPr bwMode="auto">
          <a:xfrm>
            <a:off x="206375" y="5856288"/>
            <a:ext cx="30734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b="1" dirty="0">
                <a:latin typeface="Times New Roman" pitchFamily="18" charset="0"/>
                <a:cs typeface="Times New Roman" pitchFamily="18" charset="0"/>
              </a:rPr>
              <a:t>CHI2(NC) 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0 (0.995) </a:t>
            </a:r>
            <a:r>
              <a:rPr lang="fr-FR" altLang="en-US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fr-FR" altLang="en-US" sz="18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Chi-deux </a:t>
            </a:r>
            <a:r>
              <a:rPr lang="fr-FR" altLang="en-US" sz="1800" dirty="0" err="1">
                <a:latin typeface="Times New Roman" pitchFamily="18" charset="0"/>
                <a:cs typeface="Times New Roman" pitchFamily="18" charset="0"/>
              </a:rPr>
              <a:t>obs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 = 0.0714, </a:t>
            </a:r>
            <a:r>
              <a:rPr lang="fr-FR" altLang="en-US" sz="1800" dirty="0" err="1">
                <a:latin typeface="Times New Roman" pitchFamily="18" charset="0"/>
                <a:cs typeface="Times New Roman" pitchFamily="18" charset="0"/>
              </a:rPr>
              <a:t>ddl</a:t>
            </a:r>
            <a:r>
              <a:rPr lang="fr-FR" altLang="en-US" sz="1800" dirty="0">
                <a:latin typeface="Times New Roman" pitchFamily="18" charset="0"/>
                <a:cs typeface="Times New Roman" pitchFamily="18" charset="0"/>
              </a:rPr>
              <a:t> = 3</a:t>
            </a:r>
          </a:p>
        </p:txBody>
      </p:sp>
      <p:sp>
        <p:nvSpPr>
          <p:cNvPr id="26639" name="Espace réservé du contenu 2"/>
          <p:cNvSpPr txBox="1">
            <a:spLocks/>
          </p:cNvSpPr>
          <p:nvPr/>
        </p:nvSpPr>
        <p:spPr bwMode="auto">
          <a:xfrm>
            <a:off x="919163" y="1350963"/>
            <a:ext cx="29622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/>
            <a:r>
              <a:rPr lang="en-GB" altLang="en-US" sz="1800" dirty="0">
                <a:latin typeface="Times" pitchFamily="18" charset="0"/>
                <a:cs typeface="Times" pitchFamily="18" charset="0"/>
              </a:rPr>
              <a:t>M. Marsot et J.P. Buffet</a:t>
            </a:r>
          </a:p>
        </p:txBody>
      </p:sp>
      <p:sp>
        <p:nvSpPr>
          <p:cNvPr id="26640" name="Espace réservé du contenu 2"/>
          <p:cNvSpPr txBox="1">
            <a:spLocks/>
          </p:cNvSpPr>
          <p:nvPr/>
        </p:nvSpPr>
        <p:spPr bwMode="auto">
          <a:xfrm>
            <a:off x="5280025" y="1362075"/>
            <a:ext cx="29606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/>
            <a:r>
              <a:rPr lang="fr-FR" altLang="en-US" sz="1800">
                <a:latin typeface="Times" pitchFamily="18" charset="0"/>
                <a:cs typeface="Times" pitchFamily="18" charset="0"/>
              </a:rPr>
              <a:t>S. Telfer et X Lambin</a:t>
            </a:r>
            <a:endParaRPr lang="en-GB" altLang="en-US" sz="1400" b="1">
              <a:latin typeface="Times" pitchFamily="18" charset="0"/>
              <a:cs typeface="Times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6" grpId="0"/>
      <p:bldP spid="26627" grpId="0"/>
      <p:bldP spid="26633" grpId="0"/>
      <p:bldP spid="26634" grpId="0"/>
      <p:bldP spid="26635" grpId="0"/>
      <p:bldP spid="26636" grpId="0"/>
      <p:bldP spid="26637" grpId="0"/>
      <p:bldP spid="26638" grpId="0"/>
      <p:bldP spid="26639" grpId="0"/>
      <p:bldP spid="2664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0B771-40BF-459E-B8E2-7F0D439210EA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33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765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Résultats </a:t>
            </a:r>
            <a:r>
              <a:rPr lang="fr-FR" altLang="en-US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– Autres</a:t>
            </a:r>
            <a:endParaRPr lang="fr-FR" altLang="fr-FR" sz="2400" b="1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653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sp>
        <p:nvSpPr>
          <p:cNvPr id="27655" name="Espace réservé du contenu 2"/>
          <p:cNvSpPr txBox="1">
            <a:spLocks/>
          </p:cNvSpPr>
          <p:nvPr/>
        </p:nvSpPr>
        <p:spPr bwMode="auto">
          <a:xfrm>
            <a:off x="919163" y="1350963"/>
            <a:ext cx="2962275" cy="40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/>
            <a:r>
              <a:rPr lang="en-GB" altLang="en-US" sz="1800">
                <a:latin typeface="Times" pitchFamily="18" charset="0"/>
                <a:cs typeface="Times" pitchFamily="18" charset="0"/>
              </a:rPr>
              <a:t>M. Marsot et J.P. Buffet</a:t>
            </a:r>
          </a:p>
        </p:txBody>
      </p:sp>
      <p:sp>
        <p:nvSpPr>
          <p:cNvPr id="27656" name="Espace réservé du contenu 2"/>
          <p:cNvSpPr txBox="1">
            <a:spLocks/>
          </p:cNvSpPr>
          <p:nvPr/>
        </p:nvSpPr>
        <p:spPr bwMode="auto">
          <a:xfrm>
            <a:off x="5280025" y="1362075"/>
            <a:ext cx="2960688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/>
            <a:r>
              <a:rPr lang="fr-FR" altLang="en-US" sz="1800">
                <a:latin typeface="Times" pitchFamily="18" charset="0"/>
                <a:cs typeface="Times" pitchFamily="18" charset="0"/>
              </a:rPr>
              <a:t>S. Telfer et X Lambin</a:t>
            </a:r>
            <a:endParaRPr lang="en-GB" altLang="en-US" sz="1400" b="1">
              <a:latin typeface="Times" pitchFamily="18" charset="0"/>
              <a:cs typeface="Times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645" y="1401739"/>
            <a:ext cx="4694630" cy="336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8805" y="3083370"/>
            <a:ext cx="5935195" cy="4252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707"/>
          <a:stretch/>
        </p:blipFill>
        <p:spPr bwMode="auto">
          <a:xfrm rot="3352174">
            <a:off x="244087" y="171330"/>
            <a:ext cx="4531348" cy="4043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90" t="79551" r="2003" b="10224"/>
          <a:stretch/>
        </p:blipFill>
        <p:spPr bwMode="auto">
          <a:xfrm>
            <a:off x="940593" y="3276599"/>
            <a:ext cx="370682" cy="5115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8" y="3818140"/>
            <a:ext cx="2875118" cy="2909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406446-49E8-46F4-803D-CB6492A04AAF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34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8675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8676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 données</a:t>
            </a:r>
          </a:p>
        </p:txBody>
      </p:sp>
      <p:sp>
        <p:nvSpPr>
          <p:cNvPr id="28677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graphicFrame>
        <p:nvGraphicFramePr>
          <p:cNvPr id="36" name="Tableau 35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06156825"/>
              </p:ext>
            </p:extLst>
          </p:nvPr>
        </p:nvGraphicFramePr>
        <p:xfrm>
          <a:off x="218907" y="3235326"/>
          <a:ext cx="2530475" cy="20065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71609"/>
                <a:gridCol w="530838"/>
                <a:gridCol w="567648"/>
                <a:gridCol w="560380"/>
              </a:tblGrid>
              <a:tr h="294958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5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Pn°1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Pn°2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Pn°3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>
                    <a:solidFill>
                      <a:schemeClr val="tx2"/>
                    </a:solidFill>
                  </a:tcPr>
                </a:tc>
              </a:tr>
              <a:tr h="3423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Individu</a:t>
                      </a:r>
                      <a:r>
                        <a:rPr lang="fr-FR" sz="1500" b="1" i="0" u="none" strike="noStrike" baseline="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</a:tr>
              <a:tr h="3423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Individu 2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</a:tr>
              <a:tr h="342328">
                <a:tc>
                  <a:txBody>
                    <a:bodyPr/>
                    <a:lstStyle/>
                    <a:p>
                      <a:pPr algn="l" fontAlgn="ctr"/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Individu 3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</a:tr>
              <a:tr h="3423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Individu 4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</a:tr>
              <a:tr h="342328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Individu 5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1" marR="11491" marT="11483" marB="0" anchor="ctr"/>
                </a:tc>
              </a:tr>
            </a:tbl>
          </a:graphicData>
        </a:graphic>
      </p:graphicFrame>
      <p:sp>
        <p:nvSpPr>
          <p:cNvPr id="28716" name="Rectangle 19"/>
          <p:cNvSpPr>
            <a:spLocks noChangeArrowheads="1"/>
          </p:cNvSpPr>
          <p:nvPr/>
        </p:nvSpPr>
        <p:spPr bwMode="auto">
          <a:xfrm>
            <a:off x="-68431" y="2771775"/>
            <a:ext cx="3057526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1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Matrice des données d’entrée</a:t>
            </a:r>
          </a:p>
        </p:txBody>
      </p:sp>
      <p:graphicFrame>
        <p:nvGraphicFramePr>
          <p:cNvPr id="58" name="Tableau 5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79332787"/>
              </p:ext>
            </p:extLst>
          </p:nvPr>
        </p:nvGraphicFramePr>
        <p:xfrm>
          <a:off x="3320795" y="2720975"/>
          <a:ext cx="3190875" cy="30353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98489"/>
                <a:gridCol w="525545"/>
                <a:gridCol w="561988"/>
                <a:gridCol w="554792"/>
                <a:gridCol w="1050061"/>
              </a:tblGrid>
              <a:tr h="295124">
                <a:tc>
                  <a:txBody>
                    <a:bodyPr/>
                    <a:lstStyle/>
                    <a:p>
                      <a:pPr algn="l" rtl="0" fontAlgn="ctr"/>
                      <a:r>
                        <a:rPr lang="fr-FR" sz="1500" b="1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Pn°1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Pn°2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1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Pn°3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fr-FR" sz="1500" b="1" u="none" strike="noStrike" kern="1200" dirty="0" smtClean="0">
                          <a:solidFill>
                            <a:schemeClr val="lt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Observés</a:t>
                      </a:r>
                      <a:endParaRPr kumimoji="0" lang="fr-FR" sz="1500" b="1" u="none" strike="noStrike" kern="1200" dirty="0">
                        <a:solidFill>
                          <a:schemeClr val="lt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</a:txBody>
                  <a:tcPr marL="11496" marR="11496" marT="11489" marB="0" anchor="ctr">
                    <a:solidFill>
                      <a:schemeClr val="tx2"/>
                    </a:solidFill>
                  </a:tcPr>
                </a:tc>
              </a:tr>
              <a:tr h="3425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Cn°1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u="none" strike="noStrike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  <a:tr h="3425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Cn°2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  <a:tr h="342522">
                <a:tc>
                  <a:txBody>
                    <a:bodyPr/>
                    <a:lstStyle/>
                    <a:p>
                      <a:pPr algn="l" fontAlgn="ctr"/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Cn°3</a:t>
                      </a:r>
                      <a:endParaRPr lang="fr-FR" sz="1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u="none" strike="noStrike" dirty="0" smtClean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  <a:tr h="3425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Cn°4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35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  <a:tr h="3425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Cn°5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  <a:tr h="3425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Cn°6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  <a:tr h="3425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Cn°7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12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  <a:tr h="3425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500" b="1" i="0" u="none" strike="noStrike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Cn°8</a:t>
                      </a:r>
                      <a:endParaRPr lang="fr-FR" sz="1500" b="1" i="0" u="none" strike="noStrike" dirty="0" smtClean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5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98</a:t>
                      </a:r>
                      <a:endParaRPr lang="fr-FR" sz="15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1496" marR="11496" marT="11489" marB="0" anchor="ctr"/>
                </a:tc>
              </a:tr>
            </a:tbl>
          </a:graphicData>
        </a:graphic>
      </p:graphicFrame>
      <p:sp>
        <p:nvSpPr>
          <p:cNvPr id="59" name="Flèche vers le bas 58"/>
          <p:cNvSpPr/>
          <p:nvPr/>
        </p:nvSpPr>
        <p:spPr bwMode="auto">
          <a:xfrm rot="16200000">
            <a:off x="2934497" y="4132263"/>
            <a:ext cx="163513" cy="212725"/>
          </a:xfrm>
          <a:prstGeom prst="downArrow">
            <a:avLst/>
          </a:prstGeom>
          <a:solidFill>
            <a:srgbClr val="0086BC"/>
          </a:solidFill>
          <a:ln>
            <a:solidFill>
              <a:srgbClr val="008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200">
              <a:solidFill>
                <a:schemeClr val="accent2"/>
              </a:solidFill>
            </a:endParaRPr>
          </a:p>
        </p:txBody>
      </p:sp>
      <p:sp>
        <p:nvSpPr>
          <p:cNvPr id="28780" name="Rectangle 19"/>
          <p:cNvSpPr>
            <a:spLocks noChangeArrowheads="1"/>
          </p:cNvSpPr>
          <p:nvPr/>
        </p:nvSpPr>
        <p:spPr bwMode="auto">
          <a:xfrm>
            <a:off x="3412870" y="2228850"/>
            <a:ext cx="30051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Matrice intermédiaire</a:t>
            </a:r>
          </a:p>
        </p:txBody>
      </p:sp>
      <p:sp>
        <p:nvSpPr>
          <p:cNvPr id="63" name="Flèche vers le bas 62"/>
          <p:cNvSpPr/>
          <p:nvPr/>
        </p:nvSpPr>
        <p:spPr bwMode="auto">
          <a:xfrm rot="16200000">
            <a:off x="7978600" y="4133056"/>
            <a:ext cx="163513" cy="211138"/>
          </a:xfrm>
          <a:prstGeom prst="downArrow">
            <a:avLst/>
          </a:prstGeom>
          <a:solidFill>
            <a:srgbClr val="0086BC"/>
          </a:solidFill>
          <a:ln>
            <a:solidFill>
              <a:srgbClr val="0086B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200"/>
          </a:p>
        </p:txBody>
      </p:sp>
      <p:sp>
        <p:nvSpPr>
          <p:cNvPr id="28782" name="Rectangle 19"/>
          <p:cNvSpPr>
            <a:spLocks noChangeArrowheads="1"/>
          </p:cNvSpPr>
          <p:nvPr/>
        </p:nvSpPr>
        <p:spPr bwMode="auto">
          <a:xfrm>
            <a:off x="8035666" y="4038600"/>
            <a:ext cx="1303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Sorties</a:t>
            </a:r>
          </a:p>
        </p:txBody>
      </p:sp>
      <p:pic>
        <p:nvPicPr>
          <p:cNvPr id="28786" name="Picture 114" descr="http://trojanstencil.free.fr/BoHu%20Pochoir%20Stencil%20Project/Spirale/spirale%2032x34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6604345" y="4084677"/>
            <a:ext cx="290610" cy="30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/>
          <p:cNvSpPr>
            <a:spLocks noChangeArrowheads="1"/>
          </p:cNvSpPr>
          <p:nvPr/>
        </p:nvSpPr>
        <p:spPr bwMode="auto">
          <a:xfrm>
            <a:off x="6831127" y="4038600"/>
            <a:ext cx="1156806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000" b="1" dirty="0" smtClean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Calcul</a:t>
            </a:r>
            <a:endParaRPr lang="fr-FR" altLang="fr-FR" sz="20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8780" grpId="0"/>
      <p:bldP spid="63" grpId="0" animBg="1"/>
      <p:bldP spid="28782" grpId="0"/>
      <p:bldP spid="1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111983-987C-4782-805F-1945DC800F31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35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9699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 données</a:t>
            </a:r>
          </a:p>
        </p:txBody>
      </p:sp>
      <p:sp>
        <p:nvSpPr>
          <p:cNvPr id="29701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77551" y="1442954"/>
            <a:ext cx="7701529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Script 1 </a:t>
            </a:r>
            <a:r>
              <a:rPr lang="fr-FR" b="1" dirty="0" smtClean="0"/>
              <a:t>Fonction</a:t>
            </a:r>
            <a:r>
              <a:rPr lang="en-GB" b="1" dirty="0" smtClean="0"/>
              <a:t> pour </a:t>
            </a:r>
            <a:r>
              <a:rPr lang="fr-FR" b="1" dirty="0" smtClean="0"/>
              <a:t>appliquer</a:t>
            </a:r>
            <a:r>
              <a:rPr lang="en-GB" b="1" dirty="0" smtClean="0"/>
              <a:t> </a:t>
            </a:r>
            <a:r>
              <a:rPr lang="fr-FR" b="1" dirty="0" smtClean="0"/>
              <a:t>l’approche</a:t>
            </a:r>
            <a:r>
              <a:rPr lang="en-GB" b="1" dirty="0" smtClean="0"/>
              <a:t> de screening des associations </a:t>
            </a:r>
            <a:endParaRPr lang="en-GB" dirty="0" smtClean="0"/>
          </a:p>
          <a:p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Charger la </a:t>
            </a:r>
            <a:r>
              <a:rPr lang="en-GB" sz="1600" b="1" dirty="0" err="1" smtClean="0"/>
              <a:t>librairie</a:t>
            </a:r>
            <a:r>
              <a:rPr lang="en-GB" sz="1600" dirty="0" smtClean="0"/>
              <a:t> boot</a:t>
            </a:r>
          </a:p>
          <a:p>
            <a:r>
              <a:rPr lang="en-GB" sz="1600" dirty="0" smtClean="0"/>
              <a:t>library(boot)</a:t>
            </a:r>
            <a:endParaRPr lang="fr-FR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smtClean="0"/>
              <a:t>Charger son </a:t>
            </a:r>
            <a:r>
              <a:rPr lang="fr-FR" sz="1600" b="1" dirty="0" smtClean="0"/>
              <a:t>jeu de donnée </a:t>
            </a:r>
            <a:r>
              <a:rPr lang="fr-FR" sz="1600" dirty="0" smtClean="0"/>
              <a:t>: </a:t>
            </a:r>
            <a:r>
              <a:rPr lang="fr-FR" sz="1600" dirty="0" err="1" smtClean="0"/>
              <a:t>tabx</a:t>
            </a:r>
            <a:endParaRPr lang="en-GB" sz="1600" dirty="0" smtClean="0"/>
          </a:p>
          <a:p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La </a:t>
            </a:r>
            <a:r>
              <a:rPr lang="en-GB" sz="1600" dirty="0" err="1" smtClean="0"/>
              <a:t>fonction</a:t>
            </a:r>
            <a:r>
              <a:rPr lang="en-GB" sz="1600" dirty="0" smtClean="0"/>
              <a:t> pour </a:t>
            </a:r>
            <a:r>
              <a:rPr lang="en-GB" sz="1600" dirty="0" err="1" smtClean="0"/>
              <a:t>calculer</a:t>
            </a:r>
            <a:r>
              <a:rPr lang="en-GB" sz="1600" dirty="0" smtClean="0"/>
              <a:t> </a:t>
            </a:r>
            <a:r>
              <a:rPr lang="en-GB" sz="1600" dirty="0" err="1" smtClean="0"/>
              <a:t>l’enveloppe</a:t>
            </a:r>
            <a:endParaRPr lang="en-GB" sz="1600" dirty="0" smtClean="0"/>
          </a:p>
          <a:p>
            <a:r>
              <a:rPr lang="en-GB" sz="1600" dirty="0" err="1" smtClean="0"/>
              <a:t>FctTestScreenENV</a:t>
            </a:r>
            <a:r>
              <a:rPr lang="en-GB" sz="1600" dirty="0" smtClean="0"/>
              <a:t> </a:t>
            </a:r>
            <a:r>
              <a:rPr lang="en-GB" sz="1600" dirty="0"/>
              <a:t>&lt;- function(</a:t>
            </a:r>
            <a:r>
              <a:rPr lang="en-GB" sz="1600" dirty="0" err="1"/>
              <a:t>tabx</a:t>
            </a:r>
            <a:r>
              <a:rPr lang="en-GB" sz="1600" dirty="0"/>
              <a:t>) {</a:t>
            </a:r>
          </a:p>
          <a:p>
            <a:pPr marL="628650" lvl="1" indent="-171450">
              <a:buFontTx/>
              <a:buChar char="-"/>
            </a:pPr>
            <a:r>
              <a:rPr lang="en-GB" sz="1600" b="1" dirty="0" smtClean="0"/>
              <a:t>Structuration</a:t>
            </a:r>
            <a:r>
              <a:rPr lang="en-GB" sz="1600" dirty="0" smtClean="0"/>
              <a:t> en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du </a:t>
            </a:r>
            <a:r>
              <a:rPr lang="en-GB" sz="1600" dirty="0" err="1" smtClean="0"/>
              <a:t>jeu</a:t>
            </a:r>
            <a:r>
              <a:rPr lang="en-GB" sz="1600" dirty="0" smtClean="0"/>
              <a:t> de </a:t>
            </a:r>
            <a:r>
              <a:rPr lang="en-GB" sz="1600" dirty="0" err="1" smtClean="0"/>
              <a:t>donnée</a:t>
            </a:r>
            <a:r>
              <a:rPr lang="en-GB" sz="1600" dirty="0" smtClean="0"/>
              <a:t> pour la </a:t>
            </a:r>
            <a:r>
              <a:rPr lang="en-GB" sz="1600" dirty="0" err="1" smtClean="0"/>
              <a:t>multinomiale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prévalences</a:t>
            </a:r>
            <a:r>
              <a:rPr lang="en-GB" sz="1600" dirty="0" smtClean="0"/>
              <a:t> de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sous H0</a:t>
            </a:r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théoriques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observés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Définition</a:t>
            </a:r>
            <a:r>
              <a:rPr lang="en-GB" sz="1600" dirty="0" smtClean="0"/>
              <a:t> de la </a:t>
            </a:r>
            <a:r>
              <a:rPr lang="en-GB" sz="1600" b="1" dirty="0" err="1" smtClean="0"/>
              <a:t>statistique</a:t>
            </a:r>
            <a:r>
              <a:rPr lang="en-GB" sz="1600" dirty="0" smtClean="0"/>
              <a:t> de la </a:t>
            </a:r>
            <a:r>
              <a:rPr lang="en-GB" sz="1600" dirty="0" err="1" smtClean="0"/>
              <a:t>méthode</a:t>
            </a:r>
            <a:r>
              <a:rPr lang="en-GB" sz="1600" dirty="0" smtClean="0"/>
              <a:t> de screening sous H0</a:t>
            </a:r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 </a:t>
            </a:r>
            <a:r>
              <a:rPr lang="en-GB" sz="1600" dirty="0" err="1" smtClean="0"/>
              <a:t>l’</a:t>
            </a:r>
            <a:r>
              <a:rPr lang="en-GB" sz="1600" b="1" dirty="0" err="1" smtClean="0"/>
              <a:t>enveloppe</a:t>
            </a:r>
            <a:r>
              <a:rPr lang="en-GB" sz="1600" b="1" dirty="0" smtClean="0"/>
              <a:t> de </a:t>
            </a:r>
            <a:r>
              <a:rPr lang="en-GB" sz="1600" b="1" dirty="0" err="1" smtClean="0"/>
              <a:t>confiance</a:t>
            </a:r>
            <a:r>
              <a:rPr lang="en-GB" sz="1600" b="1" dirty="0" smtClean="0"/>
              <a:t> </a:t>
            </a:r>
            <a:r>
              <a:rPr lang="en-GB" sz="1600" dirty="0" smtClean="0"/>
              <a:t>à </a:t>
            </a:r>
            <a:r>
              <a:rPr lang="en-GB" sz="1600" dirty="0"/>
              <a:t>95</a:t>
            </a:r>
            <a:r>
              <a:rPr lang="en-GB" sz="1600" dirty="0" smtClean="0"/>
              <a:t>%</a:t>
            </a:r>
          </a:p>
          <a:p>
            <a:pPr marL="628650" lvl="1" indent="-171450">
              <a:buFontTx/>
              <a:buChar char="-"/>
            </a:pPr>
            <a:r>
              <a:rPr lang="fr-FR" sz="1600" dirty="0" smtClean="0"/>
              <a:t>Calcul de la </a:t>
            </a:r>
            <a:r>
              <a:rPr lang="fr-FR" sz="1600" b="1" i="1" dirty="0" smtClean="0"/>
              <a:t>p</a:t>
            </a:r>
            <a:r>
              <a:rPr lang="fr-FR" sz="1600" b="1" dirty="0" smtClean="0"/>
              <a:t>-value</a:t>
            </a:r>
          </a:p>
          <a:p>
            <a:pPr lvl="1"/>
            <a:r>
              <a:rPr lang="fr-FR" sz="1600" dirty="0"/>
              <a:t>}</a:t>
            </a:r>
          </a:p>
          <a:p>
            <a:pPr lvl="1"/>
            <a:endParaRPr lang="fr-F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b="1" dirty="0" smtClean="0"/>
              <a:t>Sorties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Présence d’associations(0-1) / </a:t>
            </a:r>
            <a:r>
              <a:rPr lang="fr-FR" sz="1600" i="1" dirty="0" smtClean="0"/>
              <a:t>p</a:t>
            </a:r>
            <a:r>
              <a:rPr lang="fr-FR" sz="1600" dirty="0" smtClean="0"/>
              <a:t>-value globale / Combinaisons / Combinaisons significatives / </a:t>
            </a:r>
            <a:r>
              <a:rPr lang="fr-FR" sz="1600" i="1" dirty="0" smtClean="0"/>
              <a:t>p</a:t>
            </a:r>
            <a:r>
              <a:rPr lang="fr-FR" sz="1600" dirty="0" smtClean="0"/>
              <a:t>-value par combinaison / Effectifs observés / IC sup / IC </a:t>
            </a:r>
            <a:r>
              <a:rPr lang="fr-FR" sz="1600" dirty="0" err="1" smtClean="0"/>
              <a:t>inf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E4868-4560-4D4E-9A9E-650FA35F489B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36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0723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 données</a:t>
            </a:r>
          </a:p>
        </p:txBody>
      </p:sp>
      <p:sp>
        <p:nvSpPr>
          <p:cNvPr id="30725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77552" y="1656314"/>
            <a:ext cx="696897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Script </a:t>
            </a:r>
            <a:r>
              <a:rPr lang="en-GB" b="1" dirty="0" smtClean="0"/>
              <a:t>2 </a:t>
            </a:r>
            <a:r>
              <a:rPr lang="fr-FR" b="1" dirty="0" smtClean="0"/>
              <a:t>Fonction</a:t>
            </a:r>
            <a:r>
              <a:rPr lang="en-GB" b="1" dirty="0" smtClean="0"/>
              <a:t> pour </a:t>
            </a:r>
            <a:r>
              <a:rPr lang="fr-FR" b="1" dirty="0" smtClean="0"/>
              <a:t>appliquer</a:t>
            </a:r>
            <a:r>
              <a:rPr lang="en-GB" b="1" dirty="0" smtClean="0"/>
              <a:t> </a:t>
            </a:r>
            <a:r>
              <a:rPr lang="fr-FR" b="1" dirty="0" smtClean="0"/>
              <a:t>l’approche</a:t>
            </a:r>
            <a:r>
              <a:rPr lang="en-GB" b="1" dirty="0" smtClean="0"/>
              <a:t> de chi-</a:t>
            </a:r>
            <a:r>
              <a:rPr lang="en-GB" b="1" dirty="0" err="1" smtClean="0"/>
              <a:t>deux</a:t>
            </a:r>
            <a:r>
              <a:rPr lang="en-GB" b="1" dirty="0" smtClean="0"/>
              <a:t> </a:t>
            </a:r>
            <a:r>
              <a:rPr lang="en-GB" b="1" dirty="0" err="1" smtClean="0"/>
              <a:t>généralisé</a:t>
            </a:r>
            <a:r>
              <a:rPr lang="en-GB" b="1" dirty="0" smtClean="0"/>
              <a:t> </a:t>
            </a:r>
            <a:endParaRPr lang="en-GB" dirty="0" smtClean="0"/>
          </a:p>
          <a:p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err="1" smtClean="0"/>
              <a:t>Aucune</a:t>
            </a:r>
            <a:r>
              <a:rPr lang="en-GB" sz="1600" dirty="0" smtClean="0"/>
              <a:t> </a:t>
            </a:r>
            <a:r>
              <a:rPr lang="en-GB" sz="1600" b="1" dirty="0" err="1" smtClean="0"/>
              <a:t>librairie</a:t>
            </a:r>
            <a:r>
              <a:rPr lang="en-GB" sz="1600" dirty="0" smtClean="0"/>
              <a:t> </a:t>
            </a:r>
            <a:r>
              <a:rPr lang="en-GB" sz="1600" dirty="0" err="1" smtClean="0"/>
              <a:t>n’est</a:t>
            </a:r>
            <a:r>
              <a:rPr lang="en-GB" sz="1600" dirty="0" smtClean="0"/>
              <a:t> </a:t>
            </a:r>
            <a:r>
              <a:rPr lang="en-GB" sz="1600" dirty="0" err="1" smtClean="0"/>
              <a:t>nécessaire</a:t>
            </a:r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smtClean="0"/>
              <a:t>Charger son </a:t>
            </a:r>
            <a:r>
              <a:rPr lang="fr-FR" sz="1600" b="1" dirty="0" smtClean="0"/>
              <a:t>jeu de donnée </a:t>
            </a:r>
            <a:r>
              <a:rPr lang="fr-FR" sz="1600" dirty="0" smtClean="0"/>
              <a:t>: </a:t>
            </a:r>
            <a:r>
              <a:rPr lang="fr-FR" sz="1600" dirty="0" err="1" smtClean="0"/>
              <a:t>tabx</a:t>
            </a:r>
            <a:endParaRPr lang="en-GB" sz="1600" dirty="0" smtClean="0"/>
          </a:p>
          <a:p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La </a:t>
            </a:r>
            <a:r>
              <a:rPr lang="en-GB" sz="1600" dirty="0" err="1" smtClean="0"/>
              <a:t>fonction</a:t>
            </a:r>
            <a:r>
              <a:rPr lang="en-GB" sz="1600" dirty="0" smtClean="0"/>
              <a:t> pour </a:t>
            </a:r>
            <a:r>
              <a:rPr lang="en-GB" sz="1600" dirty="0" err="1" smtClean="0"/>
              <a:t>calculer</a:t>
            </a:r>
            <a:r>
              <a:rPr lang="en-GB" sz="1600" dirty="0" smtClean="0"/>
              <a:t> le chi-</a:t>
            </a:r>
            <a:r>
              <a:rPr lang="en-GB" sz="1600" dirty="0" err="1" smtClean="0"/>
              <a:t>deux</a:t>
            </a:r>
            <a:r>
              <a:rPr lang="en-GB" sz="1600" dirty="0" smtClean="0"/>
              <a:t> </a:t>
            </a:r>
            <a:r>
              <a:rPr lang="en-GB" sz="1600" dirty="0" err="1" smtClean="0"/>
              <a:t>généralisé</a:t>
            </a:r>
            <a:endParaRPr lang="en-GB" sz="1600" dirty="0" smtClean="0"/>
          </a:p>
          <a:p>
            <a:r>
              <a:rPr lang="en-GB" sz="1600" dirty="0"/>
              <a:t>FctTestCHI2 &lt;- function(</a:t>
            </a:r>
            <a:r>
              <a:rPr lang="en-GB" sz="1600" dirty="0" err="1"/>
              <a:t>tabx</a:t>
            </a:r>
            <a:r>
              <a:rPr lang="en-GB" sz="1600" dirty="0"/>
              <a:t>) {</a:t>
            </a:r>
          </a:p>
          <a:p>
            <a:pPr marL="628650" lvl="1" indent="-171450">
              <a:buFontTx/>
              <a:buChar char="-"/>
            </a:pPr>
            <a:r>
              <a:rPr lang="en-GB" sz="1600" b="1" dirty="0" smtClean="0"/>
              <a:t>Structuration </a:t>
            </a:r>
            <a:r>
              <a:rPr lang="en-GB" sz="1600" dirty="0" smtClean="0"/>
              <a:t>en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du </a:t>
            </a:r>
            <a:r>
              <a:rPr lang="en-GB" sz="1600" dirty="0" err="1" smtClean="0"/>
              <a:t>jeu</a:t>
            </a:r>
            <a:r>
              <a:rPr lang="en-GB" sz="1600" dirty="0" smtClean="0"/>
              <a:t> de </a:t>
            </a:r>
            <a:r>
              <a:rPr lang="en-GB" sz="1600" dirty="0" err="1" smtClean="0"/>
              <a:t>donnée</a:t>
            </a:r>
            <a:r>
              <a:rPr lang="en-GB" sz="1600" dirty="0" smtClean="0"/>
              <a:t> pour la </a:t>
            </a:r>
            <a:r>
              <a:rPr lang="en-GB" sz="1600" dirty="0" err="1" smtClean="0"/>
              <a:t>multinomiale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prévalences</a:t>
            </a:r>
            <a:r>
              <a:rPr lang="en-GB" sz="1600" dirty="0" smtClean="0"/>
              <a:t> de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sous H0</a:t>
            </a:r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théoriques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observés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Définition</a:t>
            </a:r>
            <a:r>
              <a:rPr lang="en-GB" sz="1600" dirty="0" smtClean="0"/>
              <a:t> de la </a:t>
            </a:r>
            <a:r>
              <a:rPr lang="en-GB" sz="1600" b="1" dirty="0" err="1" smtClean="0"/>
              <a:t>statistique</a:t>
            </a:r>
            <a:r>
              <a:rPr lang="en-GB" sz="1600" dirty="0" smtClean="0"/>
              <a:t> de la </a:t>
            </a:r>
            <a:r>
              <a:rPr lang="en-GB" sz="1600" dirty="0" err="1" smtClean="0"/>
              <a:t>méthode</a:t>
            </a:r>
            <a:r>
              <a:rPr lang="en-GB" sz="1600" dirty="0" smtClean="0"/>
              <a:t> du chi-</a:t>
            </a:r>
            <a:r>
              <a:rPr lang="en-GB" sz="1600" dirty="0" err="1" smtClean="0"/>
              <a:t>deux</a:t>
            </a:r>
            <a:r>
              <a:rPr lang="en-GB" sz="1600" dirty="0" smtClean="0"/>
              <a:t> </a:t>
            </a:r>
            <a:r>
              <a:rPr lang="en-GB" sz="1600" dirty="0" err="1" smtClean="0"/>
              <a:t>généralisé</a:t>
            </a:r>
            <a:r>
              <a:rPr lang="en-GB" sz="1600" dirty="0" smtClean="0"/>
              <a:t> sous H0</a:t>
            </a:r>
          </a:p>
          <a:p>
            <a:pPr marL="628650" lvl="1" indent="-171450">
              <a:buFontTx/>
              <a:buChar char="-"/>
            </a:pPr>
            <a:r>
              <a:rPr lang="fr-FR" sz="1600" dirty="0" smtClean="0"/>
              <a:t>Calcul de la </a:t>
            </a:r>
            <a:r>
              <a:rPr lang="fr-FR" sz="1600" b="1" i="1" dirty="0" smtClean="0"/>
              <a:t>p</a:t>
            </a:r>
            <a:r>
              <a:rPr lang="fr-FR" sz="1600" b="1" dirty="0" smtClean="0"/>
              <a:t>-value </a:t>
            </a:r>
            <a:r>
              <a:rPr lang="fr-FR" sz="1600" dirty="0" smtClean="0"/>
              <a:t>et des </a:t>
            </a:r>
            <a:r>
              <a:rPr lang="fr-FR" sz="1600" b="1" dirty="0" smtClean="0"/>
              <a:t>contributions</a:t>
            </a:r>
          </a:p>
          <a:p>
            <a:pPr lvl="1"/>
            <a:r>
              <a:rPr lang="fr-FR" sz="1600" dirty="0"/>
              <a:t>}</a:t>
            </a:r>
          </a:p>
          <a:p>
            <a:pPr lvl="1"/>
            <a:endParaRPr lang="fr-F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b="1" dirty="0" smtClean="0"/>
              <a:t>Sorties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Présence d’associations (0-1) / </a:t>
            </a:r>
            <a:r>
              <a:rPr lang="fr-FR" sz="1600" i="1" dirty="0" smtClean="0"/>
              <a:t>p</a:t>
            </a:r>
            <a:r>
              <a:rPr lang="fr-FR" sz="1600" dirty="0" smtClean="0"/>
              <a:t>-value / Chi-deux observé / </a:t>
            </a:r>
            <a:r>
              <a:rPr lang="fr-FR" sz="1600" dirty="0" err="1" smtClean="0"/>
              <a:t>ddl</a:t>
            </a:r>
            <a:r>
              <a:rPr lang="fr-FR" sz="1600" dirty="0" smtClean="0"/>
              <a:t> / Combinaisons avec contribution majeure / Contributions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ACAE05-C55D-4E59-B58A-F982C700EA78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37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1747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1748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 données</a:t>
            </a:r>
          </a:p>
        </p:txBody>
      </p:sp>
      <p:sp>
        <p:nvSpPr>
          <p:cNvPr id="31749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77552" y="1450574"/>
            <a:ext cx="69689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Script </a:t>
            </a:r>
            <a:r>
              <a:rPr lang="en-GB" b="1" dirty="0" smtClean="0"/>
              <a:t>3 </a:t>
            </a:r>
            <a:r>
              <a:rPr lang="fr-FR" b="1" dirty="0" smtClean="0"/>
              <a:t>Fonction</a:t>
            </a:r>
            <a:r>
              <a:rPr lang="en-GB" b="1" dirty="0" smtClean="0"/>
              <a:t> pour </a:t>
            </a:r>
            <a:r>
              <a:rPr lang="fr-FR" b="1" dirty="0" smtClean="0"/>
              <a:t>appliquer</a:t>
            </a:r>
            <a:r>
              <a:rPr lang="en-GB" b="1" dirty="0" smtClean="0"/>
              <a:t> </a:t>
            </a:r>
            <a:r>
              <a:rPr lang="fr-FR" b="1" dirty="0" smtClean="0"/>
              <a:t>l’approche</a:t>
            </a:r>
            <a:r>
              <a:rPr lang="en-GB" b="1" dirty="0" smtClean="0"/>
              <a:t> de GLM </a:t>
            </a:r>
            <a:r>
              <a:rPr lang="en-GB" b="1" dirty="0" err="1" smtClean="0"/>
              <a:t>multinomiale</a:t>
            </a:r>
            <a:endParaRPr lang="en-GB" dirty="0" smtClean="0"/>
          </a:p>
          <a:p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Charger la </a:t>
            </a:r>
            <a:r>
              <a:rPr lang="en-GB" sz="1600" b="1" dirty="0" err="1" smtClean="0"/>
              <a:t>librairie</a:t>
            </a:r>
            <a:r>
              <a:rPr lang="en-GB" sz="1600" dirty="0" smtClean="0"/>
              <a:t> VGAM</a:t>
            </a:r>
          </a:p>
          <a:p>
            <a:r>
              <a:rPr lang="en-GB" sz="1600" dirty="0" smtClean="0"/>
              <a:t>library(VGAM)</a:t>
            </a: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smtClean="0"/>
              <a:t>Charger son </a:t>
            </a:r>
            <a:r>
              <a:rPr lang="fr-FR" sz="1600" b="1" dirty="0" smtClean="0"/>
              <a:t>jeu de donnée </a:t>
            </a:r>
            <a:r>
              <a:rPr lang="fr-FR" sz="1600" dirty="0" smtClean="0"/>
              <a:t>: </a:t>
            </a:r>
            <a:r>
              <a:rPr lang="fr-FR" sz="1600" dirty="0" err="1" smtClean="0"/>
              <a:t>tabx</a:t>
            </a:r>
            <a:endParaRPr lang="en-GB" sz="1600" dirty="0" smtClean="0"/>
          </a:p>
          <a:p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La </a:t>
            </a:r>
            <a:r>
              <a:rPr lang="en-GB" sz="1600" dirty="0" err="1" smtClean="0"/>
              <a:t>fonction</a:t>
            </a:r>
            <a:r>
              <a:rPr lang="en-GB" sz="1600" dirty="0" smtClean="0"/>
              <a:t> pour </a:t>
            </a:r>
            <a:r>
              <a:rPr lang="en-GB" sz="1600" dirty="0" err="1" smtClean="0"/>
              <a:t>calculer</a:t>
            </a:r>
            <a:r>
              <a:rPr lang="en-GB" sz="1600" dirty="0" smtClean="0"/>
              <a:t> le chi-</a:t>
            </a:r>
            <a:r>
              <a:rPr lang="en-GB" sz="1600" dirty="0" err="1" smtClean="0"/>
              <a:t>deux</a:t>
            </a:r>
            <a:r>
              <a:rPr lang="en-GB" sz="1600" dirty="0" smtClean="0"/>
              <a:t> </a:t>
            </a:r>
            <a:r>
              <a:rPr lang="en-GB" sz="1600" dirty="0" err="1" smtClean="0"/>
              <a:t>généralisé</a:t>
            </a:r>
            <a:endParaRPr lang="en-GB" sz="1600" dirty="0" smtClean="0"/>
          </a:p>
          <a:p>
            <a:r>
              <a:rPr lang="en-GB" sz="1600" dirty="0" err="1"/>
              <a:t>FctTestGLM</a:t>
            </a:r>
            <a:r>
              <a:rPr lang="en-GB" sz="1600" dirty="0" smtClean="0"/>
              <a:t> </a:t>
            </a:r>
            <a:r>
              <a:rPr lang="en-GB" sz="1600" dirty="0"/>
              <a:t>&lt;- function(</a:t>
            </a:r>
            <a:r>
              <a:rPr lang="en-GB" sz="1600" dirty="0" err="1"/>
              <a:t>tabx</a:t>
            </a:r>
            <a:r>
              <a:rPr lang="en-GB" sz="1600" dirty="0"/>
              <a:t>) {</a:t>
            </a:r>
          </a:p>
          <a:p>
            <a:pPr marL="628650" lvl="1" indent="-171450">
              <a:buFontTx/>
              <a:buChar char="-"/>
            </a:pPr>
            <a:r>
              <a:rPr lang="en-GB" sz="1600" b="1" dirty="0" smtClean="0"/>
              <a:t>Structuration </a:t>
            </a:r>
            <a:r>
              <a:rPr lang="en-GB" sz="1600" dirty="0" smtClean="0"/>
              <a:t>en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du </a:t>
            </a:r>
            <a:r>
              <a:rPr lang="en-GB" sz="1600" dirty="0" err="1" smtClean="0"/>
              <a:t>jeu</a:t>
            </a:r>
            <a:r>
              <a:rPr lang="en-GB" sz="1600" dirty="0" smtClean="0"/>
              <a:t> de </a:t>
            </a:r>
            <a:r>
              <a:rPr lang="en-GB" sz="1600" dirty="0" err="1" smtClean="0"/>
              <a:t>donnée</a:t>
            </a:r>
            <a:r>
              <a:rPr lang="en-GB" sz="1600" dirty="0" smtClean="0"/>
              <a:t> pour la </a:t>
            </a:r>
            <a:r>
              <a:rPr lang="en-GB" sz="1600" dirty="0" err="1" smtClean="0"/>
              <a:t>multinomiale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prévalences</a:t>
            </a:r>
            <a:r>
              <a:rPr lang="en-GB" sz="1600" dirty="0" smtClean="0"/>
              <a:t> de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sous H0</a:t>
            </a:r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théoriques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observés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Définition</a:t>
            </a:r>
            <a:r>
              <a:rPr lang="en-GB" sz="1600" dirty="0" smtClean="0"/>
              <a:t> de la </a:t>
            </a:r>
            <a:r>
              <a:rPr lang="en-GB" sz="1600" b="1" dirty="0" err="1" smtClean="0"/>
              <a:t>statistique</a:t>
            </a:r>
            <a:r>
              <a:rPr lang="en-GB" sz="1600" dirty="0" smtClean="0"/>
              <a:t> de la </a:t>
            </a:r>
            <a:r>
              <a:rPr lang="en-GB" sz="1600" dirty="0" err="1" smtClean="0"/>
              <a:t>méthode</a:t>
            </a:r>
            <a:r>
              <a:rPr lang="en-GB" sz="1600" dirty="0" smtClean="0"/>
              <a:t> de GLM </a:t>
            </a:r>
            <a:r>
              <a:rPr lang="en-GB" sz="1600" dirty="0" err="1" smtClean="0"/>
              <a:t>multinomiale</a:t>
            </a:r>
            <a:r>
              <a:rPr lang="en-GB" sz="1600" dirty="0" smtClean="0"/>
              <a:t> sous H0</a:t>
            </a:r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 </a:t>
            </a:r>
            <a:r>
              <a:rPr lang="en-GB" sz="1600" dirty="0" err="1" smtClean="0"/>
              <a:t>l’</a:t>
            </a:r>
            <a:r>
              <a:rPr lang="en-GB" sz="1600" b="1" dirty="0" err="1" smtClean="0"/>
              <a:t>intervalle</a:t>
            </a:r>
            <a:r>
              <a:rPr lang="en-GB" sz="1600" b="1" dirty="0" smtClean="0"/>
              <a:t> de </a:t>
            </a:r>
            <a:r>
              <a:rPr lang="en-GB" sz="1600" b="1" dirty="0" err="1" smtClean="0"/>
              <a:t>confiance</a:t>
            </a:r>
            <a:r>
              <a:rPr lang="en-GB" sz="1600" b="1" dirty="0" smtClean="0"/>
              <a:t> </a:t>
            </a:r>
            <a:r>
              <a:rPr lang="en-GB" sz="1600" dirty="0" smtClean="0"/>
              <a:t>à 95%</a:t>
            </a:r>
          </a:p>
          <a:p>
            <a:pPr marL="628650" lvl="1" indent="-171450">
              <a:buFontTx/>
              <a:buChar char="-"/>
            </a:pPr>
            <a:r>
              <a:rPr lang="fr-FR" sz="1600" dirty="0" smtClean="0"/>
              <a:t>Calcul de la </a:t>
            </a:r>
            <a:r>
              <a:rPr lang="fr-FR" sz="1600" b="1" dirty="0" smtClean="0"/>
              <a:t>statistique</a:t>
            </a:r>
            <a:endParaRPr lang="fr-FR" sz="1600" dirty="0" smtClean="0"/>
          </a:p>
          <a:p>
            <a:pPr marL="628650" lvl="1" indent="-171450">
              <a:buFontTx/>
              <a:buChar char="-"/>
            </a:pPr>
            <a:r>
              <a:rPr lang="fr-FR" sz="1600" dirty="0" smtClean="0"/>
              <a:t>Calcul de la </a:t>
            </a:r>
            <a:r>
              <a:rPr lang="fr-FR" sz="1600" b="1" i="1" dirty="0" smtClean="0"/>
              <a:t>p</a:t>
            </a:r>
            <a:r>
              <a:rPr lang="fr-FR" sz="1600" b="1" dirty="0" smtClean="0"/>
              <a:t>-value</a:t>
            </a:r>
          </a:p>
          <a:p>
            <a:pPr lvl="1"/>
            <a:r>
              <a:rPr lang="fr-FR" sz="1600" dirty="0"/>
              <a:t>}</a:t>
            </a:r>
          </a:p>
          <a:p>
            <a:pPr lvl="1"/>
            <a:endParaRPr lang="fr-F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b="1" dirty="0" smtClean="0"/>
              <a:t>Sorties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Présence d’associations (0-1) / </a:t>
            </a:r>
            <a:r>
              <a:rPr lang="fr-FR" sz="1600" i="1" dirty="0" smtClean="0"/>
              <a:t>p</a:t>
            </a:r>
            <a:r>
              <a:rPr lang="fr-FR" sz="1600" dirty="0" smtClean="0"/>
              <a:t>-value / Déviance observée</a:t>
            </a:r>
            <a:endParaRPr lang="en-GB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DEC8C-7F0E-4051-AB21-8EED3BAB00FE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38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77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 données</a:t>
            </a:r>
          </a:p>
        </p:txBody>
      </p:sp>
      <p:sp>
        <p:nvSpPr>
          <p:cNvPr id="32773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16990" y="1313414"/>
            <a:ext cx="9144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Script </a:t>
            </a:r>
            <a:r>
              <a:rPr lang="en-GB" b="1" dirty="0" smtClean="0"/>
              <a:t>4 </a:t>
            </a:r>
            <a:r>
              <a:rPr lang="fr-FR" b="1" dirty="0" smtClean="0"/>
              <a:t>Fonction</a:t>
            </a:r>
            <a:r>
              <a:rPr lang="en-GB" b="1" dirty="0" smtClean="0"/>
              <a:t> pour </a:t>
            </a:r>
            <a:r>
              <a:rPr lang="fr-FR" b="1" dirty="0" smtClean="0"/>
              <a:t>appliquer</a:t>
            </a:r>
            <a:r>
              <a:rPr lang="en-GB" b="1" dirty="0" smtClean="0"/>
              <a:t> </a:t>
            </a:r>
            <a:r>
              <a:rPr lang="fr-FR" b="1" dirty="0" smtClean="0"/>
              <a:t>l’approche</a:t>
            </a:r>
            <a:r>
              <a:rPr lang="en-GB" b="1" dirty="0" smtClean="0"/>
              <a:t> de réseaux </a:t>
            </a:r>
            <a:r>
              <a:rPr lang="en-GB" b="1" dirty="0" err="1" smtClean="0"/>
              <a:t>orientés</a:t>
            </a:r>
            <a:r>
              <a:rPr lang="en-GB" b="1" dirty="0" smtClean="0"/>
              <a:t> parasites </a:t>
            </a:r>
            <a:r>
              <a:rPr lang="en-GB" b="1" dirty="0" err="1" smtClean="0"/>
              <a:t>ou</a:t>
            </a:r>
            <a:r>
              <a:rPr lang="en-GB" b="1" dirty="0" smtClean="0"/>
              <a:t> </a:t>
            </a:r>
            <a:r>
              <a:rPr lang="en-GB" b="1" dirty="0" err="1" smtClean="0"/>
              <a:t>combinaisons</a:t>
            </a:r>
            <a:endParaRPr lang="en-GB" dirty="0" smtClean="0"/>
          </a:p>
          <a:p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Charger la </a:t>
            </a:r>
            <a:r>
              <a:rPr lang="en-GB" sz="1600" b="1" dirty="0" err="1" smtClean="0"/>
              <a:t>librairie</a:t>
            </a:r>
            <a:r>
              <a:rPr lang="en-GB" sz="1600" dirty="0" smtClean="0"/>
              <a:t> </a:t>
            </a:r>
            <a:r>
              <a:rPr lang="en-GB" sz="1600" dirty="0" err="1" smtClean="0"/>
              <a:t>igraph</a:t>
            </a:r>
            <a:endParaRPr lang="en-GB" sz="1600" dirty="0" smtClean="0"/>
          </a:p>
          <a:p>
            <a:r>
              <a:rPr lang="en-GB" sz="1600" dirty="0" smtClean="0"/>
              <a:t>library(</a:t>
            </a:r>
            <a:r>
              <a:rPr lang="en-GB" sz="1600" dirty="0" err="1" smtClean="0"/>
              <a:t>igraph</a:t>
            </a:r>
            <a:r>
              <a:rPr lang="en-GB" sz="1600" dirty="0" smtClean="0"/>
              <a:t>)</a:t>
            </a:r>
            <a:endParaRPr lang="en-GB" sz="16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dirty="0" smtClean="0"/>
              <a:t>Charger son </a:t>
            </a:r>
            <a:r>
              <a:rPr lang="fr-FR" sz="1600" b="1" dirty="0" smtClean="0"/>
              <a:t>jeu de donnée </a:t>
            </a:r>
            <a:r>
              <a:rPr lang="fr-FR" sz="1600" dirty="0" smtClean="0"/>
              <a:t>: </a:t>
            </a:r>
            <a:r>
              <a:rPr lang="fr-FR" sz="1600" dirty="0" err="1" smtClean="0"/>
              <a:t>tabx</a:t>
            </a:r>
            <a:endParaRPr lang="en-GB" sz="1600" dirty="0" smtClean="0"/>
          </a:p>
          <a:p>
            <a:endParaRPr lang="en-GB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600" dirty="0" smtClean="0"/>
              <a:t>La </a:t>
            </a:r>
            <a:r>
              <a:rPr lang="en-GB" sz="1600" dirty="0" err="1" smtClean="0"/>
              <a:t>fonction</a:t>
            </a:r>
            <a:r>
              <a:rPr lang="en-GB" sz="1600" dirty="0" smtClean="0"/>
              <a:t> pour </a:t>
            </a:r>
            <a:r>
              <a:rPr lang="en-GB" sz="1600" dirty="0" err="1" smtClean="0"/>
              <a:t>calculer</a:t>
            </a:r>
            <a:r>
              <a:rPr lang="en-GB" sz="1600" dirty="0" smtClean="0"/>
              <a:t> le chi-</a:t>
            </a:r>
            <a:r>
              <a:rPr lang="en-GB" sz="1600" dirty="0" err="1" smtClean="0"/>
              <a:t>deux</a:t>
            </a:r>
            <a:r>
              <a:rPr lang="en-GB" sz="1600" dirty="0" smtClean="0"/>
              <a:t> </a:t>
            </a:r>
            <a:r>
              <a:rPr lang="en-GB" sz="1600" dirty="0" err="1" smtClean="0"/>
              <a:t>généralisé</a:t>
            </a:r>
            <a:endParaRPr lang="en-GB" sz="1600" dirty="0" smtClean="0"/>
          </a:p>
          <a:p>
            <a:r>
              <a:rPr lang="en-GB" sz="1600" dirty="0" err="1"/>
              <a:t>FctTestNet</a:t>
            </a:r>
            <a:r>
              <a:rPr lang="en-GB" sz="1600" dirty="0" smtClean="0"/>
              <a:t> </a:t>
            </a:r>
            <a:r>
              <a:rPr lang="en-GB" sz="1600" dirty="0"/>
              <a:t>&lt;- function(</a:t>
            </a:r>
            <a:r>
              <a:rPr lang="en-GB" sz="1600" dirty="0" err="1"/>
              <a:t>tabx</a:t>
            </a:r>
            <a:r>
              <a:rPr lang="en-GB" sz="1600" dirty="0"/>
              <a:t>) {</a:t>
            </a:r>
          </a:p>
          <a:p>
            <a:pPr marL="628650" lvl="1" indent="-171450">
              <a:buFontTx/>
              <a:buChar char="-"/>
            </a:pPr>
            <a:r>
              <a:rPr lang="en-GB" sz="1600" b="1" dirty="0" smtClean="0"/>
              <a:t>Structuration </a:t>
            </a:r>
            <a:r>
              <a:rPr lang="en-GB" sz="1600" dirty="0" smtClean="0"/>
              <a:t>en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du </a:t>
            </a:r>
            <a:r>
              <a:rPr lang="en-GB" sz="1600" dirty="0" err="1" smtClean="0"/>
              <a:t>jeu</a:t>
            </a:r>
            <a:r>
              <a:rPr lang="en-GB" sz="1600" dirty="0" smtClean="0"/>
              <a:t> de </a:t>
            </a:r>
            <a:r>
              <a:rPr lang="en-GB" sz="1600" dirty="0" err="1" smtClean="0"/>
              <a:t>donnée</a:t>
            </a:r>
            <a:r>
              <a:rPr lang="en-GB" sz="1600" dirty="0" smtClean="0"/>
              <a:t> pour la </a:t>
            </a:r>
            <a:r>
              <a:rPr lang="en-GB" sz="1600" dirty="0" err="1" smtClean="0"/>
              <a:t>multinomiale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prévalences</a:t>
            </a:r>
            <a:r>
              <a:rPr lang="en-GB" sz="1600" dirty="0" smtClean="0"/>
              <a:t> de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r>
              <a:rPr lang="en-GB" sz="1600" dirty="0" smtClean="0"/>
              <a:t> sous H0</a:t>
            </a:r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théoriques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 smtClean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des </a:t>
            </a:r>
            <a:r>
              <a:rPr lang="en-GB" sz="1600" b="1" dirty="0" err="1" smtClean="0"/>
              <a:t>effectifs</a:t>
            </a:r>
            <a:r>
              <a:rPr lang="en-GB" sz="1600" b="1" dirty="0" smtClean="0"/>
              <a:t> </a:t>
            </a:r>
            <a:r>
              <a:rPr lang="en-GB" sz="1600" b="1" dirty="0" err="1" smtClean="0"/>
              <a:t>observés</a:t>
            </a:r>
            <a:r>
              <a:rPr lang="en-GB" sz="1600" b="1" dirty="0" smtClean="0"/>
              <a:t> </a:t>
            </a:r>
            <a:r>
              <a:rPr lang="en-GB" sz="1600" dirty="0" smtClean="0"/>
              <a:t>pour </a:t>
            </a:r>
            <a:r>
              <a:rPr lang="en-GB" sz="1600" dirty="0" err="1" smtClean="0"/>
              <a:t>chaque</a:t>
            </a:r>
            <a:r>
              <a:rPr lang="en-GB" sz="1600" dirty="0" smtClean="0"/>
              <a:t> </a:t>
            </a:r>
            <a:r>
              <a:rPr lang="en-GB" sz="1600" dirty="0" err="1" smtClean="0"/>
              <a:t>combinaison</a:t>
            </a:r>
            <a:endParaRPr lang="en-GB" sz="1600" dirty="0"/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Définition</a:t>
            </a:r>
            <a:r>
              <a:rPr lang="en-GB" sz="1600" dirty="0" smtClean="0"/>
              <a:t> de la </a:t>
            </a:r>
            <a:r>
              <a:rPr lang="en-GB" sz="1600" b="1" dirty="0" err="1" smtClean="0"/>
              <a:t>statistique</a:t>
            </a:r>
            <a:r>
              <a:rPr lang="en-GB" sz="1600" dirty="0" smtClean="0"/>
              <a:t> de la </a:t>
            </a:r>
            <a:r>
              <a:rPr lang="en-GB" sz="1600" dirty="0" err="1" smtClean="0"/>
              <a:t>méthode</a:t>
            </a:r>
            <a:r>
              <a:rPr lang="en-GB" sz="1600" dirty="0" smtClean="0"/>
              <a:t> de réseaux (parasites/</a:t>
            </a:r>
            <a:r>
              <a:rPr lang="en-GB" sz="1600" dirty="0" err="1" smtClean="0"/>
              <a:t>combinaisons</a:t>
            </a:r>
            <a:r>
              <a:rPr lang="en-GB" sz="1600" dirty="0" smtClean="0"/>
              <a:t>) sous H0</a:t>
            </a:r>
          </a:p>
          <a:p>
            <a:pPr marL="628650" lvl="1" indent="-171450">
              <a:buFontTx/>
              <a:buChar char="-"/>
            </a:pPr>
            <a:r>
              <a:rPr lang="en-GB" sz="1600" dirty="0" err="1" smtClean="0"/>
              <a:t>Calcul</a:t>
            </a:r>
            <a:r>
              <a:rPr lang="en-GB" sz="1600" dirty="0" smtClean="0"/>
              <a:t> de </a:t>
            </a:r>
            <a:r>
              <a:rPr lang="en-GB" sz="1600" dirty="0" err="1" smtClean="0"/>
              <a:t>l’</a:t>
            </a:r>
            <a:r>
              <a:rPr lang="en-GB" sz="1600" b="1" dirty="0" err="1" smtClean="0"/>
              <a:t>intervalle</a:t>
            </a:r>
            <a:r>
              <a:rPr lang="en-GB" sz="1600" b="1" dirty="0" smtClean="0"/>
              <a:t> de </a:t>
            </a:r>
            <a:r>
              <a:rPr lang="en-GB" sz="1600" b="1" dirty="0" err="1" smtClean="0"/>
              <a:t>confiance</a:t>
            </a:r>
            <a:r>
              <a:rPr lang="en-GB" sz="1600" b="1" dirty="0" smtClean="0"/>
              <a:t> </a:t>
            </a:r>
            <a:r>
              <a:rPr lang="en-GB" sz="1600" dirty="0" smtClean="0"/>
              <a:t>à 95%</a:t>
            </a:r>
          </a:p>
          <a:p>
            <a:pPr marL="628650" lvl="1" indent="-171450">
              <a:buFontTx/>
              <a:buChar char="-"/>
            </a:pPr>
            <a:r>
              <a:rPr lang="fr-FR" sz="1600" dirty="0" smtClean="0"/>
              <a:t>Calcul de la </a:t>
            </a:r>
            <a:r>
              <a:rPr lang="fr-FR" sz="1600" b="1" dirty="0" smtClean="0"/>
              <a:t>statistique</a:t>
            </a:r>
          </a:p>
          <a:p>
            <a:pPr marL="628650" lvl="1" indent="-171450">
              <a:buFontTx/>
              <a:buChar char="-"/>
            </a:pPr>
            <a:r>
              <a:rPr lang="fr-FR" sz="1600" dirty="0" smtClean="0"/>
              <a:t>Calcul de la </a:t>
            </a:r>
            <a:r>
              <a:rPr lang="fr-FR" sz="1600" b="1" i="1" dirty="0" smtClean="0"/>
              <a:t>p</a:t>
            </a:r>
            <a:r>
              <a:rPr lang="fr-FR" sz="1600" b="1" dirty="0" smtClean="0"/>
              <a:t>-value</a:t>
            </a:r>
          </a:p>
          <a:p>
            <a:pPr lvl="1"/>
            <a:r>
              <a:rPr lang="fr-FR" sz="1600" dirty="0"/>
              <a:t>}</a:t>
            </a:r>
          </a:p>
          <a:p>
            <a:pPr lvl="1"/>
            <a:endParaRPr lang="fr-FR" sz="16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600" b="1" dirty="0" smtClean="0"/>
              <a:t>Sorties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Parasite network : Présence d’associations (0-1) / </a:t>
            </a:r>
            <a:r>
              <a:rPr lang="fr-FR" sz="1600" i="1" dirty="0" smtClean="0"/>
              <a:t>p</a:t>
            </a:r>
            <a:r>
              <a:rPr lang="fr-FR" sz="1600" dirty="0" smtClean="0"/>
              <a:t>-value / </a:t>
            </a:r>
            <a:r>
              <a:rPr lang="fr-FR" sz="1600" dirty="0" err="1" smtClean="0"/>
              <a:t>Connectance</a:t>
            </a:r>
            <a:r>
              <a:rPr lang="fr-FR" sz="1600" dirty="0" smtClean="0"/>
              <a:t> observée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fr-FR" sz="1600" dirty="0" smtClean="0"/>
              <a:t>Combinaison network </a:t>
            </a:r>
            <a:r>
              <a:rPr lang="fr-FR" sz="1600" dirty="0"/>
              <a:t>: Présence d’associations (0-1) / </a:t>
            </a:r>
            <a:r>
              <a:rPr lang="fr-FR" sz="1600" i="1" dirty="0"/>
              <a:t>p</a:t>
            </a:r>
            <a:r>
              <a:rPr lang="fr-FR" sz="1600" dirty="0"/>
              <a:t>-value / </a:t>
            </a:r>
            <a:r>
              <a:rPr lang="fr-FR" sz="1600" dirty="0" err="1"/>
              <a:t>Connectance</a:t>
            </a:r>
            <a:r>
              <a:rPr lang="fr-FR" sz="1600" dirty="0"/>
              <a:t> </a:t>
            </a:r>
            <a:r>
              <a:rPr lang="fr-FR" sz="1600" dirty="0" smtClean="0"/>
              <a:t>observée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1DEC8C-7F0E-4051-AB21-8EED3BAB00FE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39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77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1" name="Rectangle 10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32772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Vos données</a:t>
            </a:r>
          </a:p>
        </p:txBody>
      </p:sp>
      <p:sp>
        <p:nvSpPr>
          <p:cNvPr id="32773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Applications</a:t>
            </a:r>
          </a:p>
        </p:txBody>
      </p:sp>
      <p:sp>
        <p:nvSpPr>
          <p:cNvPr id="26630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dirty="0" smtClean="0">
                <a:cs typeface="Times New Roman" pitchFamily="18" charset="0"/>
              </a:rPr>
              <a:t>	I. Etude des propriétés  –  II. Mise en œuvre  –  </a:t>
            </a: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III. Applications</a:t>
            </a:r>
          </a:p>
        </p:txBody>
      </p:sp>
    </p:spTree>
    <p:extLst>
      <p:ext uri="{BB962C8B-B14F-4D97-AF65-F5344CB8AC3E}">
        <p14:creationId xmlns:p14="http://schemas.microsoft.com/office/powerpoint/2010/main" val="110013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3" descr="C:\Users\evaumourin\Documents\These Coinfection\Articles\Articles region\Multipathoge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0" y="5200650"/>
            <a:ext cx="2159000" cy="163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0" y="2828836"/>
            <a:ext cx="9144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fr-FR" sz="3600" b="1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Stratégie </a:t>
            </a:r>
            <a:r>
              <a:rPr lang="fr-FR" sz="36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générale </a:t>
            </a:r>
            <a:endParaRPr lang="fr-FR" sz="3600" b="1" dirty="0" smtClean="0">
              <a:solidFill>
                <a:schemeClr val="tx2"/>
              </a:solidFill>
              <a:ea typeface="+mj-ea"/>
              <a:cs typeface="Times New Roman" pitchFamily="18" charset="0"/>
            </a:endParaRPr>
          </a:p>
          <a:p>
            <a:pPr algn="ctr">
              <a:defRPr/>
            </a:pPr>
            <a:r>
              <a:rPr lang="fr-FR" sz="3600" b="1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d’étude </a:t>
            </a:r>
            <a:r>
              <a:rPr lang="fr-FR" sz="3600" b="1" dirty="0">
                <a:solidFill>
                  <a:schemeClr val="tx2"/>
                </a:solidFill>
                <a:ea typeface="+mj-ea"/>
                <a:cs typeface="Times New Roman" pitchFamily="18" charset="0"/>
              </a:rPr>
              <a:t>des propriétés des </a:t>
            </a:r>
            <a:r>
              <a:rPr lang="fr-FR" sz="3600" b="1" dirty="0" smtClean="0">
                <a:solidFill>
                  <a:schemeClr val="tx2"/>
                </a:solidFill>
                <a:ea typeface="+mj-ea"/>
                <a:cs typeface="Times New Roman" pitchFamily="18" charset="0"/>
              </a:rPr>
              <a:t>méthodes</a:t>
            </a:r>
            <a:endParaRPr lang="fr-FR" sz="3600" b="1" dirty="0">
              <a:solidFill>
                <a:schemeClr val="tx2"/>
              </a:solidFill>
              <a:ea typeface="+mj-ea"/>
              <a:cs typeface="Times New Roman" pitchFamily="18" charset="0"/>
            </a:endParaRPr>
          </a:p>
        </p:txBody>
      </p:sp>
      <p:grpSp>
        <p:nvGrpSpPr>
          <p:cNvPr id="4100" name="Groupe 1"/>
          <p:cNvGrpSpPr>
            <a:grpSpLocks/>
          </p:cNvGrpSpPr>
          <p:nvPr/>
        </p:nvGrpSpPr>
        <p:grpSpPr bwMode="auto">
          <a:xfrm>
            <a:off x="-36513" y="0"/>
            <a:ext cx="9194801" cy="719138"/>
            <a:chOff x="0" y="6138745"/>
            <a:chExt cx="9194141" cy="720000"/>
          </a:xfrm>
        </p:grpSpPr>
        <p:pic>
          <p:nvPicPr>
            <p:cNvPr id="4101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3885" y="6138745"/>
              <a:ext cx="960584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2" name="Picture 1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13"/>
            <a:stretch>
              <a:fillRect/>
            </a:stretch>
          </p:blipFill>
          <p:spPr bwMode="auto">
            <a:xfrm>
              <a:off x="4594469" y="6139233"/>
              <a:ext cx="1043925" cy="719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3" name="Picture 1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6139234"/>
              <a:ext cx="1078889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4" name="Picture 1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39" y="6139234"/>
              <a:ext cx="96030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5" name="Picture 1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72238" y="6139234"/>
              <a:ext cx="970893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6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063" y="6139234"/>
              <a:ext cx="899956" cy="7195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7" name="Picture 1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70709" y="6138901"/>
              <a:ext cx="747175" cy="719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8" name="Picture 4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350"/>
            <a:stretch>
              <a:fillRect/>
            </a:stretch>
          </p:blipFill>
          <p:spPr bwMode="auto">
            <a:xfrm>
              <a:off x="6117887" y="6139229"/>
              <a:ext cx="1223912" cy="719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09" name="Picture 10"/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7045" t="27130" r="22185" b="14536"/>
            <a:stretch>
              <a:fillRect/>
            </a:stretch>
          </p:blipFill>
          <p:spPr bwMode="auto">
            <a:xfrm>
              <a:off x="7181627" y="6139233"/>
              <a:ext cx="674411" cy="719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0" name="Picture 19" descr="http://www.nematodes.org/nembase4/species/LSC.jpg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908" y="6138745"/>
              <a:ext cx="720240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111" name="Picture 21" descr="http://upload.wikimedia.org/wikipedia/commons/3/3c/Plasmodium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4148" y="6138745"/>
              <a:ext cx="669993" cy="7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020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AA3407-D9AD-4C6B-A50B-0CA9A33BAF4B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5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147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Prise de décision</a:t>
            </a:r>
            <a:endParaRPr lang="en-GB" altLang="fr-FR" sz="24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Titre 1"/>
          <p:cNvSpPr txBox="1">
            <a:spLocks/>
          </p:cNvSpPr>
          <p:nvPr/>
        </p:nvSpPr>
        <p:spPr bwMode="auto">
          <a:xfrm>
            <a:off x="1352550" y="419100"/>
            <a:ext cx="779145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pic>
        <p:nvPicPr>
          <p:cNvPr id="6150" name="Picture 2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39" t="76077" r="20218" b="15038"/>
          <a:stretch/>
        </p:blipFill>
        <p:spPr bwMode="auto">
          <a:xfrm>
            <a:off x="1447800" y="4218361"/>
            <a:ext cx="2219325" cy="26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1" name="Groupe 37"/>
          <p:cNvGrpSpPr>
            <a:grpSpLocks/>
          </p:cNvGrpSpPr>
          <p:nvPr/>
        </p:nvGrpSpPr>
        <p:grpSpPr bwMode="auto">
          <a:xfrm>
            <a:off x="1168400" y="3108698"/>
            <a:ext cx="688975" cy="844550"/>
            <a:chOff x="1038225" y="2637939"/>
            <a:chExt cx="573959" cy="703386"/>
          </a:xfrm>
        </p:grpSpPr>
        <p:cxnSp>
          <p:nvCxnSpPr>
            <p:cNvPr id="4" name="Connecteur droit 3"/>
            <p:cNvCxnSpPr/>
            <p:nvPr/>
          </p:nvCxnSpPr>
          <p:spPr>
            <a:xfrm flipV="1">
              <a:off x="1072610" y="2637939"/>
              <a:ext cx="539574" cy="3596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>
              <a:off x="1038225" y="2981699"/>
              <a:ext cx="539574" cy="3596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Larme 14"/>
            <p:cNvSpPr/>
            <p:nvPr/>
          </p:nvSpPr>
          <p:spPr>
            <a:xfrm rot="13302738">
              <a:off x="1178409" y="2877249"/>
              <a:ext cx="354426" cy="271041"/>
            </a:xfrm>
            <a:prstGeom prst="teardrop">
              <a:avLst>
                <a:gd name="adj" fmla="val 159348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>
              <a:off x="1352977" y="2969800"/>
              <a:ext cx="152086" cy="18510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sp>
        <p:nvSpPr>
          <p:cNvPr id="6152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pic>
        <p:nvPicPr>
          <p:cNvPr id="61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2789611"/>
            <a:ext cx="211455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5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75" t="20348" r="34621" b="61884"/>
          <a:stretch>
            <a:fillRect/>
          </a:stretch>
        </p:blipFill>
        <p:spPr bwMode="auto">
          <a:xfrm>
            <a:off x="3443288" y="2378448"/>
            <a:ext cx="22574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6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31" t="52049" r="63077" b="23030"/>
          <a:stretch>
            <a:fillRect/>
          </a:stretch>
        </p:blipFill>
        <p:spPr bwMode="auto">
          <a:xfrm>
            <a:off x="2266950" y="3370636"/>
            <a:ext cx="1247775" cy="75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7" name="Groupe 11"/>
          <p:cNvGrpSpPr>
            <a:grpSpLocks/>
          </p:cNvGrpSpPr>
          <p:nvPr/>
        </p:nvGrpSpPr>
        <p:grpSpPr bwMode="auto">
          <a:xfrm>
            <a:off x="2419350" y="2789611"/>
            <a:ext cx="2381250" cy="901700"/>
            <a:chOff x="2419350" y="3706812"/>
            <a:chExt cx="2381250" cy="901702"/>
          </a:xfrm>
        </p:grpSpPr>
        <p:sp>
          <p:nvSpPr>
            <p:cNvPr id="2" name="Ellipse 1"/>
            <p:cNvSpPr/>
            <p:nvPr/>
          </p:nvSpPr>
          <p:spPr>
            <a:xfrm>
              <a:off x="4114800" y="4287838"/>
              <a:ext cx="685800" cy="320676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7" name="Connecteur droit 6"/>
            <p:cNvCxnSpPr>
              <a:stCxn id="2" idx="1"/>
            </p:cNvCxnSpPr>
            <p:nvPr/>
          </p:nvCxnSpPr>
          <p:spPr>
            <a:xfrm flipH="1" flipV="1">
              <a:off x="2819400" y="3706812"/>
              <a:ext cx="1395413" cy="628651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H="1">
              <a:off x="2419350" y="3716337"/>
              <a:ext cx="409575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58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47" t="30994" r="70334" b="57335"/>
          <a:stretch>
            <a:fillRect/>
          </a:stretch>
        </p:blipFill>
        <p:spPr bwMode="auto">
          <a:xfrm>
            <a:off x="309563" y="2599111"/>
            <a:ext cx="210978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159" name="Groupe 21"/>
          <p:cNvGrpSpPr>
            <a:grpSpLocks/>
          </p:cNvGrpSpPr>
          <p:nvPr/>
        </p:nvGrpSpPr>
        <p:grpSpPr bwMode="auto">
          <a:xfrm>
            <a:off x="5019675" y="3103936"/>
            <a:ext cx="1439863" cy="539750"/>
            <a:chOff x="5019675" y="4020805"/>
            <a:chExt cx="1440180" cy="540084"/>
          </a:xfrm>
        </p:grpSpPr>
        <p:sp>
          <p:nvSpPr>
            <p:cNvPr id="20" name="Ellipse 19"/>
            <p:cNvSpPr/>
            <p:nvPr/>
          </p:nvSpPr>
          <p:spPr>
            <a:xfrm>
              <a:off x="5019675" y="4287670"/>
              <a:ext cx="247705" cy="273219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30" name="Connecteur droit 29"/>
            <p:cNvCxnSpPr/>
            <p:nvPr/>
          </p:nvCxnSpPr>
          <p:spPr>
            <a:xfrm flipV="1">
              <a:off x="5238798" y="4020805"/>
              <a:ext cx="819330" cy="32405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/>
            <p:cNvCxnSpPr/>
            <p:nvPr/>
          </p:nvCxnSpPr>
          <p:spPr>
            <a:xfrm>
              <a:off x="6050190" y="4020805"/>
              <a:ext cx="409665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0" name="Groupe 33"/>
          <p:cNvGrpSpPr>
            <a:grpSpLocks/>
          </p:cNvGrpSpPr>
          <p:nvPr/>
        </p:nvGrpSpPr>
        <p:grpSpPr bwMode="auto">
          <a:xfrm>
            <a:off x="3714750" y="3734173"/>
            <a:ext cx="866775" cy="762000"/>
            <a:chOff x="4400550" y="4287174"/>
            <a:chExt cx="866775" cy="762331"/>
          </a:xfrm>
        </p:grpSpPr>
        <p:sp>
          <p:nvSpPr>
            <p:cNvPr id="35" name="Ellipse 34"/>
            <p:cNvSpPr/>
            <p:nvPr/>
          </p:nvSpPr>
          <p:spPr>
            <a:xfrm>
              <a:off x="5019675" y="4287174"/>
              <a:ext cx="247650" cy="273169"/>
            </a:xfrm>
            <a:prstGeom prst="ellipse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36" name="Connecteur droit 35"/>
            <p:cNvCxnSpPr/>
            <p:nvPr/>
          </p:nvCxnSpPr>
          <p:spPr>
            <a:xfrm flipV="1">
              <a:off x="4800600" y="4560343"/>
              <a:ext cx="342900" cy="489162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/>
            <p:cNvCxnSpPr/>
            <p:nvPr/>
          </p:nvCxnSpPr>
          <p:spPr>
            <a:xfrm flipH="1">
              <a:off x="4400550" y="5039976"/>
              <a:ext cx="409575" cy="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61" name="Groupe 39"/>
          <p:cNvGrpSpPr>
            <a:grpSpLocks/>
          </p:cNvGrpSpPr>
          <p:nvPr/>
        </p:nvGrpSpPr>
        <p:grpSpPr bwMode="auto">
          <a:xfrm>
            <a:off x="4833938" y="3692898"/>
            <a:ext cx="1406525" cy="558800"/>
            <a:chOff x="4681537" y="3075913"/>
            <a:chExt cx="1407319" cy="559461"/>
          </a:xfrm>
        </p:grpSpPr>
        <p:sp>
          <p:nvSpPr>
            <p:cNvPr id="41" name="Ellipse 40"/>
            <p:cNvSpPr/>
            <p:nvPr/>
          </p:nvSpPr>
          <p:spPr>
            <a:xfrm>
              <a:off x="4681537" y="3075913"/>
              <a:ext cx="619475" cy="314697"/>
            </a:xfrm>
            <a:prstGeom prst="ellipse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  <p:cxnSp>
          <p:nvCxnSpPr>
            <p:cNvPr id="42" name="Connecteur droit 41"/>
            <p:cNvCxnSpPr>
              <a:stCxn id="41" idx="5"/>
            </p:cNvCxnSpPr>
            <p:nvPr/>
          </p:nvCxnSpPr>
          <p:spPr>
            <a:xfrm>
              <a:off x="5210472" y="3344518"/>
              <a:ext cx="468577" cy="290856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>
              <a:off x="5679050" y="3635374"/>
              <a:ext cx="409806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162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5" t="42087" r="4781" b="47504"/>
          <a:stretch>
            <a:fillRect/>
          </a:stretch>
        </p:blipFill>
        <p:spPr bwMode="auto">
          <a:xfrm>
            <a:off x="6467475" y="2951536"/>
            <a:ext cx="22764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63" name="Picture 2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99" t="61276" r="14804" b="26736"/>
          <a:stretch>
            <a:fillRect/>
          </a:stretch>
        </p:blipFill>
        <p:spPr bwMode="auto">
          <a:xfrm>
            <a:off x="6262688" y="4070723"/>
            <a:ext cx="14382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6622203" y="4754935"/>
            <a:ext cx="17693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Détermine le </a:t>
            </a:r>
            <a:r>
              <a:rPr lang="fr-FR" sz="1600" b="1" dirty="0" smtClean="0"/>
              <a:t>choix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de la statistique </a:t>
            </a:r>
          </a:p>
          <a:p>
            <a:pPr algn="ctr"/>
            <a:r>
              <a:rPr lang="fr-FR" sz="1600" dirty="0" smtClean="0"/>
              <a:t>= du modèle</a:t>
            </a:r>
            <a:endParaRPr lang="en-GB" sz="1600" dirty="0"/>
          </a:p>
        </p:txBody>
      </p:sp>
      <p:sp>
        <p:nvSpPr>
          <p:cNvPr id="5" name="Flèche courbée vers la droite 4"/>
          <p:cNvSpPr/>
          <p:nvPr/>
        </p:nvSpPr>
        <p:spPr>
          <a:xfrm>
            <a:off x="6262688" y="4537433"/>
            <a:ext cx="292424" cy="435005"/>
          </a:xfrm>
          <a:prstGeom prst="curved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492250" y="4432673"/>
            <a:ext cx="19677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(risque pris </a:t>
            </a:r>
            <a:r>
              <a:rPr lang="fr-FR" sz="1600" i="1" dirty="0" smtClean="0"/>
              <a:t>a priori</a:t>
            </a:r>
            <a:r>
              <a:rPr lang="fr-FR" sz="1600" dirty="0" smtClean="0"/>
              <a:t>)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33CBA86-AB70-405A-A1C3-C33D0A45ACFE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6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7171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7172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Quatre méthodes 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détecter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associations</a:t>
            </a:r>
          </a:p>
        </p:txBody>
      </p:sp>
      <p:grpSp>
        <p:nvGrpSpPr>
          <p:cNvPr id="7173" name="Groupe 1"/>
          <p:cNvGrpSpPr>
            <a:grpSpLocks/>
          </p:cNvGrpSpPr>
          <p:nvPr/>
        </p:nvGrpSpPr>
        <p:grpSpPr bwMode="auto">
          <a:xfrm>
            <a:off x="1468438" y="1466850"/>
            <a:ext cx="6207125" cy="882650"/>
            <a:chOff x="1963738" y="3881438"/>
            <a:chExt cx="6211285" cy="882729"/>
          </a:xfrm>
        </p:grpSpPr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2324100" y="3994150"/>
              <a:ext cx="5850923" cy="7700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200" dirty="0">
                  <a:latin typeface="Times New Roman" pitchFamily="18" charset="0"/>
                  <a:cs typeface="Times New Roman" pitchFamily="18" charset="0"/>
                </a:rPr>
                <a:t>Interprétation simple et directe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fr-FR" sz="2200" dirty="0">
                  <a:latin typeface="Times New Roman" pitchFamily="18" charset="0"/>
                  <a:cs typeface="Times New Roman" pitchFamily="18" charset="0"/>
                </a:rPr>
                <a:t>Orienter les recherches d’interactions potentielles </a:t>
              </a:r>
            </a:p>
          </p:txBody>
        </p:sp>
        <p:sp>
          <p:nvSpPr>
            <p:cNvPr id="18" name="Flèche courbée vers la droite 17"/>
            <p:cNvSpPr/>
            <p:nvPr/>
          </p:nvSpPr>
          <p:spPr>
            <a:xfrm>
              <a:off x="1963738" y="3881438"/>
              <a:ext cx="322478" cy="368333"/>
            </a:xfrm>
            <a:prstGeom prst="curved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1600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74" name="Rectangle 5"/>
          <p:cNvSpPr>
            <a:spLocks noChangeArrowheads="1"/>
          </p:cNvSpPr>
          <p:nvPr/>
        </p:nvSpPr>
        <p:spPr bwMode="auto">
          <a:xfrm>
            <a:off x="1400175" y="2684463"/>
            <a:ext cx="6343650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Screening d’associations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des Réseaux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GLM multinomial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endParaRPr lang="fr-FR" altLang="fr-FR" sz="2800" b="1" dirty="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8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Chi-deux généralisé</a:t>
            </a:r>
          </a:p>
        </p:txBody>
      </p:sp>
      <p:sp>
        <p:nvSpPr>
          <p:cNvPr id="7175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7177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12BD33-A37B-4EA2-8BBF-18F6E4D87BEF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195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8196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8197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-26988" y="1722438"/>
            <a:ext cx="9090026" cy="1220787"/>
          </a:xfrm>
        </p:spPr>
        <p:txBody>
          <a:bodyPr/>
          <a:lstStyle/>
          <a:p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Méthode basée sur les 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probabilités d'occurrences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 des différentes 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combinaisons 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possibles de parasites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Détection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globale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 et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détaillée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 des associations multiparasites</a:t>
            </a:r>
          </a:p>
        </p:txBody>
      </p:sp>
      <p:sp>
        <p:nvSpPr>
          <p:cNvPr id="8198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Quatre méthodes 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détecter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associations</a:t>
            </a:r>
          </a:p>
        </p:txBody>
      </p:sp>
      <p:sp>
        <p:nvSpPr>
          <p:cNvPr id="8199" name="Rectangle 5"/>
          <p:cNvSpPr>
            <a:spLocks noChangeArrowheads="1"/>
          </p:cNvSpPr>
          <p:nvPr/>
        </p:nvSpPr>
        <p:spPr bwMode="auto">
          <a:xfrm>
            <a:off x="-26988" y="1225550"/>
            <a:ext cx="56705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fr-FR" altLang="fr-FR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Screening d’associations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8201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grpSp>
        <p:nvGrpSpPr>
          <p:cNvPr id="7" name="Groupe 6"/>
          <p:cNvGrpSpPr/>
          <p:nvPr/>
        </p:nvGrpSpPr>
        <p:grpSpPr>
          <a:xfrm>
            <a:off x="5073219" y="3368675"/>
            <a:ext cx="3339376" cy="1661993"/>
            <a:chOff x="5073219" y="3368675"/>
            <a:chExt cx="3339376" cy="1661993"/>
          </a:xfrm>
        </p:grpSpPr>
        <p:sp>
          <p:nvSpPr>
            <p:cNvPr id="6" name="Rectangle 5"/>
            <p:cNvSpPr/>
            <p:nvPr/>
          </p:nvSpPr>
          <p:spPr bwMode="auto">
            <a:xfrm>
              <a:off x="5073219" y="3368675"/>
              <a:ext cx="3339376" cy="16619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fr-FR" altLang="fr-FR" dirty="0">
                  <a:cs typeface="Times New Roman" pitchFamily="18" charset="0"/>
                </a:rPr>
                <a:t>Plus qu’un intervalle de confiance</a:t>
              </a:r>
            </a:p>
            <a:p>
              <a:pPr algn="ctr">
                <a:defRPr/>
              </a:pPr>
              <a:endParaRPr lang="fr-FR" dirty="0">
                <a:cs typeface="Times New Roman" pitchFamily="18" charset="0"/>
              </a:endParaRPr>
            </a:p>
            <a:p>
              <a:pPr algn="ctr">
                <a:defRPr/>
              </a:pPr>
              <a:endParaRPr lang="fr-FR" dirty="0">
                <a:cs typeface="Times New Roman" pitchFamily="18" charset="0"/>
              </a:endParaRPr>
            </a:p>
            <a:p>
              <a:pPr algn="ctr">
                <a:defRPr/>
              </a:pPr>
              <a:r>
                <a:rPr lang="fr-FR" b="1" dirty="0">
                  <a:cs typeface="Times New Roman" pitchFamily="18" charset="0"/>
                </a:rPr>
                <a:t>Enveloppe de confiance </a:t>
              </a:r>
              <a:r>
                <a:rPr lang="fr-FR" sz="1200" dirty="0">
                  <a:cs typeface="Times New Roman" pitchFamily="18" charset="0"/>
                </a:rPr>
                <a:t>(à 95</a:t>
              </a:r>
              <a:r>
                <a:rPr lang="fr-FR" sz="1200" dirty="0" smtClean="0">
                  <a:cs typeface="Times New Roman" pitchFamily="18" charset="0"/>
                </a:rPr>
                <a:t>%)</a:t>
              </a:r>
            </a:p>
            <a:p>
              <a:pPr algn="ctr">
                <a:defRPr/>
              </a:pPr>
              <a:r>
                <a:rPr lang="fr-FR" sz="1200" dirty="0" smtClean="0">
                  <a:cs typeface="Times New Roman" pitchFamily="18" charset="0"/>
                </a:rPr>
                <a:t>(Fonction</a:t>
              </a:r>
              <a:r>
                <a:rPr lang="fr-FR" sz="1200" i="1" dirty="0" smtClean="0">
                  <a:cs typeface="Times New Roman" pitchFamily="18" charset="0"/>
                </a:rPr>
                <a:t>  « </a:t>
              </a:r>
              <a:r>
                <a:rPr lang="fr-FR" sz="1200" i="1" dirty="0" err="1" smtClean="0">
                  <a:cs typeface="Times New Roman" pitchFamily="18" charset="0"/>
                </a:rPr>
                <a:t>envelope</a:t>
              </a:r>
              <a:r>
                <a:rPr lang="fr-FR" sz="1200" i="1" dirty="0" smtClean="0">
                  <a:cs typeface="Times New Roman" pitchFamily="18" charset="0"/>
                </a:rPr>
                <a:t>() » </a:t>
              </a:r>
              <a:r>
                <a:rPr lang="fr-FR" sz="1200" dirty="0" smtClean="0">
                  <a:cs typeface="Times New Roman" pitchFamily="18" charset="0"/>
                </a:rPr>
                <a:t>de la librairie </a:t>
              </a:r>
              <a:r>
                <a:rPr lang="fr-FR" sz="1200" i="1" dirty="0" smtClean="0">
                  <a:cs typeface="Times New Roman" pitchFamily="18" charset="0"/>
                </a:rPr>
                <a:t>« boot »)</a:t>
              </a:r>
              <a:endParaRPr lang="fr-FR" sz="1200" i="1" dirty="0">
                <a:cs typeface="Times New Roman" pitchFamily="18" charset="0"/>
              </a:endParaRPr>
            </a:p>
            <a:p>
              <a:pPr algn="ctr">
                <a:defRPr/>
              </a:pPr>
              <a:endParaRPr lang="fr-FR" dirty="0">
                <a:cs typeface="Times New Roman" pitchFamily="18" charset="0"/>
              </a:endParaRPr>
            </a:p>
          </p:txBody>
        </p:sp>
        <p:sp>
          <p:nvSpPr>
            <p:cNvPr id="21" name="Flèche vers le bas 20"/>
            <p:cNvSpPr/>
            <p:nvPr/>
          </p:nvSpPr>
          <p:spPr bwMode="auto">
            <a:xfrm>
              <a:off x="6580188" y="3773488"/>
              <a:ext cx="325437" cy="427037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sz="2200"/>
            </a:p>
          </p:txBody>
        </p:sp>
      </p:grpSp>
      <p:grpSp>
        <p:nvGrpSpPr>
          <p:cNvPr id="5" name="Groupe 4"/>
          <p:cNvGrpSpPr/>
          <p:nvPr/>
        </p:nvGrpSpPr>
        <p:grpSpPr>
          <a:xfrm>
            <a:off x="261973" y="3105150"/>
            <a:ext cx="4805351" cy="3687763"/>
            <a:chOff x="261973" y="3105150"/>
            <a:chExt cx="4805351" cy="3687763"/>
          </a:xfrm>
        </p:grpSpPr>
        <p:grpSp>
          <p:nvGrpSpPr>
            <p:cNvPr id="8203" name="Groupe 6"/>
            <p:cNvGrpSpPr>
              <a:grpSpLocks/>
            </p:cNvGrpSpPr>
            <p:nvPr/>
          </p:nvGrpSpPr>
          <p:grpSpPr bwMode="auto">
            <a:xfrm>
              <a:off x="261973" y="3105150"/>
              <a:ext cx="3900453" cy="3687763"/>
              <a:chOff x="262659" y="3105392"/>
              <a:chExt cx="3899656" cy="3686825"/>
            </a:xfrm>
          </p:grpSpPr>
          <p:grpSp>
            <p:nvGrpSpPr>
              <p:cNvPr id="8204" name="Groupe 4"/>
              <p:cNvGrpSpPr>
                <a:grpSpLocks/>
              </p:cNvGrpSpPr>
              <p:nvPr/>
            </p:nvGrpSpPr>
            <p:grpSpPr bwMode="auto">
              <a:xfrm>
                <a:off x="262659" y="3105392"/>
                <a:ext cx="3899656" cy="3686825"/>
                <a:chOff x="415059" y="3105392"/>
                <a:chExt cx="3899656" cy="3686825"/>
              </a:xfrm>
            </p:grpSpPr>
            <p:sp>
              <p:nvSpPr>
                <p:cNvPr id="8213" name="Rectangle 1"/>
                <p:cNvSpPr>
                  <a:spLocks noChangeArrowheads="1"/>
                </p:cNvSpPr>
                <p:nvPr/>
              </p:nvSpPr>
              <p:spPr bwMode="auto">
                <a:xfrm>
                  <a:off x="1493020" y="6453663"/>
                  <a:ext cx="2366353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fr-FR" sz="1600">
                      <a:latin typeface="Times New Roman" pitchFamily="18" charset="0"/>
                      <a:cs typeface="Times New Roman" pitchFamily="18" charset="0"/>
                    </a:rPr>
                    <a:t>Numéro des combinaisons</a:t>
                  </a:r>
                </a:p>
              </p:txBody>
            </p:sp>
            <p:grpSp>
              <p:nvGrpSpPr>
                <p:cNvPr id="8214" name="Groupe 3"/>
                <p:cNvGrpSpPr>
                  <a:grpSpLocks/>
                </p:cNvGrpSpPr>
                <p:nvPr/>
              </p:nvGrpSpPr>
              <p:grpSpPr bwMode="auto">
                <a:xfrm>
                  <a:off x="753579" y="3105392"/>
                  <a:ext cx="3561136" cy="3273960"/>
                  <a:chOff x="847725" y="3338623"/>
                  <a:chExt cx="3040683" cy="2795477"/>
                </a:xfrm>
              </p:grpSpPr>
              <p:pic>
                <p:nvPicPr>
                  <p:cNvPr id="8216" name="Picture 2"/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5240" t="12528" r="7002" b="6669"/>
                  <a:stretch/>
                </p:blipFill>
                <p:spPr bwMode="auto">
                  <a:xfrm>
                    <a:off x="847725" y="3338623"/>
                    <a:ext cx="3040683" cy="2795477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" name="Rectangle 2"/>
                  <p:cNvSpPr/>
                  <p:nvPr/>
                </p:nvSpPr>
                <p:spPr>
                  <a:xfrm>
                    <a:off x="1523561" y="5875456"/>
                    <a:ext cx="210058" cy="1924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2384121" y="5875456"/>
                    <a:ext cx="210058" cy="1924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3270430" y="5875456"/>
                    <a:ext cx="210058" cy="192431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</p:grpSp>
            <p:sp>
              <p:nvSpPr>
                <p:cNvPr id="8215" name="Rectangle 17"/>
                <p:cNvSpPr>
                  <a:spLocks noChangeArrowheads="1"/>
                </p:cNvSpPr>
                <p:nvPr/>
              </p:nvSpPr>
              <p:spPr bwMode="auto">
                <a:xfrm rot="16200000">
                  <a:off x="-173085" y="4492186"/>
                  <a:ext cx="1514773" cy="3384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fr-FR" sz="1600" dirty="0">
                      <a:latin typeface="Times New Roman" pitchFamily="18" charset="0"/>
                      <a:cs typeface="Times New Roman" pitchFamily="18" charset="0"/>
                    </a:rPr>
                    <a:t>Nombre </a:t>
                  </a:r>
                  <a:r>
                    <a:rPr lang="fr-FR" altLang="fr-FR" sz="1600" dirty="0" smtClean="0">
                      <a:latin typeface="Times New Roman" pitchFamily="18" charset="0"/>
                      <a:cs typeface="Times New Roman" pitchFamily="18" charset="0"/>
                    </a:rPr>
                    <a:t>d’hôtes</a:t>
                  </a:r>
                  <a:endParaRPr lang="fr-FR" altLang="fr-FR" sz="16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grpSp>
            <p:nvGrpSpPr>
              <p:cNvPr id="8205" name="Groupe 3"/>
              <p:cNvGrpSpPr>
                <a:grpSpLocks/>
              </p:cNvGrpSpPr>
              <p:nvPr/>
            </p:nvGrpSpPr>
            <p:grpSpPr bwMode="auto">
              <a:xfrm>
                <a:off x="4027811" y="6311563"/>
                <a:ext cx="98425" cy="143669"/>
                <a:chOff x="2856944" y="6265795"/>
                <a:chExt cx="196363" cy="288000"/>
              </a:xfrm>
            </p:grpSpPr>
            <p:sp>
              <p:nvSpPr>
                <p:cNvPr id="36" name="Ellipse 35"/>
                <p:cNvSpPr>
                  <a:spLocks noChangeAspect="1"/>
                </p:cNvSpPr>
                <p:nvPr/>
              </p:nvSpPr>
              <p:spPr bwMode="auto">
                <a:xfrm>
                  <a:off x="2856134" y="6319406"/>
                  <a:ext cx="196323" cy="181344"/>
                </a:xfrm>
                <a:prstGeom prst="ellipse">
                  <a:avLst/>
                </a:prstGeom>
                <a:solidFill>
                  <a:schemeClr val="bg1">
                    <a:alpha val="50196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37" name="Connecteur droit 36"/>
                <p:cNvCxnSpPr/>
                <p:nvPr/>
              </p:nvCxnSpPr>
              <p:spPr>
                <a:xfrm flipH="1">
                  <a:off x="2884632" y="6265320"/>
                  <a:ext cx="142494" cy="289517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Ellipse 30"/>
              <p:cNvSpPr>
                <a:spLocks noChangeAspect="1"/>
              </p:cNvSpPr>
              <p:nvPr/>
            </p:nvSpPr>
            <p:spPr bwMode="auto">
              <a:xfrm>
                <a:off x="1948205" y="6338307"/>
                <a:ext cx="98405" cy="90464"/>
              </a:xfrm>
              <a:prstGeom prst="ellipse">
                <a:avLst/>
              </a:prstGeom>
              <a:solidFill>
                <a:schemeClr val="bg2">
                  <a:lumMod val="50000"/>
                  <a:alpha val="50196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sp>
            <p:nvSpPr>
              <p:cNvPr id="32" name="Ellipse 31"/>
              <p:cNvSpPr>
                <a:spLocks noChangeAspect="1"/>
              </p:cNvSpPr>
              <p:nvPr/>
            </p:nvSpPr>
            <p:spPr bwMode="auto">
              <a:xfrm>
                <a:off x="3003676" y="6338307"/>
                <a:ext cx="98405" cy="90464"/>
              </a:xfrm>
              <a:prstGeom prst="ellipse">
                <a:avLst/>
              </a:prstGeom>
              <a:solidFill>
                <a:srgbClr val="F09A28">
                  <a:alpha val="50196"/>
                </a:srgbClr>
              </a:solidFill>
              <a:ln>
                <a:solidFill>
                  <a:srgbClr val="F09A2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GB"/>
              </a:p>
            </p:txBody>
          </p:sp>
          <p:grpSp>
            <p:nvGrpSpPr>
              <p:cNvPr id="8208" name="Groupe 4"/>
              <p:cNvGrpSpPr>
                <a:grpSpLocks/>
              </p:cNvGrpSpPr>
              <p:nvPr/>
            </p:nvGrpSpPr>
            <p:grpSpPr bwMode="auto">
              <a:xfrm>
                <a:off x="862336" y="6338550"/>
                <a:ext cx="203201" cy="89694"/>
                <a:chOff x="3871684" y="6624487"/>
                <a:chExt cx="407015" cy="180000"/>
              </a:xfrm>
            </p:grpSpPr>
            <p:sp>
              <p:nvSpPr>
                <p:cNvPr id="34" name="Ellipse 33"/>
                <p:cNvSpPr>
                  <a:spLocks noChangeAspect="1"/>
                </p:cNvSpPr>
                <p:nvPr/>
              </p:nvSpPr>
              <p:spPr bwMode="auto">
                <a:xfrm>
                  <a:off x="3872165" y="6623999"/>
                  <a:ext cx="197106" cy="181545"/>
                </a:xfrm>
                <a:prstGeom prst="ellipse">
                  <a:avLst/>
                </a:prstGeom>
                <a:solidFill>
                  <a:schemeClr val="bg2">
                    <a:lumMod val="50000"/>
                    <a:alpha val="50196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35" name="Ellipse 34"/>
                <p:cNvSpPr>
                  <a:spLocks noChangeAspect="1"/>
                </p:cNvSpPr>
                <p:nvPr/>
              </p:nvSpPr>
              <p:spPr bwMode="auto">
                <a:xfrm>
                  <a:off x="4081987" y="6623999"/>
                  <a:ext cx="197106" cy="181545"/>
                </a:xfrm>
                <a:prstGeom prst="ellipse">
                  <a:avLst/>
                </a:prstGeom>
                <a:solidFill>
                  <a:srgbClr val="F09A28">
                    <a:alpha val="50196"/>
                  </a:srgbClr>
                </a:solidFill>
                <a:ln>
                  <a:solidFill>
                    <a:srgbClr val="F09A28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</p:grpSp>
        </p:grpSp>
        <p:grpSp>
          <p:nvGrpSpPr>
            <p:cNvPr id="2" name="Groupe 1"/>
            <p:cNvGrpSpPr/>
            <p:nvPr/>
          </p:nvGrpSpPr>
          <p:grpSpPr>
            <a:xfrm>
              <a:off x="2346657" y="5056104"/>
              <a:ext cx="2720667" cy="600164"/>
              <a:chOff x="5820168" y="2658115"/>
              <a:chExt cx="2720667" cy="600164"/>
            </a:xfrm>
          </p:grpSpPr>
          <p:grpSp>
            <p:nvGrpSpPr>
              <p:cNvPr id="41" name="Groupe 40"/>
              <p:cNvGrpSpPr>
                <a:grpSpLocks/>
              </p:cNvGrpSpPr>
              <p:nvPr/>
            </p:nvGrpSpPr>
            <p:grpSpPr bwMode="auto">
              <a:xfrm>
                <a:off x="5820168" y="2658115"/>
                <a:ext cx="2720667" cy="600164"/>
                <a:chOff x="5800726" y="4675568"/>
                <a:chExt cx="2720668" cy="600136"/>
              </a:xfrm>
            </p:grpSpPr>
            <p:sp>
              <p:nvSpPr>
                <p:cNvPr id="42" name="ZoneTexte 4"/>
                <p:cNvSpPr txBox="1">
                  <a:spLocks noChangeArrowheads="1"/>
                </p:cNvSpPr>
                <p:nvPr/>
              </p:nvSpPr>
              <p:spPr bwMode="auto">
                <a:xfrm>
                  <a:off x="5800726" y="4675568"/>
                  <a:ext cx="2720668" cy="60013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en-US" sz="1100" dirty="0">
                      <a:latin typeface="Times New Roman" pitchFamily="18" charset="0"/>
                    </a:rPr>
                    <a:t>	</a:t>
                  </a:r>
                  <a:r>
                    <a:rPr lang="fr-FR" altLang="en-US" sz="1100" dirty="0" smtClean="0">
                      <a:latin typeface="Times New Roman" pitchFamily="18" charset="0"/>
                    </a:rPr>
                    <a:t>IC supérieur </a:t>
                  </a:r>
                  <a:r>
                    <a:rPr lang="fr-FR" altLang="en-US" sz="1100" dirty="0">
                      <a:latin typeface="Times New Roman" pitchFamily="18" charset="0"/>
                    </a:rPr>
                    <a:t>	</a:t>
                  </a:r>
                  <a:endParaRPr lang="fr-FR" altLang="en-US" sz="1100" dirty="0" smtClean="0">
                    <a:latin typeface="Times New Roman" pitchFamily="18" charset="0"/>
                  </a:endParaRP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en-US" sz="1100" dirty="0">
                      <a:latin typeface="Times New Roman" pitchFamily="18" charset="0"/>
                    </a:rPr>
                    <a:t>	</a:t>
                  </a:r>
                  <a:r>
                    <a:rPr lang="fr-FR" altLang="en-US" sz="1100" dirty="0" smtClean="0">
                      <a:latin typeface="Times New Roman" pitchFamily="18" charset="0"/>
                    </a:rPr>
                    <a:t>IC inférieur </a:t>
                  </a:r>
                </a:p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en-US" sz="1100" dirty="0" smtClean="0">
                      <a:latin typeface="Times New Roman" pitchFamily="18" charset="0"/>
                    </a:rPr>
                    <a:t>	Nombre d’hôtes observés</a:t>
                  </a:r>
                  <a:endParaRPr lang="en-GB" altLang="en-US" sz="1100" dirty="0">
                    <a:latin typeface="Times New Roman" pitchFamily="18" charset="0"/>
                  </a:endParaRPr>
                </a:p>
              </p:txBody>
            </p:sp>
            <p:cxnSp>
              <p:nvCxnSpPr>
                <p:cNvPr id="43" name="Connecteur droit 42"/>
                <p:cNvCxnSpPr/>
                <p:nvPr/>
              </p:nvCxnSpPr>
              <p:spPr>
                <a:xfrm>
                  <a:off x="6607520" y="4818932"/>
                  <a:ext cx="108000" cy="0"/>
                </a:xfrm>
                <a:prstGeom prst="line">
                  <a:avLst/>
                </a:prstGeom>
                <a:ln w="28575">
                  <a:solidFill>
                    <a:schemeClr val="accent5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Connecteur droit 43"/>
                <p:cNvCxnSpPr/>
                <p:nvPr/>
              </p:nvCxnSpPr>
              <p:spPr>
                <a:xfrm>
                  <a:off x="6600814" y="4993208"/>
                  <a:ext cx="108000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5" name="Picture 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95675" y="3081316"/>
                <a:ext cx="157162" cy="1428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8" name="Rectangle 7"/>
          <p:cNvSpPr/>
          <p:nvPr/>
        </p:nvSpPr>
        <p:spPr>
          <a:xfrm>
            <a:off x="4456907" y="5055150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ctr">
              <a:buFontTx/>
              <a:buChar char="-"/>
              <a:defRPr/>
            </a:pPr>
            <a:r>
              <a:rPr lang="fr-FR" dirty="0">
                <a:cs typeface="Times New Roman" pitchFamily="18" charset="0"/>
              </a:rPr>
              <a:t>Les combinaisons sont exclusives</a:t>
            </a:r>
          </a:p>
          <a:p>
            <a:pPr marL="285750" indent="-285750" algn="ctr">
              <a:buFontTx/>
              <a:buChar char="-"/>
              <a:defRPr/>
            </a:pPr>
            <a:r>
              <a:rPr lang="fr-FR" dirty="0" smtClean="0">
                <a:cs typeface="Times New Roman" pitchFamily="18" charset="0"/>
              </a:rPr>
              <a:t>Indissociables</a:t>
            </a:r>
            <a:endParaRPr lang="fr-FR" dirty="0">
              <a:cs typeface="Times New Roman" pitchFamily="18" charset="0"/>
            </a:endParaRPr>
          </a:p>
          <a:p>
            <a:pPr marL="285750" indent="-285750" algn="ctr">
              <a:buFontTx/>
              <a:buChar char="-"/>
              <a:defRPr/>
            </a:pPr>
            <a:endParaRPr lang="fr-FR" dirty="0">
              <a:cs typeface="Times New Roman" pitchFamily="18" charset="0"/>
            </a:endParaRPr>
          </a:p>
          <a:p>
            <a:pPr algn="ctr">
              <a:defRPr/>
            </a:pPr>
            <a:r>
              <a:rPr lang="fr-FR" b="1" dirty="0">
                <a:cs typeface="Times New Roman" pitchFamily="18" charset="0"/>
              </a:rPr>
              <a:t>Interprétation de l’ensemble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uiExpand="1" build="p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2" name="Rectangle 9228"/>
          <p:cNvSpPr>
            <a:spLocks noChangeArrowheads="1"/>
          </p:cNvSpPr>
          <p:nvPr/>
        </p:nvSpPr>
        <p:spPr bwMode="auto">
          <a:xfrm>
            <a:off x="5069941" y="5919281"/>
            <a:ext cx="4080777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GB" altLang="en-US" sz="1100" dirty="0" err="1">
                <a:latin typeface="Times New Roman" pitchFamily="18" charset="0"/>
              </a:rPr>
              <a:t>Fonctions</a:t>
            </a:r>
            <a:r>
              <a:rPr lang="en-GB" altLang="en-US" sz="1100" dirty="0">
                <a:latin typeface="Times New Roman" pitchFamily="18" charset="0"/>
              </a:rPr>
              <a:t> de la </a:t>
            </a:r>
            <a:r>
              <a:rPr lang="en-GB" altLang="en-US" sz="1100" dirty="0" err="1">
                <a:latin typeface="Times New Roman" pitchFamily="18" charset="0"/>
              </a:rPr>
              <a:t>librairie</a:t>
            </a:r>
            <a:r>
              <a:rPr lang="en-GB" altLang="en-US" sz="1100" dirty="0">
                <a:latin typeface="Times New Roman" pitchFamily="18" charset="0"/>
              </a:rPr>
              <a:t> </a:t>
            </a:r>
            <a:r>
              <a:rPr lang="en-GB" altLang="en-US" sz="1100" dirty="0" smtClean="0">
                <a:latin typeface="Times New Roman" pitchFamily="18" charset="0"/>
              </a:rPr>
              <a:t>« </a:t>
            </a:r>
            <a:r>
              <a:rPr lang="en-GB" altLang="en-US" sz="1100" i="1" dirty="0" err="1" smtClean="0">
                <a:latin typeface="Times New Roman" pitchFamily="18" charset="0"/>
              </a:rPr>
              <a:t>igraph</a:t>
            </a:r>
            <a:r>
              <a:rPr lang="en-GB" altLang="en-US" sz="1100" dirty="0">
                <a:latin typeface="Times New Roman" pitchFamily="18" charset="0"/>
              </a:rPr>
              <a:t> </a:t>
            </a:r>
            <a:r>
              <a:rPr lang="en-GB" altLang="en-US" sz="1100" dirty="0" smtClean="0">
                <a:latin typeface="Times New Roman" pitchFamily="18" charset="0"/>
              </a:rPr>
              <a:t>» :</a:t>
            </a:r>
            <a:endParaRPr lang="en-GB" altLang="en-US" sz="1100" dirty="0">
              <a:latin typeface="Times New Roman" pitchFamily="18" charset="0"/>
            </a:endParaRP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GB" altLang="en-US" sz="1100" dirty="0" err="1">
                <a:latin typeface="Times New Roman" pitchFamily="18" charset="0"/>
              </a:rPr>
              <a:t>Réseau</a:t>
            </a:r>
            <a:r>
              <a:rPr lang="en-GB" altLang="en-US" sz="1100" dirty="0">
                <a:latin typeface="Times New Roman" pitchFamily="18" charset="0"/>
              </a:rPr>
              <a:t> </a:t>
            </a:r>
            <a:r>
              <a:rPr lang="en-GB" altLang="en-US" sz="1100" dirty="0" err="1">
                <a:latin typeface="Times New Roman" pitchFamily="18" charset="0"/>
              </a:rPr>
              <a:t>complet</a:t>
            </a:r>
            <a:r>
              <a:rPr lang="en-GB" altLang="en-US" sz="1100" dirty="0">
                <a:latin typeface="Times New Roman" pitchFamily="18" charset="0"/>
              </a:rPr>
              <a:t> : </a:t>
            </a:r>
            <a:r>
              <a:rPr lang="en-GB" altLang="en-US" sz="1100" i="1" dirty="0" err="1">
                <a:solidFill>
                  <a:schemeClr val="tx2"/>
                </a:solidFill>
                <a:latin typeface="Times New Roman" pitchFamily="18" charset="0"/>
              </a:rPr>
              <a:t>graph.full</a:t>
            </a:r>
            <a:r>
              <a:rPr lang="en-GB" altLang="en-US" sz="1100" i="1" dirty="0">
                <a:solidFill>
                  <a:schemeClr val="tx2"/>
                </a:solidFill>
                <a:latin typeface="Times New Roman" pitchFamily="18" charset="0"/>
              </a:rPr>
              <a:t>(NH)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fr-FR" altLang="en-US" sz="1100" dirty="0">
                <a:latin typeface="Times New Roman" pitchFamily="18" charset="0"/>
              </a:rPr>
              <a:t>Réseau réel : </a:t>
            </a:r>
            <a:r>
              <a:rPr lang="fr-FR" altLang="en-US" sz="1100" i="1" dirty="0" err="1">
                <a:solidFill>
                  <a:srgbClr val="00B050"/>
                </a:solidFill>
                <a:latin typeface="Times New Roman" pitchFamily="18" charset="0"/>
              </a:rPr>
              <a:t>GraphObs</a:t>
            </a:r>
            <a:r>
              <a:rPr lang="fr-FR" altLang="en-US" sz="1100" dirty="0">
                <a:latin typeface="Times New Roman" pitchFamily="18" charset="0"/>
              </a:rPr>
              <a:t> = </a:t>
            </a:r>
            <a:r>
              <a:rPr lang="fr-FR" altLang="en-US" sz="1100" i="1" dirty="0" err="1">
                <a:latin typeface="Times New Roman" pitchFamily="18" charset="0"/>
              </a:rPr>
              <a:t>graph.incidence</a:t>
            </a:r>
            <a:r>
              <a:rPr lang="fr-FR" altLang="en-US" sz="1100" i="1" dirty="0">
                <a:latin typeface="Times New Roman" pitchFamily="18" charset="0"/>
              </a:rPr>
              <a:t>(</a:t>
            </a:r>
            <a:r>
              <a:rPr lang="fr-FR" altLang="en-US" sz="1100" i="1" dirty="0" err="1">
                <a:latin typeface="Times New Roman" pitchFamily="18" charset="0"/>
              </a:rPr>
              <a:t>MatriceObs</a:t>
            </a:r>
            <a:r>
              <a:rPr lang="fr-FR" altLang="en-US" sz="1100" i="1" dirty="0">
                <a:latin typeface="Times New Roman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en-GB" altLang="en-US" sz="1100" dirty="0" err="1">
                <a:latin typeface="Times New Roman" pitchFamily="18" charset="0"/>
              </a:rPr>
              <a:t>Nombre</a:t>
            </a:r>
            <a:r>
              <a:rPr lang="en-GB" altLang="en-US" sz="1100" dirty="0">
                <a:latin typeface="Times New Roman" pitchFamily="18" charset="0"/>
              </a:rPr>
              <a:t> de liens </a:t>
            </a:r>
            <a:r>
              <a:rPr lang="en-GB" altLang="en-US" sz="1100" dirty="0" err="1">
                <a:latin typeface="Times New Roman" pitchFamily="18" charset="0"/>
              </a:rPr>
              <a:t>totale</a:t>
            </a:r>
            <a:r>
              <a:rPr lang="en-GB" altLang="en-US" sz="1100" dirty="0">
                <a:latin typeface="Times New Roman" pitchFamily="18" charset="0"/>
              </a:rPr>
              <a:t> : </a:t>
            </a:r>
            <a:r>
              <a:rPr lang="en-GB" altLang="en-US" sz="1100" i="1" dirty="0" err="1">
                <a:latin typeface="Times New Roman" pitchFamily="18" charset="0"/>
              </a:rPr>
              <a:t>ecount</a:t>
            </a:r>
            <a:r>
              <a:rPr lang="en-GB" altLang="en-US" sz="1100" i="1" dirty="0">
                <a:latin typeface="Times New Roman" pitchFamily="18" charset="0"/>
              </a:rPr>
              <a:t>(</a:t>
            </a:r>
            <a:r>
              <a:rPr lang="en-GB" altLang="en-US" sz="1100" i="1" dirty="0" err="1">
                <a:solidFill>
                  <a:schemeClr val="tx2"/>
                </a:solidFill>
                <a:latin typeface="Times New Roman" pitchFamily="18" charset="0"/>
              </a:rPr>
              <a:t>graph.full</a:t>
            </a:r>
            <a:r>
              <a:rPr lang="en-GB" altLang="en-US" sz="1100" i="1" dirty="0">
                <a:solidFill>
                  <a:schemeClr val="tx2"/>
                </a:solidFill>
                <a:latin typeface="Times New Roman" pitchFamily="18" charset="0"/>
              </a:rPr>
              <a:t>(NH)</a:t>
            </a:r>
            <a:r>
              <a:rPr lang="en-GB" altLang="en-US" sz="1100" i="1" dirty="0">
                <a:latin typeface="Times New Roman" pitchFamily="18" charset="0"/>
              </a:rPr>
              <a:t>)</a:t>
            </a:r>
          </a:p>
          <a:p>
            <a:pPr lvl="1" eaLnBrk="1" hangingPunct="1">
              <a:spcBef>
                <a:spcPct val="0"/>
              </a:spcBef>
              <a:buClrTx/>
              <a:buSzTx/>
              <a:buFont typeface="Arial" charset="0"/>
              <a:buChar char="•"/>
            </a:pPr>
            <a:r>
              <a:rPr lang="fr-FR" altLang="en-US" sz="1100" dirty="0">
                <a:latin typeface="Times New Roman" pitchFamily="18" charset="0"/>
              </a:rPr>
              <a:t>Nombre de liens réalisés : </a:t>
            </a:r>
            <a:r>
              <a:rPr lang="en-GB" altLang="en-US" sz="1100" i="1" dirty="0" err="1">
                <a:latin typeface="Times New Roman" pitchFamily="18" charset="0"/>
              </a:rPr>
              <a:t>ecount</a:t>
            </a:r>
            <a:r>
              <a:rPr lang="en-GB" altLang="en-US" sz="1100" i="1" dirty="0">
                <a:latin typeface="Times New Roman" pitchFamily="18" charset="0"/>
              </a:rPr>
              <a:t>(</a:t>
            </a:r>
            <a:r>
              <a:rPr lang="en-GB" altLang="en-US" sz="1100" i="1" dirty="0" err="1">
                <a:solidFill>
                  <a:srgbClr val="00B050"/>
                </a:solidFill>
                <a:latin typeface="Times New Roman" pitchFamily="18" charset="0"/>
              </a:rPr>
              <a:t>GraphObs</a:t>
            </a:r>
            <a:r>
              <a:rPr lang="en-GB" altLang="en-US" sz="1100" i="1" dirty="0">
                <a:latin typeface="Times New Roman" pitchFamily="18" charset="0"/>
              </a:rPr>
              <a:t>)</a:t>
            </a:r>
            <a:endParaRPr lang="en-GB" altLang="en-US" sz="1100" dirty="0">
              <a:latin typeface="Times New Roman" pitchFamily="18" charset="0"/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8259761" y="6446880"/>
            <a:ext cx="762000" cy="365125"/>
          </a:xfrm>
        </p:spPr>
        <p:txBody>
          <a:bodyPr/>
          <a:lstStyle/>
          <a:p>
            <a:pPr>
              <a:defRPr/>
            </a:pPr>
            <a:fld id="{30BF5574-BAFF-47C9-9B7A-82ADD50F89C4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fr-FR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219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9220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Quatre méthodes 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détecter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associations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-3175" y="1223963"/>
            <a:ext cx="56705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2"/>
            </a:pPr>
            <a:r>
              <a:rPr lang="fr-FR" altLang="fr-FR" sz="2400" b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des Réseaux</a:t>
            </a:r>
          </a:p>
        </p:txBody>
      </p:sp>
      <p:sp>
        <p:nvSpPr>
          <p:cNvPr id="9223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0" y="3083912"/>
            <a:ext cx="8539163" cy="1422400"/>
          </a:xfrm>
        </p:spPr>
        <p:txBody>
          <a:bodyPr/>
          <a:lstStyle/>
          <a:p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Connectance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Représente la proportion de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liens réalisés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par rapport au nombre de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liens possibles</a:t>
            </a:r>
            <a:endParaRPr lang="fr-FR" alt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Décrit la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complexité globale </a:t>
            </a:r>
            <a:r>
              <a:rPr lang="en-GB" altLang="fr-FR" sz="1800" dirty="0" smtClean="0">
                <a:latin typeface="Times New Roman" pitchFamily="18" charset="0"/>
                <a:cs typeface="Times New Roman" pitchFamily="18" charset="0"/>
              </a:rPr>
              <a:t>du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réseau</a:t>
            </a:r>
            <a:endParaRPr lang="en-GB" altLang="fr-FR" sz="1800" dirty="0" smtClean="0">
              <a:latin typeface="Times New Roman" pitchFamily="18" charset="0"/>
              <a:cs typeface="Times New Roman" pitchFamily="18" charset="0"/>
            </a:endParaRPr>
          </a:p>
          <a:p>
            <a:pPr lvl="2"/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Connectance </a:t>
            </a:r>
            <a:r>
              <a:rPr lang="fr-FR" altLang="fr-FR" sz="1600" b="1" dirty="0" smtClean="0">
                <a:latin typeface="Times New Roman" pitchFamily="18" charset="0"/>
                <a:cs typeface="Times New Roman" pitchFamily="18" charset="0"/>
              </a:rPr>
              <a:t>élevée</a:t>
            </a:r>
            <a:r>
              <a:rPr lang="fr-FR" altLang="fr-FR" sz="1600" i="1" dirty="0" smtClean="0">
                <a:latin typeface="Times New Roman" pitchFamily="18" charset="0"/>
                <a:cs typeface="Times New Roman" pitchFamily="18" charset="0"/>
              </a:rPr>
              <a:t> (proche de 1) </a:t>
            </a:r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fr-FR" altLang="fr-FR" sz="1600" b="1" dirty="0" smtClean="0">
                <a:latin typeface="Times New Roman" pitchFamily="18" charset="0"/>
                <a:cs typeface="Times New Roman" pitchFamily="18" charset="0"/>
              </a:rPr>
              <a:t>fortes</a:t>
            </a:r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 associations</a:t>
            </a:r>
          </a:p>
          <a:p>
            <a:pPr lvl="2"/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Pondérée par la taille de l’échantillon</a:t>
            </a:r>
          </a:p>
          <a:p>
            <a:pPr lvl="2"/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Fonction</a:t>
            </a:r>
            <a:r>
              <a:rPr lang="fr-FR" alt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altLang="fr-FR" sz="1600" i="1" dirty="0" err="1" smtClean="0">
                <a:latin typeface="Times New Roman" pitchFamily="18" charset="0"/>
                <a:cs typeface="Times New Roman" pitchFamily="18" charset="0"/>
              </a:rPr>
              <a:t>graph.density</a:t>
            </a:r>
            <a:r>
              <a:rPr lang="fr-FR" altLang="fr-FR" sz="1600" i="1" dirty="0" smtClean="0">
                <a:latin typeface="Times New Roman" pitchFamily="18" charset="0"/>
                <a:cs typeface="Times New Roman" pitchFamily="18" charset="0"/>
              </a:rPr>
              <a:t>() »</a:t>
            </a:r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 de la librairie</a:t>
            </a:r>
            <a:r>
              <a:rPr lang="fr-FR" altLang="fr-FR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altLang="fr-FR" sz="1600" i="1" dirty="0" err="1" smtClean="0">
                <a:latin typeface="Times New Roman" pitchFamily="18" charset="0"/>
                <a:cs typeface="Times New Roman" pitchFamily="18" charset="0"/>
              </a:rPr>
              <a:t>igraph</a:t>
            </a:r>
            <a:r>
              <a:rPr lang="fr-FR" altLang="fr-FR" sz="1600" i="1" dirty="0" smtClean="0">
                <a:latin typeface="Times New Roman" pitchFamily="18" charset="0"/>
                <a:cs typeface="Times New Roman" pitchFamily="18" charset="0"/>
              </a:rPr>
              <a:t> »</a:t>
            </a:r>
            <a:endParaRPr lang="fr-FR" altLang="fr-FR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224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0" y="1816443"/>
            <a:ext cx="7548563" cy="1219200"/>
          </a:xfrm>
        </p:spPr>
        <p:txBody>
          <a:bodyPr/>
          <a:lstStyle/>
          <a:p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Méthode basée sur la distribution de la 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connectance 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des réseaux 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Détection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globale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 des associations multiparasites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Critères de décision :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intervalle de confiance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altLang="fr-FR" sz="1800" i="1" dirty="0" smtClean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-value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9226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6022245" y="3791595"/>
            <a:ext cx="3192463" cy="1762125"/>
            <a:chOff x="6022245" y="3791595"/>
            <a:chExt cx="3192463" cy="1762125"/>
          </a:xfrm>
        </p:grpSpPr>
        <p:grpSp>
          <p:nvGrpSpPr>
            <p:cNvPr id="3" name="Groupe 2"/>
            <p:cNvGrpSpPr/>
            <p:nvPr/>
          </p:nvGrpSpPr>
          <p:grpSpPr>
            <a:xfrm>
              <a:off x="6022245" y="3791595"/>
              <a:ext cx="3192463" cy="1762125"/>
              <a:chOff x="6022245" y="3791595"/>
              <a:chExt cx="3192463" cy="1762125"/>
            </a:xfrm>
          </p:grpSpPr>
          <p:grpSp>
            <p:nvGrpSpPr>
              <p:cNvPr id="9227" name="Groupe 27"/>
              <p:cNvGrpSpPr>
                <a:grpSpLocks/>
              </p:cNvGrpSpPr>
              <p:nvPr/>
            </p:nvGrpSpPr>
            <p:grpSpPr bwMode="auto">
              <a:xfrm>
                <a:off x="6022245" y="4144020"/>
                <a:ext cx="1209675" cy="1047750"/>
                <a:chOff x="4448572" y="4860975"/>
                <a:chExt cx="1208881" cy="1047825"/>
              </a:xfrm>
            </p:grpSpPr>
            <p:sp>
              <p:nvSpPr>
                <p:cNvPr id="2" name="Ellipse 1"/>
                <p:cNvSpPr>
                  <a:spLocks noChangeAspect="1"/>
                </p:cNvSpPr>
                <p:nvPr/>
              </p:nvSpPr>
              <p:spPr>
                <a:xfrm>
                  <a:off x="4448572" y="4860975"/>
                  <a:ext cx="123744" cy="1079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5" name="Ellipse 14"/>
                <p:cNvSpPr>
                  <a:spLocks noChangeAspect="1"/>
                </p:cNvSpPr>
                <p:nvPr/>
              </p:nvSpPr>
              <p:spPr>
                <a:xfrm>
                  <a:off x="5533709" y="4860975"/>
                  <a:ext cx="123744" cy="1079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7" name="Ellipse 16"/>
                <p:cNvSpPr>
                  <a:spLocks noChangeAspect="1"/>
                </p:cNvSpPr>
                <p:nvPr/>
              </p:nvSpPr>
              <p:spPr>
                <a:xfrm>
                  <a:off x="4448572" y="5800842"/>
                  <a:ext cx="123744" cy="1079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sp>
              <p:nvSpPr>
                <p:cNvPr id="18" name="Ellipse 17"/>
                <p:cNvSpPr>
                  <a:spLocks noChangeAspect="1"/>
                </p:cNvSpPr>
                <p:nvPr/>
              </p:nvSpPr>
              <p:spPr>
                <a:xfrm>
                  <a:off x="5533709" y="5800842"/>
                  <a:ext cx="123744" cy="10795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GB"/>
                </a:p>
              </p:txBody>
            </p:sp>
            <p:cxnSp>
              <p:nvCxnSpPr>
                <p:cNvPr id="4" name="Connecteur droit 3"/>
                <p:cNvCxnSpPr>
                  <a:stCxn id="17" idx="0"/>
                  <a:endCxn id="2" idx="4"/>
                </p:cNvCxnSpPr>
                <p:nvPr/>
              </p:nvCxnSpPr>
              <p:spPr>
                <a:xfrm flipV="1">
                  <a:off x="4510444" y="4968933"/>
                  <a:ext cx="0" cy="83191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Connecteur droit 22"/>
                <p:cNvCxnSpPr>
                  <a:stCxn id="15" idx="2"/>
                  <a:endCxn id="2" idx="6"/>
                </p:cNvCxnSpPr>
                <p:nvPr/>
              </p:nvCxnSpPr>
              <p:spPr>
                <a:xfrm flipH="1">
                  <a:off x="4572316" y="4914954"/>
                  <a:ext cx="9613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Connecteur droit 25"/>
                <p:cNvCxnSpPr>
                  <a:stCxn id="15" idx="4"/>
                  <a:endCxn id="18" idx="0"/>
                </p:cNvCxnSpPr>
                <p:nvPr/>
              </p:nvCxnSpPr>
              <p:spPr>
                <a:xfrm>
                  <a:off x="5595582" y="4968933"/>
                  <a:ext cx="0" cy="831910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Connecteur droit 28"/>
                <p:cNvCxnSpPr>
                  <a:stCxn id="17" idx="6"/>
                  <a:endCxn id="18" idx="2"/>
                </p:cNvCxnSpPr>
                <p:nvPr/>
              </p:nvCxnSpPr>
              <p:spPr>
                <a:xfrm>
                  <a:off x="4572316" y="5854821"/>
                  <a:ext cx="9613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cteur droit 31"/>
                <p:cNvCxnSpPr>
                  <a:stCxn id="2" idx="5"/>
                  <a:endCxn id="18" idx="1"/>
                </p:cNvCxnSpPr>
                <p:nvPr/>
              </p:nvCxnSpPr>
              <p:spPr>
                <a:xfrm>
                  <a:off x="4553278" y="4953057"/>
                  <a:ext cx="999469" cy="863662"/>
                </a:xfrm>
                <a:prstGeom prst="line">
                  <a:avLst/>
                </a:prstGeom>
                <a:ln w="28575"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eur droit 34"/>
                <p:cNvCxnSpPr>
                  <a:stCxn id="15" idx="3"/>
                  <a:endCxn id="17" idx="7"/>
                </p:cNvCxnSpPr>
                <p:nvPr/>
              </p:nvCxnSpPr>
              <p:spPr>
                <a:xfrm flipH="1">
                  <a:off x="4553278" y="4953057"/>
                  <a:ext cx="999469" cy="86366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28" name="Groupe 9216"/>
              <p:cNvGrpSpPr>
                <a:grpSpLocks/>
              </p:cNvGrpSpPr>
              <p:nvPr/>
            </p:nvGrpSpPr>
            <p:grpSpPr bwMode="auto">
              <a:xfrm>
                <a:off x="7054120" y="3791595"/>
                <a:ext cx="2160588" cy="547688"/>
                <a:chOff x="5480685" y="4508837"/>
                <a:chExt cx="2160045" cy="547602"/>
              </a:xfrm>
            </p:grpSpPr>
            <p:grpSp>
              <p:nvGrpSpPr>
                <p:cNvPr id="9237" name="Groupe 39"/>
                <p:cNvGrpSpPr>
                  <a:grpSpLocks/>
                </p:cNvGrpSpPr>
                <p:nvPr/>
              </p:nvGrpSpPr>
              <p:grpSpPr bwMode="auto">
                <a:xfrm>
                  <a:off x="5480685" y="4678114"/>
                  <a:ext cx="902970" cy="378325"/>
                  <a:chOff x="5019675" y="4182564"/>
                  <a:chExt cx="902970" cy="378325"/>
                </a:xfrm>
              </p:grpSpPr>
              <p:sp>
                <p:nvSpPr>
                  <p:cNvPr id="41" name="Ellipse 40"/>
                  <p:cNvSpPr/>
                  <p:nvPr/>
                </p:nvSpPr>
                <p:spPr>
                  <a:xfrm>
                    <a:off x="5019675" y="4287882"/>
                    <a:ext cx="247588" cy="273007"/>
                  </a:xfrm>
                  <a:prstGeom prst="ellipse">
                    <a:avLst/>
                  </a:prstGeom>
                  <a:noFill/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GB"/>
                  </a:p>
                </p:txBody>
              </p:sp>
              <p:cxnSp>
                <p:nvCxnSpPr>
                  <p:cNvPr id="42" name="Connecteur droit 41"/>
                  <p:cNvCxnSpPr/>
                  <p:nvPr/>
                </p:nvCxnSpPr>
                <p:spPr>
                  <a:xfrm flipV="1">
                    <a:off x="5238695" y="4183123"/>
                    <a:ext cx="274569" cy="16190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avec flèche 42"/>
                  <p:cNvCxnSpPr/>
                  <p:nvPr/>
                </p:nvCxnSpPr>
                <p:spPr>
                  <a:xfrm>
                    <a:off x="5513264" y="4183123"/>
                    <a:ext cx="409472" cy="0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9238" name="Rectangle 30"/>
                <p:cNvSpPr>
                  <a:spLocks noChangeArrowheads="1"/>
                </p:cNvSpPr>
                <p:nvPr/>
              </p:nvSpPr>
              <p:spPr bwMode="auto">
                <a:xfrm>
                  <a:off x="6383655" y="4508837"/>
                  <a:ext cx="1257075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en-US" sz="1600">
                      <a:latin typeface="Times New Roman" pitchFamily="18" charset="0"/>
                      <a:cs typeface="Times New Roman" pitchFamily="18" charset="0"/>
                    </a:rPr>
                    <a:t>Nœud = hôte</a:t>
                  </a:r>
                  <a:endParaRPr lang="en-GB" altLang="en-US" sz="16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229" name="Groupe 9215"/>
              <p:cNvGrpSpPr>
                <a:grpSpLocks/>
              </p:cNvGrpSpPr>
              <p:nvPr/>
            </p:nvGrpSpPr>
            <p:grpSpPr bwMode="auto">
              <a:xfrm>
                <a:off x="7157308" y="4498033"/>
                <a:ext cx="1547812" cy="339725"/>
                <a:chOff x="5583158" y="5215610"/>
                <a:chExt cx="1547914" cy="338554"/>
              </a:xfrm>
            </p:grpSpPr>
            <p:cxnSp>
              <p:nvCxnSpPr>
                <p:cNvPr id="49" name="Connecteur droit avec flèche 48"/>
                <p:cNvCxnSpPr/>
                <p:nvPr/>
              </p:nvCxnSpPr>
              <p:spPr>
                <a:xfrm>
                  <a:off x="5583158" y="5384887"/>
                  <a:ext cx="409602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36" name="Rectangle 49"/>
                <p:cNvSpPr>
                  <a:spLocks noChangeArrowheads="1"/>
                </p:cNvSpPr>
                <p:nvPr/>
              </p:nvSpPr>
              <p:spPr bwMode="auto">
                <a:xfrm>
                  <a:off x="5979795" y="5215610"/>
                  <a:ext cx="1151277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en-US" sz="1600">
                      <a:latin typeface="Times New Roman" pitchFamily="18" charset="0"/>
                      <a:cs typeface="Times New Roman" pitchFamily="18" charset="0"/>
                    </a:rPr>
                    <a:t>Lien réalisé</a:t>
                  </a:r>
                  <a:endParaRPr lang="en-GB" altLang="en-US" sz="1600"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9230" name="Groupe 52"/>
              <p:cNvGrpSpPr>
                <a:grpSpLocks/>
              </p:cNvGrpSpPr>
              <p:nvPr/>
            </p:nvGrpSpPr>
            <p:grpSpPr bwMode="auto">
              <a:xfrm>
                <a:off x="7131908" y="5215583"/>
                <a:ext cx="1668462" cy="338137"/>
                <a:chOff x="5583158" y="5215610"/>
                <a:chExt cx="1668929" cy="338554"/>
              </a:xfrm>
            </p:grpSpPr>
            <p:cxnSp>
              <p:nvCxnSpPr>
                <p:cNvPr id="54" name="Connecteur droit avec flèche 53"/>
                <p:cNvCxnSpPr/>
                <p:nvPr/>
              </p:nvCxnSpPr>
              <p:spPr>
                <a:xfrm>
                  <a:off x="5583158" y="5385681"/>
                  <a:ext cx="409690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34" name="Rectangle 54"/>
                <p:cNvSpPr>
                  <a:spLocks noChangeArrowheads="1"/>
                </p:cNvSpPr>
                <p:nvPr/>
              </p:nvSpPr>
              <p:spPr bwMode="auto">
                <a:xfrm>
                  <a:off x="5964555" y="5215610"/>
                  <a:ext cx="1287532" cy="33855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95000"/>
                    <a:buFont typeface="Wingdings 2" pitchFamily="18" charset="2"/>
                    <a:buChar char=""/>
                    <a:defRPr sz="2600">
                      <a:solidFill>
                        <a:schemeClr val="tx1"/>
                      </a:solidFill>
                      <a:latin typeface="Constantia" pitchFamily="18" charset="0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85000"/>
                    <a:buFont typeface="Wingdings 2" pitchFamily="18" charset="2"/>
                    <a:buChar char=""/>
                    <a:defRPr sz="2400">
                      <a:solidFill>
                        <a:schemeClr val="tx1"/>
                      </a:solidFill>
                      <a:latin typeface="Constantia" pitchFamily="18" charset="0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 2" pitchFamily="18" charset="2"/>
                    <a:buChar char=""/>
                    <a:defRPr sz="2100">
                      <a:solidFill>
                        <a:schemeClr val="tx1"/>
                      </a:solidFill>
                      <a:latin typeface="Constantia" pitchFamily="18" charset="0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rgbClr val="0BD0D9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10CF9B"/>
                    </a:buClr>
                    <a:buSzPct val="65000"/>
                    <a:buFont typeface="Wingdings 2" pitchFamily="18" charset="2"/>
                    <a:buChar char=""/>
                    <a:defRPr sz="2000">
                      <a:solidFill>
                        <a:schemeClr val="tx1"/>
                      </a:solidFill>
                      <a:latin typeface="Constantia" pitchFamily="18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altLang="en-US" sz="1600">
                      <a:latin typeface="Times New Roman" pitchFamily="18" charset="0"/>
                      <a:cs typeface="Times New Roman" pitchFamily="18" charset="0"/>
                    </a:rPr>
                    <a:t>Lien possible</a:t>
                  </a:r>
                  <a:endParaRPr lang="en-GB" altLang="en-US" sz="1600">
                    <a:latin typeface="Times New Roman" pitchFamily="18" charset="0"/>
                  </a:endParaRPr>
                </a:p>
              </p:txBody>
            </p:sp>
          </p:grpSp>
        </p:grpSp>
        <p:cxnSp>
          <p:nvCxnSpPr>
            <p:cNvPr id="56" name="Connecteur droit 55"/>
            <p:cNvCxnSpPr/>
            <p:nvPr/>
          </p:nvCxnSpPr>
          <p:spPr>
            <a:xfrm flipH="1" flipV="1">
              <a:off x="6725508" y="5137795"/>
              <a:ext cx="406400" cy="24606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-20639" y="5251635"/>
            <a:ext cx="7548563" cy="1435754"/>
          </a:xfrm>
        </p:spPr>
        <p:txBody>
          <a:bodyPr/>
          <a:lstStyle/>
          <a:p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Deux représentations </a:t>
            </a: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possibles : deux connectances </a:t>
            </a:r>
          </a:p>
          <a:p>
            <a:pPr lvl="1"/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Deux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hôtes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 ont un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lien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 si </a:t>
            </a:r>
          </a:p>
          <a:p>
            <a:pPr lvl="2"/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ils partagent le même </a:t>
            </a:r>
            <a:r>
              <a:rPr lang="fr-FR" altLang="fr-FR" sz="1600" b="1" dirty="0" smtClean="0">
                <a:latin typeface="Times New Roman" pitchFamily="18" charset="0"/>
                <a:cs typeface="Times New Roman" pitchFamily="18" charset="0"/>
              </a:rPr>
              <a:t>parasite</a:t>
            </a:r>
          </a:p>
          <a:p>
            <a:pPr lvl="2"/>
            <a:r>
              <a:rPr lang="fr-FR" altLang="fr-FR" sz="1600" dirty="0" smtClean="0">
                <a:latin typeface="Times New Roman" pitchFamily="18" charset="0"/>
                <a:cs typeface="Times New Roman" pitchFamily="18" charset="0"/>
              </a:rPr>
              <a:t>ils partagent la même </a:t>
            </a:r>
            <a:r>
              <a:rPr lang="fr-FR" altLang="fr-FR" sz="1600" b="1" dirty="0" smtClean="0">
                <a:latin typeface="Times New Roman" pitchFamily="18" charset="0"/>
                <a:cs typeface="Times New Roman" pitchFamily="18" charset="0"/>
              </a:rPr>
              <a:t>combinaison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2" grpId="0"/>
      <p:bldP spid="9223" grpId="0" uiExpand="1" build="p"/>
      <p:bldP spid="9224" grpId="0" uiExpand="1" build="p"/>
      <p:bldP spid="3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DA41C7-5E88-45D6-A5A0-D3E58E01D7BE}" type="slidenum">
              <a:rPr lang="fr-FR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fr-FR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243" name="Groupe 17"/>
          <p:cNvGrpSpPr>
            <a:grpSpLocks/>
          </p:cNvGrpSpPr>
          <p:nvPr/>
        </p:nvGrpSpPr>
        <p:grpSpPr bwMode="auto">
          <a:xfrm>
            <a:off x="-3175" y="368300"/>
            <a:ext cx="9147175" cy="835025"/>
            <a:chOff x="-3175" y="368300"/>
            <a:chExt cx="9147175" cy="835026"/>
          </a:xfrm>
        </p:grpSpPr>
        <p:sp>
          <p:nvSpPr>
            <p:cNvPr id="13" name="Rectangle 12"/>
            <p:cNvSpPr/>
            <p:nvPr/>
          </p:nvSpPr>
          <p:spPr>
            <a:xfrm>
              <a:off x="0" y="368300"/>
              <a:ext cx="9144000" cy="404813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-3175" y="798514"/>
              <a:ext cx="9144000" cy="404812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</p:grpSp>
      <p:sp>
        <p:nvSpPr>
          <p:cNvPr id="10244" name="Titre 1"/>
          <p:cNvSpPr txBox="1">
            <a:spLocks/>
          </p:cNvSpPr>
          <p:nvPr/>
        </p:nvSpPr>
        <p:spPr bwMode="auto">
          <a:xfrm>
            <a:off x="1352550" y="419100"/>
            <a:ext cx="6727825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 bIns="0" anchor="b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indent="-246063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187450" indent="-20955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1462088" indent="-20955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19192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3764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28336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290888" indent="-2095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Etude des propriétés des méthodes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2143125" y="773113"/>
            <a:ext cx="70008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639763" indent="-246063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Quatre méthodes 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pour </a:t>
            </a:r>
            <a:r>
              <a:rPr lang="fr-FR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détecter</a:t>
            </a:r>
            <a:r>
              <a:rPr lang="en-GB" altLang="fr-FR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les associations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-26988" y="1225550"/>
            <a:ext cx="5670551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Constantia" pitchFamily="18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Constantia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Constantia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Constantia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Calibri" pitchFamily="34" charset="0"/>
              <a:buAutoNum type="arabicPeriod" startAt="3"/>
            </a:pPr>
            <a:r>
              <a:rPr lang="fr-FR" altLang="fr-FR" sz="2400" b="1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Méthode du GLM multinomial</a:t>
            </a:r>
          </a:p>
        </p:txBody>
      </p:sp>
      <p:sp>
        <p:nvSpPr>
          <p:cNvPr id="15" name="Espace réservé du contenu 8"/>
          <p:cNvSpPr>
            <a:spLocks noGrp="1"/>
          </p:cNvSpPr>
          <p:nvPr>
            <p:ph sz="half" idx="4294967295"/>
          </p:nvPr>
        </p:nvSpPr>
        <p:spPr>
          <a:xfrm>
            <a:off x="0" y="1725613"/>
            <a:ext cx="9140825" cy="3760787"/>
          </a:xfrm>
        </p:spPr>
        <p:txBody>
          <a:bodyPr/>
          <a:lstStyle/>
          <a:p>
            <a:pPr>
              <a:defRPr/>
            </a:pPr>
            <a:r>
              <a:rPr lang="fr-FR" altLang="fr-FR" sz="2000" dirty="0" smtClean="0">
                <a:latin typeface="Times New Roman" pitchFamily="18" charset="0"/>
                <a:cs typeface="Times New Roman" pitchFamily="18" charset="0"/>
              </a:rPr>
              <a:t>Méthode basée sur la distribution de la</a:t>
            </a: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 déviance résiduelle</a:t>
            </a:r>
          </a:p>
          <a:p>
            <a:pPr lvl="1">
              <a:defRPr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Détection </a:t>
            </a:r>
            <a:r>
              <a:rPr lang="fr-FR" altLang="fr-FR" sz="1800" b="1" dirty="0">
                <a:latin typeface="Times New Roman" pitchFamily="18" charset="0"/>
                <a:cs typeface="Times New Roman" pitchFamily="18" charset="0"/>
              </a:rPr>
              <a:t>globale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 des associations multiparasites</a:t>
            </a:r>
          </a:p>
          <a:p>
            <a:pPr lvl="1">
              <a:defRPr/>
            </a:pP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Critères de décision : </a:t>
            </a:r>
            <a:r>
              <a:rPr lang="fr-FR" altLang="fr-FR" sz="1800" b="1" dirty="0">
                <a:latin typeface="Times New Roman" pitchFamily="18" charset="0"/>
                <a:cs typeface="Times New Roman" pitchFamily="18" charset="0"/>
              </a:rPr>
              <a:t>intervalle de confiance 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et </a:t>
            </a:r>
            <a:r>
              <a:rPr lang="fr-FR" altLang="fr-FR" sz="18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fr-FR" altLang="fr-FR" sz="1800" dirty="0">
                <a:latin typeface="Times New Roman" pitchFamily="18" charset="0"/>
                <a:cs typeface="Times New Roman" pitchFamily="18" charset="0"/>
              </a:rPr>
              <a:t>-value</a:t>
            </a:r>
          </a:p>
          <a:p>
            <a:pPr marL="393700" lvl="1" indent="0">
              <a:buFont typeface="Wingdings 2" pitchFamily="18" charset="2"/>
              <a:buNone/>
              <a:defRPr/>
            </a:pPr>
            <a:endParaRPr lang="fr-FR" altLang="fr-FR" sz="12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fr-FR" altLang="fr-FR" sz="2000" b="1" dirty="0" smtClean="0">
                <a:latin typeface="Times New Roman" pitchFamily="18" charset="0"/>
                <a:cs typeface="Times New Roman" pitchFamily="18" charset="0"/>
              </a:rPr>
              <a:t>Déviance résiduelle</a:t>
            </a:r>
          </a:p>
          <a:p>
            <a:pPr lvl="1">
              <a:defRPr/>
            </a:pP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Basée sur une </a:t>
            </a:r>
            <a:r>
              <a:rPr lang="fr-FR" sz="1800" dirty="0">
                <a:latin typeface="Times New Roman" pitchFamily="18" charset="0"/>
                <a:cs typeface="Times New Roman" pitchFamily="18" charset="0"/>
              </a:rPr>
              <a:t>régression logistique </a:t>
            </a:r>
            <a:r>
              <a:rPr lang="fr-FR" sz="1800" dirty="0" smtClean="0">
                <a:latin typeface="Times New Roman" pitchFamily="18" charset="0"/>
                <a:cs typeface="Times New Roman" pitchFamily="18" charset="0"/>
              </a:rPr>
              <a:t>multinomiale</a:t>
            </a:r>
          </a:p>
          <a:p>
            <a:pPr lvl="2">
              <a:defRPr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Généralisation de la loi binomiale</a:t>
            </a:r>
          </a:p>
          <a:p>
            <a:pPr lvl="2">
              <a:defRPr/>
            </a:pP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Fonction « </a:t>
            </a:r>
            <a:r>
              <a:rPr lang="fr-FR" sz="1500" i="1" dirty="0" err="1" smtClean="0">
                <a:latin typeface="Times New Roman" pitchFamily="18" charset="0"/>
                <a:cs typeface="Times New Roman" pitchFamily="18" charset="0"/>
              </a:rPr>
              <a:t>vglm</a:t>
            </a:r>
            <a:r>
              <a:rPr lang="fr-FR" sz="1500" i="1" dirty="0" smtClean="0">
                <a:latin typeface="Times New Roman" pitchFamily="18" charset="0"/>
                <a:cs typeface="Times New Roman" pitchFamily="18" charset="0"/>
              </a:rPr>
              <a:t>() »</a:t>
            </a:r>
            <a:r>
              <a:rPr lang="fr-FR" sz="1500" dirty="0">
                <a:latin typeface="Times New Roman" pitchFamily="18" charset="0"/>
                <a:cs typeface="Times New Roman" pitchFamily="18" charset="0"/>
              </a:rPr>
              <a:t> de la librairie  </a:t>
            </a:r>
            <a:r>
              <a:rPr lang="fr-FR" sz="1500" dirty="0" smtClean="0">
                <a:latin typeface="Times New Roman" pitchFamily="18" charset="0"/>
                <a:cs typeface="Times New Roman" pitchFamily="18" charset="0"/>
              </a:rPr>
              <a:t>« </a:t>
            </a:r>
            <a:r>
              <a:rPr lang="fr-FR" sz="1500" i="1" dirty="0" smtClean="0">
                <a:latin typeface="Times New Roman" pitchFamily="18" charset="0"/>
                <a:cs typeface="Times New Roman" pitchFamily="18" charset="0"/>
              </a:rPr>
              <a:t>VGAM »</a:t>
            </a:r>
            <a:endParaRPr lang="fr-FR" sz="1500" i="1" dirty="0">
              <a:latin typeface="Times New Roman" pitchFamily="18" charset="0"/>
              <a:cs typeface="Times New Roman" pitchFamily="18" charset="0"/>
            </a:endParaRPr>
          </a:p>
          <a:p>
            <a:pPr lvl="2">
              <a:defRPr/>
            </a:pPr>
            <a:endParaRPr lang="fr-FR" sz="1400" dirty="0">
              <a:latin typeface="Times New Roman" pitchFamily="18" charset="0"/>
              <a:cs typeface="Times New Roman" pitchFamily="18" charset="0"/>
            </a:endParaRPr>
          </a:p>
          <a:p>
            <a:pPr lvl="1">
              <a:defRPr/>
            </a:pP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Rapport de vraisemblance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- 2 log 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fr-FR" altLang="fr-FR" sz="1800" b="1" dirty="0">
                <a:latin typeface="Times New Roman" pitchFamily="18" charset="0"/>
                <a:cs typeface="Times New Roman" pitchFamily="18" charset="0"/>
              </a:rPr>
              <a:t>v</a:t>
            </a:r>
            <a:r>
              <a:rPr lang="fr-FR" altLang="fr-FR" sz="1800" b="1" dirty="0" smtClean="0">
                <a:latin typeface="Times New Roman" pitchFamily="18" charset="0"/>
                <a:cs typeface="Times New Roman" pitchFamily="18" charset="0"/>
              </a:rPr>
              <a:t>raisemblance </a:t>
            </a:r>
            <a:r>
              <a:rPr lang="fr-FR" altLang="fr-FR" sz="1800" dirty="0" smtClean="0">
                <a:latin typeface="Times New Roman" pitchFamily="18" charset="0"/>
                <a:cs typeface="Times New Roman" pitchFamily="18" charset="0"/>
              </a:rPr>
              <a:t>du modèle)</a:t>
            </a:r>
          </a:p>
          <a:p>
            <a:pPr lvl="2">
              <a:defRPr/>
            </a:pPr>
            <a:r>
              <a:rPr lang="fr-FR" sz="1600" dirty="0">
                <a:latin typeface="Times" panose="02020603050405020304" pitchFamily="18" charset="0"/>
                <a:cs typeface="Times" panose="02020603050405020304" pitchFamily="18" charset="0"/>
              </a:rPr>
              <a:t>V</a:t>
            </a:r>
            <a:r>
              <a:rPr lang="fr-F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raisemblance </a:t>
            </a:r>
            <a:r>
              <a:rPr lang="fr-FR" sz="1600" dirty="0">
                <a:latin typeface="Times" panose="02020603050405020304" pitchFamily="18" charset="0"/>
                <a:cs typeface="Times" panose="02020603050405020304" pitchFamily="18" charset="0"/>
              </a:rPr>
              <a:t>multinomiale </a:t>
            </a:r>
            <a:r>
              <a:rPr lang="fr-FR" sz="1600" dirty="0" smtClean="0">
                <a:latin typeface="Times" panose="02020603050405020304" pitchFamily="18" charset="0"/>
                <a:cs typeface="Times" panose="02020603050405020304" pitchFamily="18" charset="0"/>
              </a:rPr>
              <a:t>: </a:t>
            </a:r>
          </a:p>
          <a:p>
            <a:pPr marL="393700" lvl="1" indent="0">
              <a:buFont typeface="Wingdings 2" pitchFamily="18" charset="2"/>
              <a:buNone/>
              <a:defRPr/>
            </a:pPr>
            <a:r>
              <a:rPr lang="fr-FR" sz="1600" i="1" dirty="0" smtClean="0">
                <a:latin typeface="Times" panose="02020603050405020304" pitchFamily="18" charset="0"/>
                <a:cs typeface="Times" panose="02020603050405020304" pitchFamily="18" charset="0"/>
              </a:rPr>
              <a:t>Produit </a:t>
            </a:r>
            <a:r>
              <a:rPr lang="fr-FR" sz="1600" i="1" dirty="0">
                <a:latin typeface="Times" panose="02020603050405020304" pitchFamily="18" charset="0"/>
                <a:cs typeface="Times" panose="02020603050405020304" pitchFamily="18" charset="0"/>
              </a:rPr>
              <a:t>des </a:t>
            </a:r>
            <a:r>
              <a:rPr lang="fr-FR" sz="1600" i="1" dirty="0" smtClean="0">
                <a:latin typeface="Times" panose="02020603050405020304" pitchFamily="18" charset="0"/>
                <a:cs typeface="Times" panose="02020603050405020304" pitchFamily="18" charset="0"/>
              </a:rPr>
              <a:t>probabilités </a:t>
            </a:r>
            <a:r>
              <a:rPr lang="fr-FR" sz="1600" i="1" dirty="0">
                <a:latin typeface="Times" panose="02020603050405020304" pitchFamily="18" charset="0"/>
                <a:cs typeface="Times" panose="02020603050405020304" pitchFamily="18" charset="0"/>
              </a:rPr>
              <a:t>des combinaisons observées</a:t>
            </a:r>
          </a:p>
          <a:p>
            <a:pPr>
              <a:defRPr/>
            </a:pPr>
            <a:endParaRPr lang="fr-FR" i="1" dirty="0">
              <a:cs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-3175" y="365125"/>
            <a:ext cx="9144000" cy="404813"/>
          </a:xfrm>
          <a:prstGeom prst="rect">
            <a:avLst/>
          </a:prstGeom>
          <a:solidFill>
            <a:srgbClr val="115964">
              <a:alpha val="6980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sp>
        <p:nvSpPr>
          <p:cNvPr id="10249" name="Espace réservé du contenu 2"/>
          <p:cNvSpPr>
            <a:spLocks/>
          </p:cNvSpPr>
          <p:nvPr/>
        </p:nvSpPr>
        <p:spPr bwMode="auto">
          <a:xfrm>
            <a:off x="-14288" y="-109538"/>
            <a:ext cx="9155113" cy="47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ts val="600"/>
              </a:spcBef>
              <a:buClr>
                <a:schemeClr val="accent1"/>
              </a:buClr>
              <a:buSzPct val="70000"/>
              <a:buFont typeface="Wingdings" pitchFamily="2" charset="2"/>
              <a:buNone/>
              <a:defRPr/>
            </a:pPr>
            <a:r>
              <a:rPr lang="fr-FR" altLang="en-US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itchFamily="18" charset="0"/>
              </a:rPr>
              <a:t>	I. Etude des propriétés  </a:t>
            </a:r>
            <a:r>
              <a:rPr lang="fr-FR" altLang="en-US" dirty="0" smtClean="0">
                <a:cs typeface="Times New Roman" pitchFamily="18" charset="0"/>
              </a:rPr>
              <a:t>–  II. Mise en œuvre  –  III. Applications</a:t>
            </a:r>
          </a:p>
        </p:txBody>
      </p:sp>
      <p:grpSp>
        <p:nvGrpSpPr>
          <p:cNvPr id="10250" name="Groupe 2"/>
          <p:cNvGrpSpPr>
            <a:grpSpLocks/>
          </p:cNvGrpSpPr>
          <p:nvPr/>
        </p:nvGrpSpPr>
        <p:grpSpPr bwMode="auto">
          <a:xfrm>
            <a:off x="90488" y="5655963"/>
            <a:ext cx="7541582" cy="1138773"/>
            <a:chOff x="147150" y="5878295"/>
            <a:chExt cx="7542652" cy="1139545"/>
          </a:xfrm>
        </p:grpSpPr>
        <p:sp>
          <p:nvSpPr>
            <p:cNvPr id="10264" name="Rectangle 1"/>
            <p:cNvSpPr>
              <a:spLocks noChangeArrowheads="1"/>
            </p:cNvSpPr>
            <p:nvPr/>
          </p:nvSpPr>
          <p:spPr bwMode="auto">
            <a:xfrm>
              <a:off x="795337" y="5878295"/>
              <a:ext cx="6894465" cy="11395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itchFamily="18" charset="2"/>
                <a:buChar char=""/>
                <a:defRPr sz="2600">
                  <a:solidFill>
                    <a:schemeClr val="tx1"/>
                  </a:solidFill>
                  <a:latin typeface="Constantia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itchFamily="18" charset="2"/>
                <a:buChar char=""/>
                <a:defRPr sz="2400">
                  <a:solidFill>
                    <a:schemeClr val="tx1"/>
                  </a:solidFill>
                  <a:latin typeface="Constantia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itchFamily="18" charset="2"/>
                <a:buChar char=""/>
                <a:defRPr sz="2100">
                  <a:solidFill>
                    <a:schemeClr val="tx1"/>
                  </a:solidFill>
                  <a:latin typeface="Constantia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itchFamily="18" charset="2"/>
                <a:buChar char=""/>
                <a:defRPr sz="2000">
                  <a:solidFill>
                    <a:schemeClr val="tx1"/>
                  </a:solidFill>
                  <a:latin typeface="Constantia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b="1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rPr>
                <a:t>Contrainte :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Les combinaisons avec des </a:t>
              </a:r>
              <a:r>
                <a:rPr lang="fr-FR" altLang="en-US" sz="1800" b="1" dirty="0">
                  <a:latin typeface="Times New Roman" pitchFamily="18" charset="0"/>
                  <a:cs typeface="Times New Roman" pitchFamily="18" charset="0"/>
                </a:rPr>
                <a:t>effectifs nuls </a:t>
              </a: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ne </a:t>
              </a:r>
              <a:r>
                <a:rPr lang="fr-FR" altLang="en-US" sz="1800" dirty="0" smtClean="0">
                  <a:latin typeface="Times New Roman" pitchFamily="18" charset="0"/>
                  <a:cs typeface="Times New Roman" pitchFamily="18" charset="0"/>
                </a:rPr>
                <a:t>sont pas </a:t>
              </a:r>
              <a:r>
                <a:rPr lang="fr-FR" altLang="en-US" sz="1800" dirty="0">
                  <a:latin typeface="Times New Roman" pitchFamily="18" charset="0"/>
                  <a:cs typeface="Times New Roman" pitchFamily="18" charset="0"/>
                </a:rPr>
                <a:t>prises en </a:t>
              </a:r>
              <a:r>
                <a:rPr lang="fr-FR" altLang="en-US" sz="1800" dirty="0" smtClean="0">
                  <a:latin typeface="Times New Roman" pitchFamily="18" charset="0"/>
                  <a:cs typeface="Times New Roman" pitchFamily="18" charset="0"/>
                </a:rPr>
                <a:t>compte</a:t>
              </a:r>
            </a:p>
            <a:p>
              <a:pPr marL="1028700" lvl="1" eaLnBrk="1" hangingPunct="1">
                <a:spcBef>
                  <a:spcPct val="0"/>
                </a:spcBef>
                <a:buClrTx/>
                <a:buSzTx/>
                <a:buFont typeface="Wingdings" panose="05000000000000000000" pitchFamily="2" charset="2"/>
                <a:buChar char="Ø"/>
              </a:pPr>
              <a:r>
                <a:rPr lang="fr-FR" altLang="en-US" sz="1600" b="1" dirty="0" smtClean="0">
                  <a:latin typeface="Times New Roman" pitchFamily="18" charset="0"/>
                  <a:cs typeface="Times New Roman" pitchFamily="18" charset="0"/>
                </a:rPr>
                <a:t>Modification</a:t>
              </a:r>
              <a:r>
                <a:rPr lang="fr-FR" altLang="en-US" sz="1600" dirty="0" smtClean="0">
                  <a:latin typeface="Times New Roman" pitchFamily="18" charset="0"/>
                  <a:cs typeface="Times New Roman" pitchFamily="18" charset="0"/>
                </a:rPr>
                <a:t> du nombre de combinaisons réellement pris en compte dans le </a:t>
              </a:r>
              <a:r>
                <a:rPr lang="fr-FR" altLang="en-US" sz="1600" b="1" dirty="0" smtClean="0">
                  <a:latin typeface="Times New Roman" pitchFamily="18" charset="0"/>
                  <a:cs typeface="Times New Roman" pitchFamily="18" charset="0"/>
                </a:rPr>
                <a:t>calcul de la vraisemblance</a:t>
              </a:r>
              <a:endParaRPr lang="fr-FR" altLang="en-US" sz="12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0265" name="Picture 13" descr="http://static.freepik.com/photos-libre/un-panneau-d&amp;-39;avertissement_17-1130071631.jp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150" y="5932270"/>
              <a:ext cx="648188" cy="5383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ébit">
  <a:themeElements>
    <a:clrScheme name="Personnalisé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Débi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Débi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23749</TotalTime>
  <Words>2739</Words>
  <Application>Microsoft Office PowerPoint</Application>
  <PresentationFormat>Affichage à l'écran (4:3)</PresentationFormat>
  <Paragraphs>728</Paragraphs>
  <Slides>39</Slides>
  <Notes>39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0" baseType="lpstr">
      <vt:lpstr>Débit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Coinfection de  campagnols roussâtres (Myodes glareolus) et mulots sylvestres (Apodemus sylvaticus) par Bartonella sp. et Borrelia sp.</dc:title>
  <dc:creator>Leclerc</dc:creator>
  <cp:lastModifiedBy>epia</cp:lastModifiedBy>
  <cp:revision>2134</cp:revision>
  <dcterms:created xsi:type="dcterms:W3CDTF">2011-01-25T15:57:40Z</dcterms:created>
  <dcterms:modified xsi:type="dcterms:W3CDTF">2014-04-16T15:47:51Z</dcterms:modified>
</cp:coreProperties>
</file>