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59F11-39F1-4C63-9634-7ADB7F212C94}" type="datetimeFigureOut">
              <a:rPr lang="fr-FR" smtClean="0"/>
              <a:t>01/07/2019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54685-8C3B-477A-BB38-CA03E66EC27B}" type="slidenum">
              <a:rPr lang="fr-FR" smtClean="0"/>
              <a:t>‹N°›</a:t>
            </a:fld>
            <a:endParaRPr lang="fr-FR"/>
          </a:p>
        </p:txBody>
      </p:sp>
    </p:spTree>
    <p:extLst>
      <p:ext uri="{BB962C8B-B14F-4D97-AF65-F5344CB8AC3E}">
        <p14:creationId xmlns:p14="http://schemas.microsoft.com/office/powerpoint/2010/main" val="199943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Cela peut paraître contre-intuitif, mais toutes les machines peuvent servir de </a:t>
            </a:r>
            <a:r>
              <a:rPr lang="fr-FR" dirty="0" err="1" smtClean="0"/>
              <a:t>remote</a:t>
            </a:r>
            <a:r>
              <a:rPr lang="fr-FR" dirty="0" smtClean="0"/>
              <a:t>.</a:t>
            </a:r>
          </a:p>
          <a:p>
            <a:r>
              <a:rPr lang="fr-FR" dirty="0" smtClean="0"/>
              <a:t>En effet,  je peux me servir de ma propre machine comme d'un </a:t>
            </a:r>
            <a:r>
              <a:rPr lang="fr-FR" dirty="0" err="1" smtClean="0"/>
              <a:t>remote</a:t>
            </a:r>
            <a:r>
              <a:rPr lang="fr-FR" dirty="0" smtClean="0"/>
              <a:t>. Je définis ainsi un autre </a:t>
            </a:r>
            <a:r>
              <a:rPr lang="fr-FR" dirty="0" err="1" smtClean="0"/>
              <a:t>repertoire</a:t>
            </a:r>
            <a:r>
              <a:rPr lang="fr-FR" dirty="0" smtClean="0"/>
              <a:t> comme étant "</a:t>
            </a:r>
            <a:r>
              <a:rPr lang="fr-FR" dirty="0" err="1" smtClean="0"/>
              <a:t>remote</a:t>
            </a:r>
            <a:r>
              <a:rPr lang="fr-FR" dirty="0" smtClean="0"/>
              <a:t>" et je vais pouvoir envoyer mon code vers lui avec la commande "push" sans soucis. Ce n'est pas nécessairement la meilleure des idées car un des intérêts d'utiliser un </a:t>
            </a:r>
            <a:r>
              <a:rPr lang="fr-FR" dirty="0" err="1" smtClean="0"/>
              <a:t>remote</a:t>
            </a:r>
            <a:r>
              <a:rPr lang="fr-FR" dirty="0" smtClean="0"/>
              <a:t> est de pouvoir garder une copie de sauvegarde ailleurs (pour éviter les problèmes matériels) et/ou donner accès à d'autres développeurs (en mettant le code en ligne). Un cas d'utilisation intéressant serait de définir comme </a:t>
            </a:r>
            <a:r>
              <a:rPr lang="fr-FR" dirty="0" err="1" smtClean="0"/>
              <a:t>remote</a:t>
            </a:r>
            <a:r>
              <a:rPr lang="fr-FR" dirty="0" smtClean="0"/>
              <a:t> son dossier "Dropbox" par exemple, ce qui garantit une synchronisation sur Internet à peu de frais.</a:t>
            </a:r>
          </a:p>
          <a:p>
            <a:r>
              <a:rPr lang="fr-FR" dirty="0" smtClean="0"/>
              <a:t>De plus un autre développeur peut se servir de ma machine comme </a:t>
            </a:r>
            <a:r>
              <a:rPr lang="fr-FR" dirty="0" err="1" smtClean="0"/>
              <a:t>remote</a:t>
            </a:r>
            <a:r>
              <a:rPr lang="fr-FR" dirty="0" smtClean="0"/>
              <a:t> pour son </a:t>
            </a:r>
            <a:r>
              <a:rPr lang="fr-FR" dirty="0" err="1" smtClean="0"/>
              <a:t>repository</a:t>
            </a:r>
            <a:r>
              <a:rPr lang="fr-FR" dirty="0" smtClean="0"/>
              <a:t> Git.</a:t>
            </a:r>
          </a:p>
          <a:p>
            <a:r>
              <a:rPr lang="fr-FR" dirty="0" smtClean="0"/>
              <a:t> </a:t>
            </a:r>
          </a:p>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23</a:t>
            </a:fld>
            <a:endParaRPr lang="fr-FR"/>
          </a:p>
        </p:txBody>
      </p:sp>
    </p:spTree>
    <p:extLst>
      <p:ext uri="{BB962C8B-B14F-4D97-AF65-F5344CB8AC3E}">
        <p14:creationId xmlns:p14="http://schemas.microsoft.com/office/powerpoint/2010/main" val="59809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24</a:t>
            </a:fld>
            <a:endParaRPr lang="fr-FR"/>
          </a:p>
        </p:txBody>
      </p:sp>
    </p:spTree>
    <p:extLst>
      <p:ext uri="{BB962C8B-B14F-4D97-AF65-F5344CB8AC3E}">
        <p14:creationId xmlns:p14="http://schemas.microsoft.com/office/powerpoint/2010/main" val="401001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25</a:t>
            </a:fld>
            <a:endParaRPr lang="fr-FR"/>
          </a:p>
        </p:txBody>
      </p:sp>
    </p:spTree>
    <p:extLst>
      <p:ext uri="{BB962C8B-B14F-4D97-AF65-F5344CB8AC3E}">
        <p14:creationId xmlns:p14="http://schemas.microsoft.com/office/powerpoint/2010/main" val="2238094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26</a:t>
            </a:fld>
            <a:endParaRPr lang="fr-FR"/>
          </a:p>
        </p:txBody>
      </p:sp>
    </p:spTree>
    <p:extLst>
      <p:ext uri="{BB962C8B-B14F-4D97-AF65-F5344CB8AC3E}">
        <p14:creationId xmlns:p14="http://schemas.microsoft.com/office/powerpoint/2010/main" val="103293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27</a:t>
            </a:fld>
            <a:endParaRPr lang="fr-FR"/>
          </a:p>
        </p:txBody>
      </p:sp>
    </p:spTree>
    <p:extLst>
      <p:ext uri="{BB962C8B-B14F-4D97-AF65-F5344CB8AC3E}">
        <p14:creationId xmlns:p14="http://schemas.microsoft.com/office/powerpoint/2010/main" val="217772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28</a:t>
            </a:fld>
            <a:endParaRPr lang="fr-FR"/>
          </a:p>
        </p:txBody>
      </p:sp>
    </p:spTree>
    <p:extLst>
      <p:ext uri="{BB962C8B-B14F-4D97-AF65-F5344CB8AC3E}">
        <p14:creationId xmlns:p14="http://schemas.microsoft.com/office/powerpoint/2010/main" val="3218198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29</a:t>
            </a:fld>
            <a:endParaRPr lang="fr-FR"/>
          </a:p>
        </p:txBody>
      </p:sp>
    </p:spTree>
    <p:extLst>
      <p:ext uri="{BB962C8B-B14F-4D97-AF65-F5344CB8AC3E}">
        <p14:creationId xmlns:p14="http://schemas.microsoft.com/office/powerpoint/2010/main" val="323318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30</a:t>
            </a:fld>
            <a:endParaRPr lang="fr-FR"/>
          </a:p>
        </p:txBody>
      </p:sp>
    </p:spTree>
    <p:extLst>
      <p:ext uri="{BB962C8B-B14F-4D97-AF65-F5344CB8AC3E}">
        <p14:creationId xmlns:p14="http://schemas.microsoft.com/office/powerpoint/2010/main" val="1631651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054685-8C3B-477A-BB38-CA03E66EC27B}" type="slidenum">
              <a:rPr lang="fr-FR" smtClean="0"/>
              <a:t>31</a:t>
            </a:fld>
            <a:endParaRPr lang="fr-FR"/>
          </a:p>
        </p:txBody>
      </p:sp>
    </p:spTree>
    <p:extLst>
      <p:ext uri="{BB962C8B-B14F-4D97-AF65-F5344CB8AC3E}">
        <p14:creationId xmlns:p14="http://schemas.microsoft.com/office/powerpoint/2010/main" val="236084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25117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250788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159626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6091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28373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AA6A2E5-47F0-4E61-B657-B205C9A09C90}" type="datetimeFigureOut">
              <a:rPr lang="fr-FR" smtClean="0"/>
              <a:t>01/07/2019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44673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AA6A2E5-47F0-4E61-B657-B205C9A09C90}" type="datetimeFigureOut">
              <a:rPr lang="fr-FR" smtClean="0"/>
              <a:t>01/07/2019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7050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AA6A2E5-47F0-4E61-B657-B205C9A09C90}" type="datetimeFigureOut">
              <a:rPr lang="fr-FR" smtClean="0"/>
              <a:t>01/07/2019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54742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A6A2E5-47F0-4E61-B657-B205C9A09C90}" type="datetimeFigureOut">
              <a:rPr lang="fr-FR" smtClean="0"/>
              <a:t>01/07/2019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43697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AA6A2E5-47F0-4E61-B657-B205C9A09C90}" type="datetimeFigureOut">
              <a:rPr lang="fr-FR" smtClean="0"/>
              <a:t>01/07/2019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10432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AA6A2E5-47F0-4E61-B657-B205C9A09C90}" type="datetimeFigureOut">
              <a:rPr lang="fr-FR" smtClean="0"/>
              <a:t>01/07/2019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152357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A2E5-47F0-4E61-B657-B205C9A09C90}" type="datetimeFigureOut">
              <a:rPr lang="fr-FR" smtClean="0"/>
              <a:t>01/07/2019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9485B-506F-421E-B70B-392CA3745240}" type="slidenum">
              <a:rPr lang="fr-FR" smtClean="0"/>
              <a:t>‹N°›</a:t>
            </a:fld>
            <a:endParaRPr lang="fr-FR"/>
          </a:p>
        </p:txBody>
      </p:sp>
    </p:spTree>
    <p:extLst>
      <p:ext uri="{BB962C8B-B14F-4D97-AF65-F5344CB8AC3E}">
        <p14:creationId xmlns:p14="http://schemas.microsoft.com/office/powerpoint/2010/main" val="211789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r.wikipedia.org/wiki/Logiciel_de_gestion_de_ver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penclassrooms.com/informatique/cours/reprenez-le-controle-a-l-aide-de-linux/la-console-ca-se-mange"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2539"/>
            <a:ext cx="10515600" cy="1325563"/>
          </a:xfrm>
        </p:spPr>
        <p:txBody>
          <a:bodyPr/>
          <a:lstStyle/>
          <a:p>
            <a:pPr algn="ctr"/>
            <a:r>
              <a:rPr lang="fr-FR" b="1" u="sng" dirty="0" smtClean="0">
                <a:effectLst>
                  <a:outerShdw blurRad="38100" dist="38100" dir="2700000" algn="tl">
                    <a:srgbClr val="000000">
                      <a:alpha val="43137"/>
                    </a:srgbClr>
                  </a:outerShdw>
                </a:effectLst>
              </a:rPr>
              <a:t>CONTENU DU COURS GIT</a:t>
            </a:r>
            <a:endParaRPr lang="fr-FR"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615142" y="1255222"/>
            <a:ext cx="10738658" cy="4921741"/>
          </a:xfrm>
        </p:spPr>
        <p:txBody>
          <a:bodyPr>
            <a:normAutofit fontScale="92500" lnSpcReduction="20000"/>
          </a:bodyPr>
          <a:lstStyle/>
          <a:p>
            <a:pPr marL="0" indent="0">
              <a:buNone/>
            </a:pPr>
            <a:r>
              <a:rPr lang="fr-FR" dirty="0" smtClean="0"/>
              <a:t>Cours : GIT</a:t>
            </a:r>
          </a:p>
          <a:p>
            <a:pPr marL="457200" lvl="1" indent="0">
              <a:buNone/>
            </a:pPr>
            <a:r>
              <a:rPr lang="fr-FR" dirty="0" smtClean="0"/>
              <a:t>Plan du cours</a:t>
            </a:r>
          </a:p>
          <a:p>
            <a:pPr marL="457200" lvl="1" indent="0">
              <a:buNone/>
            </a:pPr>
            <a:endParaRPr lang="fr-FR" dirty="0" smtClean="0"/>
          </a:p>
          <a:p>
            <a:pPr marL="457200" lvl="1" indent="0">
              <a:buNone/>
            </a:pPr>
            <a:r>
              <a:rPr lang="fr-FR" dirty="0" smtClean="0"/>
              <a:t>Chapitre 1: Présentation</a:t>
            </a:r>
            <a:endParaRPr lang="fr-FR" dirty="0"/>
          </a:p>
          <a:p>
            <a:pPr marL="457200" lvl="1" indent="0">
              <a:buNone/>
            </a:pPr>
            <a:r>
              <a:rPr lang="fr-FR" dirty="0" smtClean="0"/>
              <a:t>	a</a:t>
            </a:r>
            <a:r>
              <a:rPr lang="fr-FR" dirty="0"/>
              <a:t>. Rôles de Git</a:t>
            </a:r>
            <a:endParaRPr lang="fr-FR" dirty="0" smtClean="0"/>
          </a:p>
          <a:p>
            <a:pPr marL="457200" lvl="1" indent="0">
              <a:buNone/>
            </a:pPr>
            <a:r>
              <a:rPr lang="fr-FR" dirty="0" smtClean="0"/>
              <a:t>	b. Historique</a:t>
            </a:r>
            <a:br>
              <a:rPr lang="fr-FR" dirty="0" smtClean="0"/>
            </a:br>
            <a:r>
              <a:rPr lang="fr-FR" dirty="0" smtClean="0"/>
              <a:t>	c. Liens entre Git et </a:t>
            </a:r>
            <a:r>
              <a:rPr lang="fr-FR" dirty="0" err="1" smtClean="0"/>
              <a:t>Github</a:t>
            </a:r>
            <a:endParaRPr lang="fr-FR" dirty="0" smtClean="0"/>
          </a:p>
          <a:p>
            <a:pPr marL="457200" lvl="1" indent="0">
              <a:buNone/>
            </a:pPr>
            <a:endParaRPr lang="fr-FR" dirty="0" smtClean="0"/>
          </a:p>
          <a:p>
            <a:pPr marL="457200" lvl="1" indent="0">
              <a:buNone/>
            </a:pPr>
            <a:r>
              <a:rPr lang="fr-FR" dirty="0" smtClean="0"/>
              <a:t>Chapitre 2: Installation</a:t>
            </a:r>
          </a:p>
          <a:p>
            <a:pPr marL="457200" lvl="1" indent="0">
              <a:buNone/>
            </a:pPr>
            <a:r>
              <a:rPr lang="fr-FR" dirty="0" smtClean="0"/>
              <a:t>       a. Les prérequis pour l’installation</a:t>
            </a:r>
          </a:p>
          <a:p>
            <a:pPr marL="457200" lvl="1" indent="0">
              <a:buNone/>
            </a:pPr>
            <a:r>
              <a:rPr lang="fr-FR" dirty="0" smtClean="0"/>
              <a:t>	b. Procédure d’installation</a:t>
            </a:r>
            <a:r>
              <a:rPr lang="fr-FR" dirty="0"/>
              <a:t> </a:t>
            </a:r>
            <a:r>
              <a:rPr lang="fr-FR" dirty="0" smtClean="0"/>
              <a:t>(Mac ,Linux</a:t>
            </a:r>
            <a:r>
              <a:rPr lang="fr-FR" dirty="0"/>
              <a:t> </a:t>
            </a:r>
            <a:r>
              <a:rPr lang="fr-FR" dirty="0" smtClean="0"/>
              <a:t>et Windows)</a:t>
            </a:r>
            <a:endParaRPr lang="fr-FR" dirty="0"/>
          </a:p>
          <a:p>
            <a:pPr marL="457200" lvl="1" indent="0">
              <a:buNone/>
            </a:pPr>
            <a:endParaRPr lang="fr-FR" dirty="0" smtClean="0"/>
          </a:p>
          <a:p>
            <a:pPr marL="457200" lvl="1" indent="0">
              <a:buNone/>
            </a:pPr>
            <a:r>
              <a:rPr lang="fr-FR" dirty="0" smtClean="0"/>
              <a:t>Chapitre 3: Commandes GIT </a:t>
            </a:r>
          </a:p>
          <a:p>
            <a:pPr marL="457200" lvl="1" indent="0">
              <a:buNone/>
            </a:pPr>
            <a:r>
              <a:rPr lang="fr-FR" dirty="0"/>
              <a:t>	</a:t>
            </a:r>
            <a:r>
              <a:rPr lang="fr-FR" dirty="0" smtClean="0"/>
              <a:t>a. Vue générale de GIT</a:t>
            </a:r>
          </a:p>
          <a:p>
            <a:pPr marL="457200" lvl="1" indent="0">
              <a:buNone/>
            </a:pPr>
            <a:r>
              <a:rPr lang="fr-FR" dirty="0" smtClean="0"/>
              <a:t>	b. Organisation des différentes étapes pour transférer les données</a:t>
            </a:r>
          </a:p>
          <a:p>
            <a:pPr marL="457200" lvl="1" indent="0">
              <a:buNone/>
            </a:pPr>
            <a:r>
              <a:rPr lang="fr-FR" dirty="0"/>
              <a:t>	c</a:t>
            </a:r>
            <a:r>
              <a:rPr lang="fr-FR" dirty="0" smtClean="0"/>
              <a:t>. Branches</a:t>
            </a:r>
            <a:endParaRPr lang="fr-FR" dirty="0"/>
          </a:p>
        </p:txBody>
      </p:sp>
    </p:spTree>
    <p:extLst>
      <p:ext uri="{BB962C8B-B14F-4D97-AF65-F5344CB8AC3E}">
        <p14:creationId xmlns:p14="http://schemas.microsoft.com/office/powerpoint/2010/main" val="39385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5881" y="1892967"/>
            <a:ext cx="10515600" cy="680260"/>
          </a:xfrm>
        </p:spPr>
        <p:txBody>
          <a:bodyPr/>
          <a:lstStyle/>
          <a:p>
            <a:r>
              <a:rPr lang="fr-FR" dirty="0"/>
              <a:t>$ git push [alias] [branche]</a:t>
            </a:r>
          </a:p>
        </p:txBody>
      </p:sp>
      <p:sp>
        <p:nvSpPr>
          <p:cNvPr id="5" name="Titre 1"/>
          <p:cNvSpPr txBox="1">
            <a:spLocks/>
          </p:cNvSpPr>
          <p:nvPr/>
        </p:nvSpPr>
        <p:spPr>
          <a:xfrm>
            <a:off x="405881" y="327086"/>
            <a:ext cx="10515600"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defRPr/>
            </a:pPr>
            <a:r>
              <a:rPr lang="fr-FR" sz="4000" b="1" u="sng" dirty="0">
                <a:latin typeface="+mj-lt"/>
                <a:ea typeface="+mj-ea"/>
                <a:cs typeface="+mj-cs"/>
              </a:rPr>
              <a:t>Chapitre 3: Commandes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fr-FR" sz="4500" u="sng" dirty="0">
                <a:latin typeface="+mj-lt"/>
                <a:ea typeface="+mj-ea"/>
                <a:cs typeface="+mj-cs"/>
              </a:rPr>
              <a:t>b. Organisation des différentes étapes pour transférer les </a:t>
            </a:r>
            <a:r>
              <a:rPr lang="fr-FR" sz="4500" u="sng" dirty="0" smtClean="0">
                <a:latin typeface="+mj-lt"/>
                <a:ea typeface="+mj-ea"/>
                <a:cs typeface="+mj-cs"/>
              </a:rPr>
              <a:t>données (suite)</a:t>
            </a:r>
            <a:endParaRPr lang="fr-FR" sz="4500" u="sng" dirty="0">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sym typeface="Wingdings" panose="05000000000000000000" pitchFamily="2" charset="2"/>
              </a:rPr>
              <a:t>D</a:t>
            </a: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sym typeface="Wingdings" panose="05000000000000000000" pitchFamily="2" charset="2"/>
              </a:rPr>
              <a:t>épôt local Dépôt distant</a:t>
            </a:r>
            <a:endPar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Rectangle 3"/>
          <p:cNvSpPr/>
          <p:nvPr/>
        </p:nvSpPr>
        <p:spPr>
          <a:xfrm>
            <a:off x="405881" y="2573227"/>
            <a:ext cx="657652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Envoie tous les </a:t>
            </a:r>
            <a:r>
              <a:rPr kumimoji="0" lang="fr-FR"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commits</a:t>
            </a:r>
            <a:r>
              <a:rPr kumimoji="0" 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de la branche locale vers GitHub</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itre 1"/>
          <p:cNvSpPr txBox="1">
            <a:spLocks/>
          </p:cNvSpPr>
          <p:nvPr/>
        </p:nvSpPr>
        <p:spPr>
          <a:xfrm>
            <a:off x="203718" y="33439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sym typeface="Wingdings" panose="05000000000000000000" pitchFamily="2" charset="2"/>
              </a:rPr>
              <a:t>Dépôt distant Répertoire du travail</a:t>
            </a:r>
            <a:endPar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0" name="Rectangle 9"/>
          <p:cNvSpPr/>
          <p:nvPr/>
        </p:nvSpPr>
        <p:spPr>
          <a:xfrm>
            <a:off x="405881" y="4520390"/>
            <a:ext cx="6096000" cy="1354217"/>
          </a:xfrm>
          <a:prstGeom prst="rect">
            <a:avLst/>
          </a:prstGeom>
        </p:spPr>
        <p:txBody>
          <a:bodyPr>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Calibri Light" panose="020F0302020204030204"/>
                <a:ea typeface="+mn-ea"/>
                <a:cs typeface="+mn-cs"/>
              </a:rPr>
              <a:t>$ git pull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Récupère </a:t>
            </a:r>
            <a:r>
              <a:rPr kumimoji="0" 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tout l'historique du dépôt nommé et incorpore les modifications</a:t>
            </a:r>
          </a:p>
        </p:txBody>
      </p:sp>
    </p:spTree>
    <p:extLst>
      <p:ext uri="{BB962C8B-B14F-4D97-AF65-F5344CB8AC3E}">
        <p14:creationId xmlns:p14="http://schemas.microsoft.com/office/powerpoint/2010/main" val="316027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5881" y="1892967"/>
            <a:ext cx="10515600" cy="680260"/>
          </a:xfrm>
        </p:spPr>
        <p:txBody>
          <a:bodyPr>
            <a:normAutofit fontScale="92500" lnSpcReduction="20000"/>
          </a:bodyPr>
          <a:lstStyle/>
          <a:p>
            <a:r>
              <a:rPr lang="fr-FR" dirty="0" smtClean="0"/>
              <a:t>Les branches permettent de travailler sur des versions différentes du projet. La branche principale se nomme master. </a:t>
            </a:r>
            <a:endParaRPr lang="fr-FR" dirty="0"/>
          </a:p>
        </p:txBody>
      </p:sp>
      <p:sp>
        <p:nvSpPr>
          <p:cNvPr id="5" name="Titre 1"/>
          <p:cNvSpPr txBox="1">
            <a:spLocks/>
          </p:cNvSpPr>
          <p:nvPr/>
        </p:nvSpPr>
        <p:spPr>
          <a:xfrm>
            <a:off x="405881" y="3270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80000"/>
              </a:lnSpc>
              <a:defRPr/>
            </a:pPr>
            <a:r>
              <a:rPr lang="fr-FR" sz="2200" b="1" u="sng" dirty="0">
                <a:latin typeface="+mj-lt"/>
                <a:ea typeface="+mj-ea"/>
                <a:cs typeface="+mj-cs"/>
              </a:rPr>
              <a:t>Chapitre 3: Commandes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fr-FR" sz="2500" u="sng" dirty="0">
                <a:latin typeface="+mj-lt"/>
                <a:ea typeface="+mj-ea"/>
                <a:cs typeface="+mj-cs"/>
              </a:rPr>
              <a:t>C. Les branches</a:t>
            </a:r>
          </a:p>
        </p:txBody>
      </p:sp>
      <p:sp>
        <p:nvSpPr>
          <p:cNvPr id="2" name="ZoneTexte 1"/>
          <p:cNvSpPr txBox="1"/>
          <p:nvPr/>
        </p:nvSpPr>
        <p:spPr>
          <a:xfrm>
            <a:off x="877078" y="3182253"/>
            <a:ext cx="3853542"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Pour créer une nouvelle branche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800" b="0" i="0" u="none" strike="noStrike" kern="1200" cap="none" spc="0" normalizeH="0" baseline="0" noProof="0" dirty="0" smtClean="0">
                <a:ln>
                  <a:noFill/>
                </a:ln>
                <a:solidFill>
                  <a:srgbClr val="444444"/>
                </a:solidFill>
                <a:effectLst/>
                <a:uLnTx/>
                <a:uFillTx/>
                <a:latin typeface="Calibri" panose="020F0502020204030204"/>
                <a:ea typeface="+mn-ea"/>
                <a:cs typeface="Courier New" panose="02070309020205020404" pitchFamily="49" charset="0"/>
              </a:rPr>
              <a:t>$ git </a:t>
            </a:r>
            <a:r>
              <a:rPr kumimoji="0" lang="fr-FR" altLang="fr-FR" sz="1800" b="0" i="0" u="none" strike="noStrike" kern="1200" cap="none" spc="0" normalizeH="0" baseline="0" noProof="0" dirty="0" err="1" smtClean="0">
                <a:ln>
                  <a:noFill/>
                </a:ln>
                <a:solidFill>
                  <a:srgbClr val="444444"/>
                </a:solidFill>
                <a:effectLst/>
                <a:uLnTx/>
                <a:uFillTx/>
                <a:latin typeface="Calibri" panose="020F0502020204030204"/>
                <a:ea typeface="+mn-ea"/>
                <a:cs typeface="Courier New" panose="02070309020205020404" pitchFamily="49" charset="0"/>
              </a:rPr>
              <a:t>branch</a:t>
            </a:r>
            <a:r>
              <a:rPr kumimoji="0" lang="fr-FR" altLang="fr-FR" sz="1800" b="0" i="0" u="none" strike="noStrike" kern="1200" cap="none" spc="0" normalizeH="0" baseline="0" noProof="0" dirty="0" smtClean="0">
                <a:ln>
                  <a:noFill/>
                </a:ln>
                <a:solidFill>
                  <a:srgbClr val="444444"/>
                </a:solidFill>
                <a:effectLst/>
                <a:uLnTx/>
                <a:uFillTx/>
                <a:latin typeface="Calibri" panose="020F0502020204030204"/>
                <a:ea typeface="+mn-ea"/>
                <a:cs typeface="Courier New" panose="02070309020205020404" pitchFamily="49" charset="0"/>
              </a:rPr>
              <a:t> </a:t>
            </a:r>
            <a:r>
              <a:rPr kumimoji="0" lang="fr-FR" altLang="fr-FR" sz="1800" b="0" i="0" u="none" strike="noStrike" kern="1200" cap="none" spc="0" normalizeH="0" baseline="0" noProof="0" dirty="0">
                <a:ln>
                  <a:noFill/>
                </a:ln>
                <a:solidFill>
                  <a:srgbClr val="444444"/>
                </a:solidFill>
                <a:effectLst/>
                <a:uLnTx/>
                <a:uFillTx/>
                <a:latin typeface="Calibri" panose="020F0502020204030204"/>
                <a:ea typeface="+mn-ea"/>
                <a:cs typeface="Courier New" panose="02070309020205020404" pitchFamily="49" charset="0"/>
              </a:rPr>
              <a:t>&lt;nom-branche&gt;</a:t>
            </a:r>
            <a:r>
              <a:rPr kumimoji="0" lang="fr-FR" altLang="fr-FR" sz="11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fr-FR" altLang="fr-FR"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ZoneTexte 6"/>
          <p:cNvSpPr txBox="1"/>
          <p:nvPr/>
        </p:nvSpPr>
        <p:spPr>
          <a:xfrm>
            <a:off x="877078" y="4105583"/>
            <a:ext cx="385354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Fusionner une branche à la branche active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800" b="0" i="0" u="none" strike="noStrike" kern="1200" cap="none" spc="0" normalizeH="0" baseline="0" noProof="0" dirty="0" smtClean="0">
                <a:ln>
                  <a:noFill/>
                </a:ln>
                <a:solidFill>
                  <a:srgbClr val="444444"/>
                </a:solidFill>
                <a:effectLst/>
                <a:uLnTx/>
                <a:uFillTx/>
                <a:latin typeface="Calibri Light" panose="020F0302020204030204"/>
                <a:ea typeface="+mn-ea"/>
                <a:cs typeface="Courier New" panose="02070309020205020404" pitchFamily="49" charset="0"/>
              </a:rPr>
              <a:t>$ git </a:t>
            </a:r>
            <a:r>
              <a:rPr kumimoji="0" lang="fr-FR" altLang="fr-FR" sz="1800" b="0" i="0" u="none" strike="noStrike" kern="1200" cap="none" spc="0" normalizeH="0" baseline="0" noProof="0" dirty="0" err="1">
                <a:ln>
                  <a:noFill/>
                </a:ln>
                <a:solidFill>
                  <a:srgbClr val="444444"/>
                </a:solidFill>
                <a:effectLst/>
                <a:uLnTx/>
                <a:uFillTx/>
                <a:latin typeface="Calibri Light" panose="020F0302020204030204"/>
                <a:ea typeface="+mn-ea"/>
                <a:cs typeface="Courier New" panose="02070309020205020404" pitchFamily="49" charset="0"/>
              </a:rPr>
              <a:t>merge</a:t>
            </a:r>
            <a:r>
              <a:rPr kumimoji="0" lang="fr-FR" altLang="fr-FR" sz="1800" b="0" i="0" u="none" strike="noStrike" kern="1200" cap="none" spc="0" normalizeH="0" baseline="0" noProof="0" dirty="0">
                <a:ln>
                  <a:noFill/>
                </a:ln>
                <a:solidFill>
                  <a:srgbClr val="444444"/>
                </a:solidFill>
                <a:effectLst/>
                <a:uLnTx/>
                <a:uFillTx/>
                <a:latin typeface="Calibri Light" panose="020F0302020204030204"/>
                <a:ea typeface="+mn-ea"/>
                <a:cs typeface="Courier New" panose="02070309020205020404" pitchFamily="49" charset="0"/>
              </a:rPr>
              <a:t> &lt;nom-branche&gt;</a:t>
            </a:r>
            <a:r>
              <a:rPr kumimoji="0" lang="fr-FR" altLang="fr-FR" sz="18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ZoneTexte 8"/>
          <p:cNvSpPr txBox="1"/>
          <p:nvPr/>
        </p:nvSpPr>
        <p:spPr>
          <a:xfrm>
            <a:off x="5396204" y="3045003"/>
            <a:ext cx="385354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Voir la liste de toutes les branches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git </a:t>
            </a:r>
            <a:r>
              <a:rPr kumimoji="0" lang="fr-F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branch</a:t>
            </a: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ZoneTexte 9"/>
          <p:cNvSpPr txBox="1"/>
          <p:nvPr/>
        </p:nvSpPr>
        <p:spPr>
          <a:xfrm>
            <a:off x="5483290" y="4105583"/>
            <a:ext cx="385354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Après avoir  fusionné la branche à la branche active, </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i</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l est possible de supprimer cette première branche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git </a:t>
            </a:r>
            <a:r>
              <a:rPr kumimoji="0" lang="fr-F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branch</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–d &lt;nom-</a:t>
            </a:r>
            <a:r>
              <a:rPr kumimoji="0" lang="fr-F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branch</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158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05881" y="3270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4" name="Espace réservé du contenu 3"/>
          <p:cNvSpPr>
            <a:spLocks noGrp="1"/>
          </p:cNvSpPr>
          <p:nvPr>
            <p:ph idx="1"/>
          </p:nvPr>
        </p:nvSpPr>
        <p:spPr>
          <a:xfrm>
            <a:off x="838200" y="266007"/>
            <a:ext cx="10515600" cy="5910956"/>
          </a:xfrm>
        </p:spPr>
        <p:txBody>
          <a:bodyPr>
            <a:normAutofit/>
          </a:bodyPr>
          <a:lstStyle/>
          <a:p>
            <a:pPr marL="0" indent="0" algn="ctr">
              <a:buNone/>
            </a:pPr>
            <a:r>
              <a:rPr lang="fr-FR" sz="3600" u="sng" dirty="0" smtClean="0"/>
              <a:t>QUIZZ</a:t>
            </a:r>
          </a:p>
          <a:p>
            <a:pPr marL="0" indent="0" algn="ctr">
              <a:buNone/>
            </a:pPr>
            <a:endParaRPr lang="fr-FR" sz="3600" u="sng" dirty="0"/>
          </a:p>
          <a:p>
            <a:pPr marL="742950" indent="-742950">
              <a:buAutoNum type="arabicParenR"/>
            </a:pPr>
            <a:r>
              <a:rPr lang="fr-FR" sz="3600" dirty="0" smtClean="0"/>
              <a:t>Quelle </a:t>
            </a:r>
            <a:r>
              <a:rPr lang="fr-FR" sz="3600" dirty="0"/>
              <a:t>commande de Git permet de voir l'historique de ses modifications </a:t>
            </a:r>
            <a:r>
              <a:rPr lang="fr-FR" sz="3600" dirty="0" smtClean="0"/>
              <a:t>?</a:t>
            </a:r>
            <a:endParaRPr lang="fr-FR" sz="3600" dirty="0"/>
          </a:p>
          <a:p>
            <a:r>
              <a:rPr lang="fr-FR" sz="3600" dirty="0"/>
              <a:t>commit</a:t>
            </a:r>
          </a:p>
          <a:p>
            <a:r>
              <a:rPr lang="fr-FR" sz="3600" dirty="0">
                <a:solidFill>
                  <a:srgbClr val="00B050"/>
                </a:solidFill>
              </a:rPr>
              <a:t>log</a:t>
            </a:r>
          </a:p>
          <a:p>
            <a:r>
              <a:rPr lang="fr-FR" sz="3600" dirty="0" err="1"/>
              <a:t>diff</a:t>
            </a:r>
            <a:endParaRPr lang="fr-FR" sz="3600" dirty="0"/>
          </a:p>
          <a:p>
            <a:r>
              <a:rPr lang="fr-FR" sz="3600" dirty="0" err="1"/>
              <a:t>hist</a:t>
            </a:r>
            <a:endParaRPr lang="fr-FR" sz="3600" dirty="0"/>
          </a:p>
        </p:txBody>
      </p:sp>
    </p:spTree>
    <p:extLst>
      <p:ext uri="{BB962C8B-B14F-4D97-AF65-F5344CB8AC3E}">
        <p14:creationId xmlns:p14="http://schemas.microsoft.com/office/powerpoint/2010/main" val="404136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2) Quelle </a:t>
            </a:r>
            <a:r>
              <a:rPr lang="fr-FR" sz="3600" dirty="0"/>
              <a:t>est la commande de Git qui permet de se positionner sur un ancien commit </a:t>
            </a:r>
            <a:r>
              <a:rPr lang="fr-FR" sz="3600" dirty="0"/>
              <a:t>?</a:t>
            </a:r>
          </a:p>
          <a:p>
            <a:endParaRPr lang="fr-FR" sz="3600" dirty="0"/>
          </a:p>
          <a:p>
            <a:r>
              <a:rPr lang="fr-FR" sz="3600" dirty="0" err="1"/>
              <a:t>revert</a:t>
            </a:r>
            <a:endParaRPr lang="fr-FR" sz="3600" dirty="0"/>
          </a:p>
          <a:p>
            <a:r>
              <a:rPr lang="fr-FR" sz="3600" dirty="0" err="1">
                <a:solidFill>
                  <a:srgbClr val="00B050"/>
                </a:solidFill>
              </a:rPr>
              <a:t>checkout</a:t>
            </a:r>
            <a:endParaRPr lang="fr-FR" sz="3600" dirty="0">
              <a:solidFill>
                <a:srgbClr val="00B050"/>
              </a:solidFill>
            </a:endParaRPr>
          </a:p>
          <a:p>
            <a:r>
              <a:rPr lang="fr-FR" sz="3600" dirty="0"/>
              <a:t>log</a:t>
            </a:r>
          </a:p>
          <a:p>
            <a:r>
              <a:rPr lang="fr-FR" sz="3600" dirty="0"/>
              <a:t>commit</a:t>
            </a:r>
          </a:p>
          <a:p>
            <a:endParaRPr lang="fr-FR" dirty="0"/>
          </a:p>
        </p:txBody>
      </p:sp>
    </p:spTree>
    <p:extLst>
      <p:ext uri="{BB962C8B-B14F-4D97-AF65-F5344CB8AC3E}">
        <p14:creationId xmlns:p14="http://schemas.microsoft.com/office/powerpoint/2010/main" val="296026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3) Git </a:t>
            </a:r>
            <a:r>
              <a:rPr lang="fr-FR" sz="3600" dirty="0"/>
              <a:t>est un système</a:t>
            </a:r>
            <a:r>
              <a:rPr lang="fr-FR" sz="3600" dirty="0" smtClean="0"/>
              <a:t>...</a:t>
            </a:r>
          </a:p>
          <a:p>
            <a:pPr marL="0" indent="0">
              <a:buNone/>
            </a:pPr>
            <a:endParaRPr lang="fr-FR" sz="3600" dirty="0"/>
          </a:p>
          <a:p>
            <a:r>
              <a:rPr lang="fr-FR" sz="3600" dirty="0">
                <a:solidFill>
                  <a:srgbClr val="00B050"/>
                </a:solidFill>
              </a:rPr>
              <a:t>Distribué</a:t>
            </a:r>
          </a:p>
          <a:p>
            <a:r>
              <a:rPr lang="fr-FR" sz="3600" dirty="0"/>
              <a:t>Centralisé</a:t>
            </a:r>
          </a:p>
          <a:p>
            <a:r>
              <a:rPr lang="fr-FR" sz="3600" dirty="0"/>
              <a:t>Localisé</a:t>
            </a:r>
          </a:p>
          <a:p>
            <a:r>
              <a:rPr lang="fr-FR" sz="3600" dirty="0"/>
              <a:t>Délocalisé</a:t>
            </a:r>
          </a:p>
          <a:p>
            <a:endParaRPr lang="fr-FR" dirty="0"/>
          </a:p>
        </p:txBody>
      </p:sp>
    </p:spTree>
    <p:extLst>
      <p:ext uri="{BB962C8B-B14F-4D97-AF65-F5344CB8AC3E}">
        <p14:creationId xmlns:p14="http://schemas.microsoft.com/office/powerpoint/2010/main" val="251148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4) Quelle </a:t>
            </a:r>
            <a:r>
              <a:rPr lang="fr-FR" sz="3600" dirty="0"/>
              <a:t>est une des raisons pour lesquelles Git est plus rapide que des systèmes comme SVN </a:t>
            </a:r>
            <a:r>
              <a:rPr lang="fr-FR" sz="3600" dirty="0" smtClean="0"/>
              <a:t>?</a:t>
            </a:r>
          </a:p>
          <a:p>
            <a:pPr marL="0" indent="0">
              <a:buNone/>
            </a:pPr>
            <a:endParaRPr lang="fr-FR" sz="3600" dirty="0">
              <a:solidFill>
                <a:srgbClr val="00B050"/>
              </a:solidFill>
            </a:endParaRPr>
          </a:p>
          <a:p>
            <a:r>
              <a:rPr lang="fr-FR" sz="3600" dirty="0">
                <a:solidFill>
                  <a:srgbClr val="00B050"/>
                </a:solidFill>
              </a:rPr>
              <a:t>L'historique du code est en local.</a:t>
            </a:r>
          </a:p>
          <a:p>
            <a:r>
              <a:rPr lang="fr-FR" sz="3600" dirty="0"/>
              <a:t>L'historique du code est sur le cloud.</a:t>
            </a:r>
          </a:p>
          <a:p>
            <a:r>
              <a:rPr lang="fr-FR" sz="3600" dirty="0"/>
              <a:t>L'historique du code n'est pas utilisé entièrement.</a:t>
            </a:r>
          </a:p>
          <a:p>
            <a:r>
              <a:rPr lang="fr-FR" sz="3600" dirty="0"/>
              <a:t>L'historique du code est sur plusieurs machines.</a:t>
            </a:r>
          </a:p>
          <a:p>
            <a:endParaRPr lang="fr-FR" dirty="0"/>
          </a:p>
        </p:txBody>
      </p:sp>
    </p:spTree>
    <p:extLst>
      <p:ext uri="{BB962C8B-B14F-4D97-AF65-F5344CB8AC3E}">
        <p14:creationId xmlns:p14="http://schemas.microsoft.com/office/powerpoint/2010/main" val="306809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5) Le </a:t>
            </a:r>
            <a:r>
              <a:rPr lang="fr-FR" sz="3600" dirty="0"/>
              <a:t>créateur de Git est également le créateur de </a:t>
            </a:r>
            <a:r>
              <a:rPr lang="fr-FR" sz="3600" dirty="0" smtClean="0"/>
              <a:t>:</a:t>
            </a:r>
          </a:p>
          <a:p>
            <a:endParaRPr lang="fr-FR" sz="3600" dirty="0"/>
          </a:p>
          <a:p>
            <a:r>
              <a:rPr lang="fr-FR" sz="3600" dirty="0"/>
              <a:t>SVN</a:t>
            </a:r>
          </a:p>
          <a:p>
            <a:r>
              <a:rPr lang="fr-FR" sz="3600" dirty="0">
                <a:solidFill>
                  <a:srgbClr val="00B050"/>
                </a:solidFill>
              </a:rPr>
              <a:t>Linux</a:t>
            </a:r>
          </a:p>
          <a:p>
            <a:r>
              <a:rPr lang="fr-FR" sz="3600" dirty="0"/>
              <a:t>Windows</a:t>
            </a:r>
          </a:p>
          <a:p>
            <a:r>
              <a:rPr lang="fr-FR" sz="3600" dirty="0" err="1"/>
              <a:t>Mercurial</a:t>
            </a:r>
            <a:endParaRPr lang="fr-FR" sz="3600" dirty="0"/>
          </a:p>
          <a:p>
            <a:endParaRPr lang="fr-FR" dirty="0"/>
          </a:p>
        </p:txBody>
      </p:sp>
    </p:spTree>
    <p:extLst>
      <p:ext uri="{BB962C8B-B14F-4D97-AF65-F5344CB8AC3E}">
        <p14:creationId xmlns:p14="http://schemas.microsoft.com/office/powerpoint/2010/main" val="365109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z="3600" dirty="0" smtClean="0"/>
              <a:t>6) </a:t>
            </a:r>
            <a:r>
              <a:rPr lang="fr-FR" sz="3600" dirty="0" err="1" smtClean="0"/>
              <a:t>Versionner</a:t>
            </a:r>
            <a:r>
              <a:rPr lang="fr-FR" sz="3600" dirty="0" smtClean="0"/>
              <a:t> </a:t>
            </a:r>
            <a:r>
              <a:rPr lang="fr-FR" sz="3600" dirty="0"/>
              <a:t>son code ne permet pas de</a:t>
            </a:r>
            <a:r>
              <a:rPr lang="fr-FR" sz="3600" dirty="0" smtClean="0"/>
              <a:t>...</a:t>
            </a:r>
          </a:p>
          <a:p>
            <a:pPr marL="0" indent="0">
              <a:buNone/>
            </a:pPr>
            <a:endParaRPr lang="fr-FR" sz="3600" dirty="0"/>
          </a:p>
          <a:p>
            <a:r>
              <a:rPr lang="fr-FR" sz="3600" dirty="0"/>
              <a:t>Travailler en équipe sur un même projet</a:t>
            </a:r>
          </a:p>
          <a:p>
            <a:r>
              <a:rPr lang="fr-FR" sz="3600" dirty="0"/>
              <a:t>Avoir une liste des modifications effectuées sur le code</a:t>
            </a:r>
          </a:p>
          <a:p>
            <a:r>
              <a:rPr lang="fr-FR" sz="3600" dirty="0">
                <a:solidFill>
                  <a:srgbClr val="00B050"/>
                </a:solidFill>
              </a:rPr>
              <a:t>Vérifier automatiquement la validité du code écrit par un autre développeur</a:t>
            </a:r>
          </a:p>
          <a:p>
            <a:r>
              <a:rPr lang="fr-FR" sz="3600" dirty="0"/>
              <a:t>Savoir qui a écrit quelle ligne de code</a:t>
            </a:r>
          </a:p>
          <a:p>
            <a:endParaRPr lang="fr-FR" dirty="0"/>
          </a:p>
        </p:txBody>
      </p:sp>
    </p:spTree>
    <p:extLst>
      <p:ext uri="{BB962C8B-B14F-4D97-AF65-F5344CB8AC3E}">
        <p14:creationId xmlns:p14="http://schemas.microsoft.com/office/powerpoint/2010/main" val="155982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endParaRPr lang="fr-FR" dirty="0" smtClean="0"/>
          </a:p>
          <a:p>
            <a:pPr marL="0" indent="0">
              <a:buNone/>
            </a:pPr>
            <a:r>
              <a:rPr lang="fr-FR" dirty="0"/>
              <a:t> </a:t>
            </a:r>
            <a:r>
              <a:rPr lang="fr-FR" dirty="0" smtClean="0"/>
              <a:t>                                                                    </a:t>
            </a:r>
            <a:r>
              <a:rPr lang="fr-FR" dirty="0"/>
              <a:t>qu'est-ce que cela signifie ?</a:t>
            </a:r>
          </a:p>
          <a:p>
            <a:pPr marL="0" indent="0">
              <a:buNone/>
            </a:pPr>
            <a:endParaRPr lang="fr-FR" dirty="0" smtClean="0"/>
          </a:p>
          <a:p>
            <a:pPr marL="0" indent="0">
              <a:buNone/>
            </a:pPr>
            <a:endParaRPr lang="fr-FR" dirty="0"/>
          </a:p>
          <a:p>
            <a:r>
              <a:rPr lang="fr-FR" dirty="0" smtClean="0"/>
              <a:t>Il </a:t>
            </a:r>
            <a:r>
              <a:rPr lang="fr-FR" dirty="0"/>
              <a:t>n'y a rien dans le dossier.</a:t>
            </a:r>
          </a:p>
          <a:p>
            <a:r>
              <a:rPr lang="fr-FR" dirty="0"/>
              <a:t>Git n'est pas initialisé.</a:t>
            </a:r>
          </a:p>
          <a:p>
            <a:r>
              <a:rPr lang="fr-FR" dirty="0">
                <a:solidFill>
                  <a:srgbClr val="00B050"/>
                </a:solidFill>
              </a:rPr>
              <a:t>Il existe des fichiers qui ne sont pas ajoutés à l'index.</a:t>
            </a:r>
          </a:p>
          <a:p>
            <a:r>
              <a:rPr lang="fr-FR" dirty="0"/>
              <a:t>Il faut effectuer un commit</a:t>
            </a:r>
          </a:p>
          <a:p>
            <a:endParaRPr lang="fr-FR" dirty="0"/>
          </a:p>
        </p:txBody>
      </p:sp>
      <p:pic>
        <p:nvPicPr>
          <p:cNvPr id="13" name="Image 12"/>
          <p:cNvPicPr>
            <a:picLocks noChangeAspect="1"/>
          </p:cNvPicPr>
          <p:nvPr/>
        </p:nvPicPr>
        <p:blipFill>
          <a:blip r:embed="rId2"/>
          <a:stretch>
            <a:fillRect/>
          </a:stretch>
        </p:blipFill>
        <p:spPr>
          <a:xfrm>
            <a:off x="1037706" y="499283"/>
            <a:ext cx="5476875" cy="971550"/>
          </a:xfrm>
          <a:prstGeom prst="rect">
            <a:avLst/>
          </a:prstGeom>
        </p:spPr>
      </p:pic>
      <p:sp>
        <p:nvSpPr>
          <p:cNvPr id="14" name="ZoneTexte 13"/>
          <p:cNvSpPr txBox="1"/>
          <p:nvPr/>
        </p:nvSpPr>
        <p:spPr>
          <a:xfrm>
            <a:off x="407324" y="623455"/>
            <a:ext cx="630382" cy="646331"/>
          </a:xfrm>
          <a:prstGeom prst="rect">
            <a:avLst/>
          </a:prstGeom>
          <a:noFill/>
        </p:spPr>
        <p:txBody>
          <a:bodyPr wrap="square" rtlCol="0">
            <a:spAutoFit/>
          </a:bodyPr>
          <a:lstStyle/>
          <a:p>
            <a:r>
              <a:rPr lang="fr-FR" sz="3600" dirty="0"/>
              <a:t>7)</a:t>
            </a:r>
            <a:endParaRPr lang="fr-FR" sz="3600" dirty="0"/>
          </a:p>
        </p:txBody>
      </p:sp>
    </p:spTree>
    <p:extLst>
      <p:ext uri="{BB962C8B-B14F-4D97-AF65-F5344CB8AC3E}">
        <p14:creationId xmlns:p14="http://schemas.microsoft.com/office/powerpoint/2010/main" val="285832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8) Quel </a:t>
            </a:r>
            <a:r>
              <a:rPr lang="fr-FR" dirty="0"/>
              <a:t>est l'unique identifiant d'un commit </a:t>
            </a:r>
            <a:r>
              <a:rPr lang="fr-FR" dirty="0" smtClean="0"/>
              <a:t>?</a:t>
            </a:r>
          </a:p>
          <a:p>
            <a:pPr marL="0" indent="0">
              <a:buNone/>
            </a:pPr>
            <a:endParaRPr lang="fr-FR" dirty="0"/>
          </a:p>
          <a:p>
            <a:r>
              <a:rPr lang="fr-FR" dirty="0">
                <a:solidFill>
                  <a:srgbClr val="00B050"/>
                </a:solidFill>
              </a:rPr>
              <a:t>Sa clé de hachage, le </a:t>
            </a:r>
            <a:r>
              <a:rPr lang="fr-FR" i="1" dirty="0">
                <a:solidFill>
                  <a:srgbClr val="00B050"/>
                </a:solidFill>
              </a:rPr>
              <a:t>SHA</a:t>
            </a:r>
            <a:endParaRPr lang="fr-FR" dirty="0">
              <a:solidFill>
                <a:srgbClr val="00B050"/>
              </a:solidFill>
            </a:endParaRPr>
          </a:p>
          <a:p>
            <a:r>
              <a:rPr lang="fr-FR" dirty="0"/>
              <a:t>Son message de commit</a:t>
            </a:r>
          </a:p>
          <a:p>
            <a:r>
              <a:rPr lang="fr-FR" dirty="0"/>
              <a:t>Sa date</a:t>
            </a:r>
          </a:p>
          <a:p>
            <a:r>
              <a:rPr lang="fr-FR" dirty="0"/>
              <a:t>Son auteur</a:t>
            </a:r>
          </a:p>
          <a:p>
            <a:endParaRPr lang="fr-FR" dirty="0"/>
          </a:p>
        </p:txBody>
      </p:sp>
    </p:spTree>
    <p:extLst>
      <p:ext uri="{BB962C8B-B14F-4D97-AF65-F5344CB8AC3E}">
        <p14:creationId xmlns:p14="http://schemas.microsoft.com/office/powerpoint/2010/main" val="334918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457200" lvl="1"/>
            <a:r>
              <a:rPr lang="fr-FR" sz="4000" u="sng" dirty="0" smtClean="0"/>
              <a:t>Chapitre 1: Présentation</a:t>
            </a:r>
            <a:br>
              <a:rPr lang="fr-FR" sz="4000" u="sng" dirty="0" smtClean="0"/>
            </a:br>
            <a:r>
              <a:rPr lang="fr-FR" sz="4000" u="sng" kern="1200" dirty="0">
                <a:solidFill>
                  <a:schemeClr val="tx1"/>
                </a:solidFill>
                <a:latin typeface="+mj-lt"/>
                <a:ea typeface="+mj-ea"/>
                <a:cs typeface="+mj-cs"/>
              </a:rPr>
              <a:t>a. Rôles de Git</a:t>
            </a:r>
            <a:br>
              <a:rPr lang="fr-FR" sz="4000" u="sng" kern="1200" dirty="0">
                <a:solidFill>
                  <a:schemeClr val="tx1"/>
                </a:solidFill>
                <a:latin typeface="+mj-lt"/>
                <a:ea typeface="+mj-ea"/>
                <a:cs typeface="+mj-cs"/>
              </a:rPr>
            </a:br>
            <a:r>
              <a:rPr lang="fr-FR" dirty="0" smtClean="0"/>
              <a:t/>
            </a:r>
            <a:br>
              <a:rPr lang="fr-FR" dirty="0" smtClean="0"/>
            </a:br>
            <a:r>
              <a:rPr lang="fr-FR" dirty="0" smtClean="0"/>
              <a:t/>
            </a:r>
            <a:br>
              <a:rPr lang="fr-FR" dirty="0" smtClean="0"/>
            </a:br>
            <a:endParaRPr lang="fr-FR" dirty="0"/>
          </a:p>
        </p:txBody>
      </p:sp>
      <p:sp>
        <p:nvSpPr>
          <p:cNvPr id="3" name="Espace réservé du contenu 2"/>
          <p:cNvSpPr>
            <a:spLocks noGrp="1"/>
          </p:cNvSpPr>
          <p:nvPr>
            <p:ph idx="1"/>
          </p:nvPr>
        </p:nvSpPr>
        <p:spPr>
          <a:xfrm>
            <a:off x="680259" y="1429789"/>
            <a:ext cx="10515600" cy="4688985"/>
          </a:xfrm>
        </p:spPr>
        <p:txBody>
          <a:bodyPr>
            <a:normAutofit fontScale="70000" lnSpcReduction="20000"/>
          </a:bodyPr>
          <a:lstStyle/>
          <a:p>
            <a:pPr marL="0" indent="0">
              <a:buNone/>
            </a:pPr>
            <a:r>
              <a:rPr lang="fr-FR" b="1" dirty="0" smtClean="0"/>
              <a:t>Git</a:t>
            </a:r>
            <a:r>
              <a:rPr lang="fr-FR" b="1" dirty="0"/>
              <a:t> </a:t>
            </a:r>
            <a:r>
              <a:rPr lang="fr-FR" dirty="0"/>
              <a:t>est le système de contrôle de version distribué. Git est chargé de suivre les modifications apportées au contenu – généralement des fichiers de code source</a:t>
            </a:r>
            <a:r>
              <a:rPr lang="fr-FR" dirty="0" smtClean="0"/>
              <a:t>. </a:t>
            </a:r>
          </a:p>
          <a:p>
            <a:r>
              <a:rPr lang="fr-FR" dirty="0"/>
              <a:t>Dans ce cours, vous allez prendre en main Git, un outil qui va vous permettre de </a:t>
            </a:r>
            <a:r>
              <a:rPr lang="fr-FR" b="1" dirty="0" err="1"/>
              <a:t>versionner</a:t>
            </a:r>
            <a:r>
              <a:rPr lang="fr-FR" b="1" dirty="0"/>
              <a:t> votre code</a:t>
            </a:r>
            <a:r>
              <a:rPr lang="fr-FR" dirty="0"/>
              <a:t>, c'est-à-dire gérer les versions de votre code au fur et à mesure que vous le modifiez.</a:t>
            </a:r>
          </a:p>
          <a:p>
            <a:r>
              <a:rPr lang="fr-FR" dirty="0"/>
              <a:t>Pourquoi </a:t>
            </a:r>
            <a:r>
              <a:rPr lang="fr-FR" dirty="0" err="1"/>
              <a:t>versionner</a:t>
            </a:r>
            <a:r>
              <a:rPr lang="fr-FR" dirty="0"/>
              <a:t> votre code ? </a:t>
            </a:r>
          </a:p>
          <a:p>
            <a:r>
              <a:rPr lang="fr-FR" dirty="0"/>
              <a:t>Lorsque vous travaillez sur un projet de code, vous allez régulièrement y apporter des modifications, et par moments ces modifications vont provoquer des bugs. Lorsque vous revenez sur votre projet après quelques jours ou même quelques heures, il peut être difficile de vous souvenir des dernières modifications que vous avez effectuées et de retrouver vos repères dans votre code. </a:t>
            </a:r>
          </a:p>
          <a:p>
            <a:r>
              <a:rPr lang="fr-FR" dirty="0"/>
              <a:t>Avec un logiciel de </a:t>
            </a:r>
            <a:r>
              <a:rPr lang="fr-FR" dirty="0" err="1"/>
              <a:t>versioning</a:t>
            </a:r>
            <a:r>
              <a:rPr lang="fr-FR" dirty="0"/>
              <a:t> comme Git, vous pouvez garder la trace de toutes les modifications faites sur votre code pour pouvoir vous y retrouver à tout moment. À chaque fois que vous faites une série de modifications (créer un fichier, supprimer un fichier, modifier un texte dans un fichier, etc.),  vous allez pouvoir enregistrer ces </a:t>
            </a:r>
            <a:r>
              <a:rPr lang="fr-FR" dirty="0" err="1"/>
              <a:t>modifs</a:t>
            </a:r>
            <a:r>
              <a:rPr lang="fr-FR" dirty="0"/>
              <a:t> dans un </a:t>
            </a:r>
            <a:r>
              <a:rPr lang="fr-FR" b="1" dirty="0"/>
              <a:t>commit</a:t>
            </a:r>
            <a:r>
              <a:rPr lang="fr-FR" dirty="0"/>
              <a:t>.</a:t>
            </a:r>
          </a:p>
          <a:p>
            <a:pPr marL="0" indent="0">
              <a:buNone/>
            </a:pPr>
            <a:r>
              <a:rPr lang="fr-FR" dirty="0"/>
              <a:t/>
            </a:r>
            <a:br>
              <a:rPr lang="fr-FR" dirty="0"/>
            </a:br>
            <a:endParaRPr lang="fr-FR" dirty="0"/>
          </a:p>
        </p:txBody>
      </p:sp>
    </p:spTree>
    <p:extLst>
      <p:ext uri="{BB962C8B-B14F-4D97-AF65-F5344CB8AC3E}">
        <p14:creationId xmlns:p14="http://schemas.microsoft.com/office/powerpoint/2010/main" val="2878688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9) À </a:t>
            </a:r>
            <a:r>
              <a:rPr lang="fr-FR" dirty="0"/>
              <a:t>quoi sert un message de commit </a:t>
            </a:r>
            <a:r>
              <a:rPr lang="fr-FR" dirty="0" smtClean="0"/>
              <a:t>?</a:t>
            </a:r>
          </a:p>
          <a:p>
            <a:pPr marL="0" indent="0">
              <a:buNone/>
            </a:pPr>
            <a:endParaRPr lang="fr-FR" dirty="0"/>
          </a:p>
          <a:p>
            <a:r>
              <a:rPr lang="fr-FR" dirty="0"/>
              <a:t>Indiquer quels fichiers ont été modifiés</a:t>
            </a:r>
          </a:p>
          <a:p>
            <a:r>
              <a:rPr lang="fr-FR" dirty="0"/>
              <a:t>Noter la date de modification des fichiers</a:t>
            </a:r>
          </a:p>
          <a:p>
            <a:r>
              <a:rPr lang="fr-FR" dirty="0">
                <a:solidFill>
                  <a:srgbClr val="00B050"/>
                </a:solidFill>
              </a:rPr>
              <a:t>Indiquer quelles modifications ont été faites et </a:t>
            </a:r>
            <a:r>
              <a:rPr lang="fr-FR" dirty="0" smtClean="0">
                <a:solidFill>
                  <a:srgbClr val="00B050"/>
                </a:solidFill>
              </a:rPr>
              <a:t>pourquoi</a:t>
            </a:r>
            <a:endParaRPr lang="fr-FR" dirty="0">
              <a:solidFill>
                <a:srgbClr val="00B050"/>
              </a:solidFill>
            </a:endParaRPr>
          </a:p>
          <a:p>
            <a:endParaRPr lang="fr-FR" dirty="0"/>
          </a:p>
        </p:txBody>
      </p:sp>
    </p:spTree>
    <p:extLst>
      <p:ext uri="{BB962C8B-B14F-4D97-AF65-F5344CB8AC3E}">
        <p14:creationId xmlns:p14="http://schemas.microsoft.com/office/powerpoint/2010/main" val="314051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10) Que </a:t>
            </a:r>
            <a:r>
              <a:rPr lang="fr-FR" dirty="0"/>
              <a:t>signifie l'option -a de la commande commit </a:t>
            </a:r>
            <a:r>
              <a:rPr lang="fr-FR" dirty="0" smtClean="0"/>
              <a:t>?</a:t>
            </a:r>
          </a:p>
          <a:p>
            <a:pPr marL="0" indent="0">
              <a:buNone/>
            </a:pPr>
            <a:endParaRPr lang="fr-FR" dirty="0"/>
          </a:p>
          <a:p>
            <a:r>
              <a:rPr lang="fr-FR" dirty="0"/>
              <a:t>Ajouter tous les fichiers du projet au commit</a:t>
            </a:r>
          </a:p>
          <a:p>
            <a:r>
              <a:rPr lang="fr-FR" dirty="0">
                <a:solidFill>
                  <a:srgbClr val="00B050"/>
                </a:solidFill>
              </a:rPr>
              <a:t>Ajouter tous les fichiers déjà présents dans l'index au commit</a:t>
            </a:r>
          </a:p>
          <a:p>
            <a:r>
              <a:rPr lang="fr-FR" dirty="0"/>
              <a:t>Ajouter tous les fichiers du projet à l'index</a:t>
            </a:r>
          </a:p>
          <a:p>
            <a:r>
              <a:rPr lang="fr-FR" dirty="0"/>
              <a:t>Ajouter l'index à Git</a:t>
            </a:r>
          </a:p>
          <a:p>
            <a:endParaRPr lang="fr-FR" dirty="0"/>
          </a:p>
        </p:txBody>
      </p:sp>
    </p:spTree>
    <p:extLst>
      <p:ext uri="{BB962C8B-B14F-4D97-AF65-F5344CB8AC3E}">
        <p14:creationId xmlns:p14="http://schemas.microsoft.com/office/powerpoint/2010/main" val="241256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11) Dans </a:t>
            </a:r>
            <a:r>
              <a:rPr lang="fr-FR" dirty="0"/>
              <a:t>quel ordre les actions suivantes sont le plus souvent utilisées </a:t>
            </a:r>
            <a:r>
              <a:rPr lang="fr-FR" dirty="0" smtClean="0"/>
              <a:t>?</a:t>
            </a:r>
          </a:p>
          <a:p>
            <a:pPr marL="0" indent="0">
              <a:buNone/>
            </a:pPr>
            <a:endParaRPr lang="fr-FR" dirty="0"/>
          </a:p>
          <a:p>
            <a:r>
              <a:rPr lang="fr-FR" dirty="0"/>
              <a:t>push, commit, écrire du code</a:t>
            </a:r>
          </a:p>
          <a:p>
            <a:r>
              <a:rPr lang="fr-FR" dirty="0"/>
              <a:t>écrire du code, push, commit</a:t>
            </a:r>
          </a:p>
          <a:p>
            <a:r>
              <a:rPr lang="fr-FR" dirty="0">
                <a:solidFill>
                  <a:srgbClr val="00B050"/>
                </a:solidFill>
              </a:rPr>
              <a:t>écrire du code, commit, push</a:t>
            </a:r>
          </a:p>
          <a:p>
            <a:r>
              <a:rPr lang="fr-FR" dirty="0"/>
              <a:t>push, écrire du code, commit</a:t>
            </a:r>
          </a:p>
          <a:p>
            <a:endParaRPr lang="fr-FR" dirty="0"/>
          </a:p>
        </p:txBody>
      </p:sp>
    </p:spTree>
    <p:extLst>
      <p:ext uri="{BB962C8B-B14F-4D97-AF65-F5344CB8AC3E}">
        <p14:creationId xmlns:p14="http://schemas.microsoft.com/office/powerpoint/2010/main" val="96115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12) Quel </a:t>
            </a:r>
            <a:r>
              <a:rPr lang="fr-FR" dirty="0"/>
              <a:t>type de machine ne peut pas servir de </a:t>
            </a:r>
            <a:r>
              <a:rPr lang="fr-FR" dirty="0" err="1"/>
              <a:t>remote</a:t>
            </a:r>
            <a:r>
              <a:rPr lang="fr-FR" dirty="0"/>
              <a:t> Git </a:t>
            </a:r>
            <a:r>
              <a:rPr lang="fr-FR" dirty="0" smtClean="0"/>
              <a:t>?</a:t>
            </a:r>
          </a:p>
          <a:p>
            <a:pPr marL="0" indent="0">
              <a:buNone/>
            </a:pPr>
            <a:endParaRPr lang="fr-FR" dirty="0"/>
          </a:p>
          <a:p>
            <a:r>
              <a:rPr lang="fr-FR" dirty="0"/>
              <a:t>La machine sur laquelle je code</a:t>
            </a:r>
          </a:p>
          <a:p>
            <a:r>
              <a:rPr lang="fr-FR" dirty="0"/>
              <a:t>Une autre machine chez moi</a:t>
            </a:r>
          </a:p>
          <a:p>
            <a:r>
              <a:rPr lang="fr-FR" dirty="0"/>
              <a:t>Un serveur chez GitHub</a:t>
            </a:r>
          </a:p>
          <a:p>
            <a:r>
              <a:rPr lang="fr-FR" dirty="0">
                <a:solidFill>
                  <a:srgbClr val="00B050"/>
                </a:solidFill>
              </a:rPr>
              <a:t>Toutes les machines citées peuvent servir de </a:t>
            </a:r>
            <a:r>
              <a:rPr lang="fr-FR" dirty="0" err="1">
                <a:solidFill>
                  <a:srgbClr val="00B050"/>
                </a:solidFill>
              </a:rPr>
              <a:t>remote</a:t>
            </a:r>
            <a:r>
              <a:rPr lang="fr-FR" dirty="0">
                <a:solidFill>
                  <a:srgbClr val="00B050"/>
                </a:solidFill>
              </a:rPr>
              <a:t> Git </a:t>
            </a:r>
          </a:p>
          <a:p>
            <a:endParaRPr lang="fr-FR" dirty="0"/>
          </a:p>
        </p:txBody>
      </p:sp>
    </p:spTree>
    <p:extLst>
      <p:ext uri="{BB962C8B-B14F-4D97-AF65-F5344CB8AC3E}">
        <p14:creationId xmlns:p14="http://schemas.microsoft.com/office/powerpoint/2010/main" val="275811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13) Qu'est-ce </a:t>
            </a:r>
            <a:r>
              <a:rPr lang="fr-FR" dirty="0"/>
              <a:t>qu'un </a:t>
            </a:r>
            <a:r>
              <a:rPr lang="fr-FR" dirty="0" err="1"/>
              <a:t>gist</a:t>
            </a:r>
            <a:r>
              <a:rPr lang="fr-FR" dirty="0"/>
              <a:t> </a:t>
            </a:r>
            <a:r>
              <a:rPr lang="fr-FR" dirty="0" smtClean="0"/>
              <a:t>?</a:t>
            </a:r>
          </a:p>
          <a:p>
            <a:pPr marL="0" indent="0">
              <a:buNone/>
            </a:pPr>
            <a:endParaRPr lang="fr-FR" dirty="0"/>
          </a:p>
          <a:p>
            <a:r>
              <a:rPr lang="fr-FR" dirty="0"/>
              <a:t>Le mode d'affichage d'un commit sur GitHub</a:t>
            </a:r>
          </a:p>
          <a:p>
            <a:r>
              <a:rPr lang="fr-FR" dirty="0">
                <a:solidFill>
                  <a:srgbClr val="00B050"/>
                </a:solidFill>
              </a:rPr>
              <a:t>Une façon de partager son code avec GitHub</a:t>
            </a:r>
          </a:p>
          <a:p>
            <a:r>
              <a:rPr lang="fr-FR" dirty="0"/>
              <a:t>Un utilisateur de GitHub</a:t>
            </a:r>
          </a:p>
          <a:p>
            <a:r>
              <a:rPr lang="fr-FR" dirty="0"/>
              <a:t>Une commande Git</a:t>
            </a:r>
          </a:p>
          <a:p>
            <a:endParaRPr lang="fr-FR" dirty="0"/>
          </a:p>
        </p:txBody>
      </p:sp>
    </p:spTree>
    <p:extLst>
      <p:ext uri="{BB962C8B-B14F-4D97-AF65-F5344CB8AC3E}">
        <p14:creationId xmlns:p14="http://schemas.microsoft.com/office/powerpoint/2010/main" val="418864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14) Comment </a:t>
            </a:r>
            <a:r>
              <a:rPr lang="fr-FR" dirty="0"/>
              <a:t>s'appelle l'action de récupérer un </a:t>
            </a:r>
            <a:r>
              <a:rPr lang="fr-FR" dirty="0" err="1"/>
              <a:t>repository</a:t>
            </a:r>
            <a:r>
              <a:rPr lang="fr-FR" dirty="0"/>
              <a:t> entier sur sa machine </a:t>
            </a:r>
            <a:r>
              <a:rPr lang="fr-FR" dirty="0" smtClean="0"/>
              <a:t>?</a:t>
            </a:r>
          </a:p>
          <a:p>
            <a:pPr marL="0" indent="0">
              <a:buNone/>
            </a:pPr>
            <a:endParaRPr lang="fr-FR" dirty="0"/>
          </a:p>
          <a:p>
            <a:r>
              <a:rPr lang="fr-FR" dirty="0">
                <a:solidFill>
                  <a:srgbClr val="00B050"/>
                </a:solidFill>
              </a:rPr>
              <a:t>Un clonage</a:t>
            </a:r>
          </a:p>
          <a:p>
            <a:r>
              <a:rPr lang="fr-FR" dirty="0"/>
              <a:t>Une duplication</a:t>
            </a:r>
          </a:p>
          <a:p>
            <a:r>
              <a:rPr lang="fr-FR" dirty="0"/>
              <a:t>Un "fork"</a:t>
            </a:r>
          </a:p>
          <a:p>
            <a:r>
              <a:rPr lang="fr-FR" dirty="0"/>
              <a:t>Un "pull"</a:t>
            </a:r>
          </a:p>
          <a:p>
            <a:endParaRPr lang="fr-FR" dirty="0"/>
          </a:p>
        </p:txBody>
      </p:sp>
    </p:spTree>
    <p:extLst>
      <p:ext uri="{BB962C8B-B14F-4D97-AF65-F5344CB8AC3E}">
        <p14:creationId xmlns:p14="http://schemas.microsoft.com/office/powerpoint/2010/main" val="264605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15) Quelle </a:t>
            </a:r>
            <a:r>
              <a:rPr lang="fr-FR" dirty="0"/>
              <a:t>est la commande Git qui permet d'envoyer ses modifications sur un </a:t>
            </a:r>
            <a:r>
              <a:rPr lang="fr-FR" dirty="0" err="1"/>
              <a:t>remote</a:t>
            </a:r>
            <a:r>
              <a:rPr lang="fr-FR" dirty="0"/>
              <a:t> </a:t>
            </a:r>
            <a:r>
              <a:rPr lang="fr-FR" dirty="0" smtClean="0"/>
              <a:t>?</a:t>
            </a:r>
          </a:p>
          <a:p>
            <a:pPr marL="0" indent="0">
              <a:buNone/>
            </a:pPr>
            <a:endParaRPr lang="fr-FR" dirty="0"/>
          </a:p>
          <a:p>
            <a:r>
              <a:rPr lang="fr-FR" dirty="0">
                <a:solidFill>
                  <a:srgbClr val="00B050"/>
                </a:solidFill>
              </a:rPr>
              <a:t>Push</a:t>
            </a:r>
          </a:p>
          <a:p>
            <a:r>
              <a:rPr lang="fr-FR" dirty="0"/>
              <a:t>Commit</a:t>
            </a:r>
          </a:p>
          <a:p>
            <a:r>
              <a:rPr lang="fr-FR" dirty="0"/>
              <a:t>Pull</a:t>
            </a:r>
          </a:p>
          <a:p>
            <a:r>
              <a:rPr lang="fr-FR" dirty="0"/>
              <a:t>Clone</a:t>
            </a:r>
          </a:p>
          <a:p>
            <a:endParaRPr lang="fr-FR" dirty="0"/>
          </a:p>
        </p:txBody>
      </p:sp>
    </p:spTree>
    <p:extLst>
      <p:ext uri="{BB962C8B-B14F-4D97-AF65-F5344CB8AC3E}">
        <p14:creationId xmlns:p14="http://schemas.microsoft.com/office/powerpoint/2010/main" val="434727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16)</a:t>
            </a:r>
            <a:r>
              <a:rPr lang="fr-FR" dirty="0"/>
              <a:t> </a:t>
            </a:r>
            <a:r>
              <a:rPr lang="fr-FR" dirty="0" smtClean="0"/>
              <a:t>Quelle </a:t>
            </a:r>
            <a:r>
              <a:rPr lang="fr-FR" dirty="0"/>
              <a:t>est la commande Git qui permet de récupérer uniquement les dernières modifications faites sur un </a:t>
            </a:r>
            <a:r>
              <a:rPr lang="fr-FR" dirty="0" err="1"/>
              <a:t>remote</a:t>
            </a:r>
            <a:r>
              <a:rPr lang="fr-FR" dirty="0"/>
              <a:t> </a:t>
            </a:r>
            <a:r>
              <a:rPr lang="fr-FR" dirty="0" smtClean="0"/>
              <a:t>?</a:t>
            </a:r>
          </a:p>
          <a:p>
            <a:pPr marL="0" indent="0">
              <a:buNone/>
            </a:pPr>
            <a:endParaRPr lang="fr-FR" dirty="0"/>
          </a:p>
          <a:p>
            <a:r>
              <a:rPr lang="fr-FR" dirty="0"/>
              <a:t>Push</a:t>
            </a:r>
          </a:p>
          <a:p>
            <a:r>
              <a:rPr lang="fr-FR" dirty="0"/>
              <a:t>Fork</a:t>
            </a:r>
          </a:p>
          <a:p>
            <a:r>
              <a:rPr lang="fr-FR" dirty="0"/>
              <a:t>Clone</a:t>
            </a:r>
          </a:p>
          <a:p>
            <a:r>
              <a:rPr lang="fr-FR" dirty="0">
                <a:solidFill>
                  <a:srgbClr val="00B050"/>
                </a:solidFill>
              </a:rPr>
              <a:t>Pull</a:t>
            </a:r>
          </a:p>
          <a:p>
            <a:endParaRPr lang="fr-FR" dirty="0"/>
          </a:p>
        </p:txBody>
      </p:sp>
    </p:spTree>
    <p:extLst>
      <p:ext uri="{BB962C8B-B14F-4D97-AF65-F5344CB8AC3E}">
        <p14:creationId xmlns:p14="http://schemas.microsoft.com/office/powerpoint/2010/main" val="153944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17) Quand </a:t>
            </a:r>
            <a:r>
              <a:rPr lang="fr-FR" dirty="0"/>
              <a:t>faut-il se mettre à jour par rapport au </a:t>
            </a:r>
            <a:r>
              <a:rPr lang="fr-FR" dirty="0" err="1"/>
              <a:t>remote</a:t>
            </a:r>
            <a:r>
              <a:rPr lang="fr-FR" dirty="0"/>
              <a:t> distant partagé </a:t>
            </a:r>
            <a:r>
              <a:rPr lang="fr-FR" dirty="0" smtClean="0"/>
              <a:t>?</a:t>
            </a:r>
          </a:p>
          <a:p>
            <a:pPr marL="0" indent="0">
              <a:buNone/>
            </a:pPr>
            <a:endParaRPr lang="fr-FR" dirty="0"/>
          </a:p>
          <a:p>
            <a:r>
              <a:rPr lang="fr-FR" dirty="0">
                <a:solidFill>
                  <a:srgbClr val="00B050"/>
                </a:solidFill>
              </a:rPr>
              <a:t>Fréquemment, pour éviter de trop diverger</a:t>
            </a:r>
          </a:p>
          <a:p>
            <a:r>
              <a:rPr lang="fr-FR" dirty="0"/>
              <a:t>Rarement, pour éviter les conflits</a:t>
            </a:r>
          </a:p>
          <a:p>
            <a:r>
              <a:rPr lang="fr-FR" dirty="0"/>
              <a:t>Jamais, c'est un risque de sécurité</a:t>
            </a:r>
          </a:p>
          <a:p>
            <a:r>
              <a:rPr lang="fr-FR" dirty="0"/>
              <a:t>Il est impossible de se mettre à jour si le </a:t>
            </a:r>
            <a:r>
              <a:rPr lang="fr-FR" dirty="0" err="1"/>
              <a:t>remote</a:t>
            </a:r>
            <a:r>
              <a:rPr lang="fr-FR" dirty="0"/>
              <a:t> est partagé</a:t>
            </a:r>
          </a:p>
          <a:p>
            <a:endParaRPr lang="fr-FR" dirty="0"/>
          </a:p>
        </p:txBody>
      </p:sp>
    </p:spTree>
    <p:extLst>
      <p:ext uri="{BB962C8B-B14F-4D97-AF65-F5344CB8AC3E}">
        <p14:creationId xmlns:p14="http://schemas.microsoft.com/office/powerpoint/2010/main" val="238801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18) Avec </a:t>
            </a:r>
            <a:r>
              <a:rPr lang="fr-FR" dirty="0"/>
              <a:t>quelle commande de Git peut-on voir les modifications effectuées par d'autres développeurs après avoir effectué la commande </a:t>
            </a:r>
            <a:r>
              <a:rPr lang="fr-FR" dirty="0" smtClean="0"/>
              <a:t>git pull</a:t>
            </a:r>
          </a:p>
          <a:p>
            <a:r>
              <a:rPr lang="fr-FR" dirty="0" smtClean="0"/>
              <a:t>push</a:t>
            </a:r>
          </a:p>
          <a:p>
            <a:r>
              <a:rPr lang="fr-FR" dirty="0" err="1" smtClean="0"/>
              <a:t>status</a:t>
            </a:r>
            <a:endParaRPr lang="fr-FR" dirty="0" smtClean="0"/>
          </a:p>
          <a:p>
            <a:r>
              <a:rPr lang="fr-FR" dirty="0" err="1" smtClean="0"/>
              <a:t>origin</a:t>
            </a:r>
            <a:endParaRPr lang="fr-FR" dirty="0" smtClean="0"/>
          </a:p>
          <a:p>
            <a:r>
              <a:rPr lang="fr-FR" dirty="0" smtClean="0"/>
              <a:t>log</a:t>
            </a:r>
          </a:p>
          <a:p>
            <a:endParaRPr lang="fr-FR" dirty="0"/>
          </a:p>
        </p:txBody>
      </p:sp>
    </p:spTree>
    <p:extLst>
      <p:ext uri="{BB962C8B-B14F-4D97-AF65-F5344CB8AC3E}">
        <p14:creationId xmlns:p14="http://schemas.microsoft.com/office/powerpoint/2010/main" val="130360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334" y="240434"/>
            <a:ext cx="10515600" cy="1325563"/>
          </a:xfrm>
        </p:spPr>
        <p:txBody>
          <a:bodyPr>
            <a:normAutofit/>
          </a:bodyPr>
          <a:lstStyle/>
          <a:p>
            <a:r>
              <a:rPr lang="fr-FR" sz="3600" b="1" u="sng" dirty="0"/>
              <a:t>Chapitre 1: Présentation</a:t>
            </a:r>
            <a:br>
              <a:rPr lang="fr-FR" sz="3600" b="1" u="sng" dirty="0"/>
            </a:br>
            <a:r>
              <a:rPr lang="fr-FR" sz="3600" u="sng" dirty="0"/>
              <a:t>a. Rôles de </a:t>
            </a:r>
            <a:r>
              <a:rPr lang="fr-FR" sz="3600" u="sng" dirty="0" smtClean="0"/>
              <a:t>Git (suite)</a:t>
            </a:r>
            <a:endParaRPr lang="fr-FR" sz="3600" u="sng" dirty="0"/>
          </a:p>
        </p:txBody>
      </p:sp>
      <p:sp>
        <p:nvSpPr>
          <p:cNvPr id="3" name="Espace réservé du contenu 2"/>
          <p:cNvSpPr>
            <a:spLocks noGrp="1"/>
          </p:cNvSpPr>
          <p:nvPr>
            <p:ph idx="1"/>
          </p:nvPr>
        </p:nvSpPr>
        <p:spPr/>
        <p:txBody>
          <a:bodyPr>
            <a:normAutofit fontScale="92500" lnSpcReduction="10000"/>
          </a:bodyPr>
          <a:lstStyle/>
          <a:p>
            <a:r>
              <a:rPr lang="fr-FR" dirty="0"/>
              <a:t>Voici quelques-uns des avantages que Git apporte</a:t>
            </a:r>
            <a:r>
              <a:rPr lang="fr-FR" dirty="0" smtClean="0"/>
              <a:t>: Permet </a:t>
            </a:r>
            <a:r>
              <a:rPr lang="fr-FR" dirty="0"/>
              <a:t>à un grand nombre de collaborateurs de travailler sur un même projet, en offrant une bonne gestion des modifications</a:t>
            </a:r>
            <a:r>
              <a:rPr lang="fr-FR" dirty="0" smtClean="0"/>
              <a:t>.</a:t>
            </a:r>
          </a:p>
          <a:p>
            <a:r>
              <a:rPr lang="fr-FR" dirty="0" smtClean="0"/>
              <a:t>Permet </a:t>
            </a:r>
            <a:r>
              <a:rPr lang="fr-FR" dirty="0"/>
              <a:t>de synchroniser un projet entre plusieurs collaborateurs, en ayant l’assurance que tous les fichiers soient à jour</a:t>
            </a:r>
            <a:r>
              <a:rPr lang="fr-FR" dirty="0" smtClean="0"/>
              <a:t>. Permet </a:t>
            </a:r>
            <a:r>
              <a:rPr lang="fr-FR" dirty="0"/>
              <a:t>d’avoir un historique précis de tous les changements et modifications d’un projet. Cela permet de clarifier les questions récurrentes: “Où est la dernière version du fichier X?” et “Qu’est-ce qui a été changé entre les révisions 41 et 42”?.Git est à la base un outil “en ligne de commande”. Afin d’avoir un meilleur confort d’utilisation, il existe divers logiciels offrant une interface graphique. Il existe également des services en ligne permettant d’héberger des projets Git, afin de faciliter la collaboration et d’avoir une sauvegarde </a:t>
            </a:r>
            <a:r>
              <a:rPr lang="fr-FR" dirty="0" smtClean="0"/>
              <a:t>en ligne.</a:t>
            </a:r>
            <a:endParaRPr lang="fr-FR" dirty="0"/>
          </a:p>
        </p:txBody>
      </p:sp>
    </p:spTree>
    <p:extLst>
      <p:ext uri="{BB962C8B-B14F-4D97-AF65-F5344CB8AC3E}">
        <p14:creationId xmlns:p14="http://schemas.microsoft.com/office/powerpoint/2010/main" val="1438837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dirty="0" smtClean="0"/>
              <a:t>19) GitHub </a:t>
            </a:r>
            <a:r>
              <a:rPr lang="fr-FR" dirty="0"/>
              <a:t>ne permet pas de</a:t>
            </a:r>
            <a:r>
              <a:rPr lang="fr-FR" dirty="0" smtClean="0"/>
              <a:t>...</a:t>
            </a:r>
          </a:p>
          <a:p>
            <a:pPr marL="0" indent="0">
              <a:buNone/>
            </a:pPr>
            <a:endParaRPr lang="fr-FR" dirty="0"/>
          </a:p>
          <a:p>
            <a:r>
              <a:rPr lang="fr-FR" dirty="0"/>
              <a:t>Partager du code</a:t>
            </a:r>
          </a:p>
          <a:p>
            <a:r>
              <a:rPr lang="fr-FR" dirty="0"/>
              <a:t>Modifier du code en ligne</a:t>
            </a:r>
          </a:p>
          <a:p>
            <a:r>
              <a:rPr lang="fr-FR" dirty="0">
                <a:solidFill>
                  <a:srgbClr val="00B050"/>
                </a:solidFill>
              </a:rPr>
              <a:t>Discuter par chat</a:t>
            </a:r>
          </a:p>
          <a:p>
            <a:r>
              <a:rPr lang="fr-FR" dirty="0"/>
              <a:t>Organiser un projet avec des tickets</a:t>
            </a:r>
          </a:p>
          <a:p>
            <a:endParaRPr lang="fr-FR" dirty="0"/>
          </a:p>
        </p:txBody>
      </p:sp>
    </p:spTree>
    <p:extLst>
      <p:ext uri="{BB962C8B-B14F-4D97-AF65-F5344CB8AC3E}">
        <p14:creationId xmlns:p14="http://schemas.microsoft.com/office/powerpoint/2010/main" val="667559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15636"/>
            <a:ext cx="10515600" cy="5761327"/>
          </a:xfrm>
        </p:spPr>
        <p:txBody>
          <a:bodyPr/>
          <a:lstStyle/>
          <a:p>
            <a:pPr marL="0" indent="0">
              <a:buNone/>
            </a:pPr>
            <a:r>
              <a:rPr lang="fr-FR" smtClean="0"/>
              <a:t>20) Comment </a:t>
            </a:r>
            <a:r>
              <a:rPr lang="fr-FR" dirty="0"/>
              <a:t>est nommé le </a:t>
            </a:r>
            <a:r>
              <a:rPr lang="fr-FR" dirty="0" err="1"/>
              <a:t>remote</a:t>
            </a:r>
            <a:r>
              <a:rPr lang="fr-FR" dirty="0"/>
              <a:t> par défaut </a:t>
            </a:r>
            <a:r>
              <a:rPr lang="fr-FR" dirty="0" smtClean="0"/>
              <a:t>?</a:t>
            </a:r>
          </a:p>
          <a:p>
            <a:pPr marL="0" indent="0">
              <a:buNone/>
            </a:pPr>
            <a:endParaRPr lang="fr-FR" dirty="0"/>
          </a:p>
          <a:p>
            <a:r>
              <a:rPr lang="fr-FR" dirty="0" err="1">
                <a:solidFill>
                  <a:srgbClr val="00B050"/>
                </a:solidFill>
              </a:rPr>
              <a:t>Origin</a:t>
            </a:r>
            <a:endParaRPr lang="fr-FR" dirty="0">
              <a:solidFill>
                <a:srgbClr val="00B050"/>
              </a:solidFill>
            </a:endParaRPr>
          </a:p>
          <a:p>
            <a:r>
              <a:rPr lang="fr-FR" dirty="0"/>
              <a:t>Base</a:t>
            </a:r>
          </a:p>
          <a:p>
            <a:r>
              <a:rPr lang="fr-FR" dirty="0"/>
              <a:t>Master</a:t>
            </a:r>
          </a:p>
          <a:p>
            <a:r>
              <a:rPr lang="fr-FR" dirty="0"/>
              <a:t>GitHub</a:t>
            </a:r>
          </a:p>
          <a:p>
            <a:endParaRPr lang="fr-FR" dirty="0"/>
          </a:p>
        </p:txBody>
      </p:sp>
    </p:spTree>
    <p:extLst>
      <p:ext uri="{BB962C8B-B14F-4D97-AF65-F5344CB8AC3E}">
        <p14:creationId xmlns:p14="http://schemas.microsoft.com/office/powerpoint/2010/main" val="188340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u="sng" dirty="0"/>
              <a:t>Chapitre 1: Présentation</a:t>
            </a:r>
            <a:br>
              <a:rPr lang="fr-FR" sz="3600" b="1" u="sng" dirty="0"/>
            </a:br>
            <a:r>
              <a:rPr lang="fr-FR" sz="3600" u="sng" dirty="0"/>
              <a:t>b. Historique</a:t>
            </a:r>
          </a:p>
        </p:txBody>
      </p:sp>
      <p:sp>
        <p:nvSpPr>
          <p:cNvPr id="3" name="Espace réservé du contenu 2"/>
          <p:cNvSpPr>
            <a:spLocks noGrp="1"/>
          </p:cNvSpPr>
          <p:nvPr>
            <p:ph idx="1"/>
          </p:nvPr>
        </p:nvSpPr>
        <p:spPr/>
        <p:txBody>
          <a:bodyPr/>
          <a:lstStyle/>
          <a:p>
            <a:r>
              <a:rPr lang="fr-FR" dirty="0"/>
              <a:t>C'est un logiciel libre créé par Linus </a:t>
            </a:r>
            <a:r>
              <a:rPr lang="fr-FR" dirty="0" err="1"/>
              <a:t>Torvalds</a:t>
            </a:r>
            <a:r>
              <a:rPr lang="fr-FR" dirty="0"/>
              <a:t> dont la première version date de 2005.</a:t>
            </a:r>
            <a:br>
              <a:rPr lang="fr-FR" dirty="0"/>
            </a:br>
            <a:r>
              <a:rPr lang="fr-FR" dirty="0"/>
              <a:t>En 2016, il s’agit du </a:t>
            </a:r>
            <a:r>
              <a:rPr lang="fr-FR" dirty="0">
                <a:hlinkClick r:id="rId2" tooltip="Logiciel de gestion de versions"/>
              </a:rPr>
              <a:t>logiciel de gestion de versions</a:t>
            </a:r>
            <a:r>
              <a:rPr lang="fr-FR" dirty="0"/>
              <a:t> le plus populaire qui est utilisé par plus de douze millions de personnes</a:t>
            </a:r>
            <a:r>
              <a:rPr lang="fr-FR" dirty="0" smtClean="0"/>
              <a:t>.</a:t>
            </a:r>
          </a:p>
          <a:p>
            <a:r>
              <a:rPr lang="fr-FR" dirty="0" smtClean="0"/>
              <a:t>GitHub </a:t>
            </a:r>
            <a:r>
              <a:rPr lang="fr-FR" dirty="0"/>
              <a:t>est un service web offrant l’hébergement de projets utilisant Git, lancé en 2008 (cf. cet article sur les débuts de cette startup californienne). Devenu extrêmement populaire (plus de 14 millions d’utilisateurs en 2016), GitHub offre de nombreuses fonctionnalités facilitant la communication et la collaboration. En 2018, GitHub a été acheté par Microsoft.</a:t>
            </a:r>
          </a:p>
          <a:p>
            <a:endParaRPr lang="fr-FR" dirty="0"/>
          </a:p>
          <a:p>
            <a:endParaRPr lang="fr-FR" dirty="0"/>
          </a:p>
        </p:txBody>
      </p:sp>
    </p:spTree>
    <p:extLst>
      <p:ext uri="{BB962C8B-B14F-4D97-AF65-F5344CB8AC3E}">
        <p14:creationId xmlns:p14="http://schemas.microsoft.com/office/powerpoint/2010/main" val="1697391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457200" lvl="1" indent="0" algn="l" rtl="0">
              <a:lnSpc>
                <a:spcPct val="90000"/>
              </a:lnSpc>
              <a:spcBef>
                <a:spcPct val="0"/>
              </a:spcBef>
            </a:pPr>
            <a:r>
              <a:rPr lang="fr-FR" sz="3600" b="1" u="sng" kern="1200" dirty="0">
                <a:solidFill>
                  <a:schemeClr val="tx1"/>
                </a:solidFill>
                <a:latin typeface="+mj-lt"/>
                <a:ea typeface="+mj-ea"/>
                <a:cs typeface="+mj-cs"/>
              </a:rPr>
              <a:t>Chapitre 1: Présentation</a:t>
            </a:r>
            <a:br>
              <a:rPr lang="fr-FR" sz="3600" b="1" u="sng" kern="1200" dirty="0">
                <a:solidFill>
                  <a:schemeClr val="tx1"/>
                </a:solidFill>
                <a:latin typeface="+mj-lt"/>
                <a:ea typeface="+mj-ea"/>
                <a:cs typeface="+mj-cs"/>
              </a:rPr>
            </a:br>
            <a:r>
              <a:rPr lang="fr-FR" sz="3600" u="sng" kern="1200" dirty="0">
                <a:solidFill>
                  <a:schemeClr val="tx1"/>
                </a:solidFill>
                <a:latin typeface="+mj-lt"/>
                <a:ea typeface="+mj-ea"/>
                <a:cs typeface="+mj-cs"/>
              </a:rPr>
              <a:t>c. Liens entre Git et </a:t>
            </a:r>
            <a:r>
              <a:rPr lang="fr-FR" sz="3600" u="sng" kern="1200" dirty="0" err="1">
                <a:solidFill>
                  <a:schemeClr val="tx1"/>
                </a:solidFill>
                <a:latin typeface="+mj-lt"/>
                <a:ea typeface="+mj-ea"/>
                <a:cs typeface="+mj-cs"/>
              </a:rPr>
              <a:t>Github</a:t>
            </a:r>
            <a:endParaRPr lang="fr-FR" sz="3600" u="sng" kern="1200" dirty="0">
              <a:solidFill>
                <a:schemeClr val="tx1"/>
              </a:solidFill>
              <a:latin typeface="+mj-lt"/>
              <a:ea typeface="+mj-ea"/>
              <a:cs typeface="+mj-cs"/>
            </a:endParaRPr>
          </a:p>
        </p:txBody>
      </p:sp>
      <p:sp>
        <p:nvSpPr>
          <p:cNvPr id="3" name="Espace réservé du contenu 2"/>
          <p:cNvSpPr>
            <a:spLocks noGrp="1"/>
          </p:cNvSpPr>
          <p:nvPr>
            <p:ph idx="1"/>
          </p:nvPr>
        </p:nvSpPr>
        <p:spPr/>
        <p:txBody>
          <a:bodyPr/>
          <a:lstStyle/>
          <a:p>
            <a:r>
              <a:rPr lang="fr-FR" b="1" dirty="0"/>
              <a:t>GitHub </a:t>
            </a:r>
            <a:r>
              <a:rPr lang="fr-FR" dirty="0"/>
              <a:t>est une entreprise qui fournit un hébergement de référentiel Git. Cela signifie qu’ils fournissent une solution clé en main pour héberger des référentiels Git sur leurs </a:t>
            </a:r>
            <a:r>
              <a:rPr lang="fr-FR" dirty="0" smtClean="0"/>
              <a:t>serveurs.</a:t>
            </a:r>
            <a:endParaRPr lang="fr-FR" dirty="0"/>
          </a:p>
          <a:p>
            <a:endParaRPr lang="fr-FR" dirty="0"/>
          </a:p>
        </p:txBody>
      </p:sp>
    </p:spTree>
    <p:extLst>
      <p:ext uri="{BB962C8B-B14F-4D97-AF65-F5344CB8AC3E}">
        <p14:creationId xmlns:p14="http://schemas.microsoft.com/office/powerpoint/2010/main" val="2771528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457200" lvl="1" indent="0"/>
            <a:r>
              <a:rPr lang="fr-FR" sz="4000" b="1" u="sng" kern="1200" dirty="0">
                <a:solidFill>
                  <a:schemeClr val="tx1"/>
                </a:solidFill>
                <a:latin typeface="+mj-lt"/>
                <a:ea typeface="+mj-ea"/>
                <a:cs typeface="+mj-cs"/>
              </a:rPr>
              <a:t>Chapitre 2: Installation</a:t>
            </a:r>
            <a:r>
              <a:rPr lang="fr-FR" dirty="0" smtClean="0"/>
              <a:t/>
            </a:r>
            <a:br>
              <a:rPr lang="fr-FR" dirty="0" smtClean="0"/>
            </a:br>
            <a:r>
              <a:rPr lang="fr-FR" sz="3600" u="sng" kern="1200" dirty="0" smtClean="0">
                <a:solidFill>
                  <a:schemeClr val="tx1"/>
                </a:solidFill>
                <a:latin typeface="+mj-lt"/>
                <a:ea typeface="+mj-ea"/>
                <a:cs typeface="+mj-cs"/>
              </a:rPr>
              <a:t>a</a:t>
            </a:r>
            <a:r>
              <a:rPr lang="fr-FR" sz="3600" u="sng" kern="1200" dirty="0">
                <a:solidFill>
                  <a:schemeClr val="tx1"/>
                </a:solidFill>
                <a:latin typeface="+mj-lt"/>
                <a:ea typeface="+mj-ea"/>
                <a:cs typeface="+mj-cs"/>
              </a:rPr>
              <a:t>. Les prérequis pour l’installation</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Maintenant que vous avez compris le principe du </a:t>
            </a:r>
            <a:r>
              <a:rPr lang="fr-FR" dirty="0" err="1"/>
              <a:t>versioning</a:t>
            </a:r>
            <a:r>
              <a:rPr lang="fr-FR" dirty="0"/>
              <a:t>, il est temps de vous équiper pour découvrir en pratique les avantages de Git.</a:t>
            </a:r>
          </a:p>
          <a:p>
            <a:r>
              <a:rPr lang="fr-FR" dirty="0"/>
              <a:t>Tout d'abord, pour utiliser Git, vous allez avoir besoin d'utiliser la console. Si vous n'êtes pas très (ou pas du tout !) à l'aise avec, consultez le Rappel sur la console ci-dessous. Sinon, vous pouvez passer directement à la section suivante "Installer Git" où vous trouverez les étapes pour installer Git sur votre machine. </a:t>
            </a:r>
          </a:p>
          <a:p>
            <a:r>
              <a:rPr lang="fr-FR" b="1" dirty="0"/>
              <a:t>Rappel sur la console</a:t>
            </a:r>
          </a:p>
          <a:p>
            <a:r>
              <a:rPr lang="fr-FR" dirty="0"/>
              <a:t>Dans ce cours, nous allons utiliser la console, également appelée “terminal”.  Pour suivre le cours, vous n’aurez pas besoin d’être expert avec la console, mais il est quand même nécessaire d’avoir un minimum de bases pour comprendre comment faire des actions basiques. Si vous souhaitez en savoir plus sur le sujet, n’hésitez pas à lire </a:t>
            </a:r>
            <a:r>
              <a:rPr lang="fr-FR" u="sng" dirty="0">
                <a:hlinkClick r:id="rId3"/>
              </a:rPr>
              <a:t>cette explication détaillée</a:t>
            </a:r>
            <a:r>
              <a:rPr lang="fr-FR" dirty="0"/>
              <a:t> dans le chapitre d'un cours de Mathieu </a:t>
            </a:r>
            <a:r>
              <a:rPr lang="fr-FR" dirty="0" err="1"/>
              <a:t>Nebra</a:t>
            </a:r>
            <a:r>
              <a:rPr lang="fr-FR" dirty="0"/>
              <a:t>.</a:t>
            </a:r>
          </a:p>
          <a:p>
            <a:r>
              <a:rPr lang="fr-FR" dirty="0"/>
              <a:t>La console permet de naviguer dans son arborescence de fichiers (pour ouvrir un fichier, changer de répertoire, etc.) de la même façon qu’une interface graphique. Cependant, au lieu de cliquer sur des icônes, comme l'icône "Ouvrir" du menu suivant : </a:t>
            </a:r>
            <a:r>
              <a:rPr lang="fr-FR" dirty="0" smtClean="0"/>
              <a:t>IMAGE</a:t>
            </a:r>
          </a:p>
          <a:p>
            <a:r>
              <a:rPr lang="fr-FR" dirty="0"/>
              <a:t>Nous allons écrire de courtes lignes de texte appelées “commandes”. Toutes ces commandes seront exécutées dans le “répertoire courant”. Voyons ensemble les commandes utiles à connaître pour ce cours. </a:t>
            </a:r>
          </a:p>
          <a:p>
            <a:endParaRPr lang="fr-FR" dirty="0"/>
          </a:p>
        </p:txBody>
      </p:sp>
    </p:spTree>
    <p:extLst>
      <p:ext uri="{BB962C8B-B14F-4D97-AF65-F5344CB8AC3E}">
        <p14:creationId xmlns:p14="http://schemas.microsoft.com/office/powerpoint/2010/main" val="13194254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457200" lvl="1" indent="0"/>
            <a:r>
              <a:rPr lang="fr-FR" sz="4000" b="1" u="sng" kern="1200" dirty="0">
                <a:solidFill>
                  <a:schemeClr val="tx1"/>
                </a:solidFill>
                <a:latin typeface="+mj-lt"/>
                <a:ea typeface="+mj-ea"/>
                <a:cs typeface="+mj-cs"/>
              </a:rPr>
              <a:t>Chapitre 2: Installation</a:t>
            </a:r>
            <a:r>
              <a:rPr lang="fr-FR" dirty="0">
                <a:latin typeface="+mj-lt"/>
                <a:ea typeface="+mj-ea"/>
                <a:cs typeface="+mj-cs"/>
              </a:rPr>
              <a:t/>
            </a:r>
            <a:br>
              <a:rPr lang="fr-FR" dirty="0">
                <a:latin typeface="+mj-lt"/>
                <a:ea typeface="+mj-ea"/>
                <a:cs typeface="+mj-cs"/>
              </a:rPr>
            </a:br>
            <a:r>
              <a:rPr lang="fr-FR" sz="3600" u="sng" kern="1200" dirty="0">
                <a:solidFill>
                  <a:schemeClr val="tx1"/>
                </a:solidFill>
                <a:latin typeface="+mj-lt"/>
                <a:ea typeface="+mj-ea"/>
                <a:cs typeface="+mj-cs"/>
              </a:rPr>
              <a:t>b. Les commandes pour l’installation</a:t>
            </a:r>
            <a:br>
              <a:rPr lang="fr-FR" sz="3600" u="sng" kern="1200" dirty="0">
                <a:solidFill>
                  <a:schemeClr val="tx1"/>
                </a:solidFill>
                <a:latin typeface="+mj-lt"/>
                <a:ea typeface="+mj-ea"/>
                <a:cs typeface="+mj-cs"/>
              </a:rPr>
            </a:br>
            <a:endParaRPr lang="fr-FR" sz="3600" u="sng" kern="1200" dirty="0">
              <a:solidFill>
                <a:schemeClr val="tx1"/>
              </a:solidFill>
              <a:latin typeface="+mj-lt"/>
              <a:ea typeface="+mj-ea"/>
              <a:cs typeface="+mj-cs"/>
            </a:endParaRPr>
          </a:p>
        </p:txBody>
      </p:sp>
      <p:sp>
        <p:nvSpPr>
          <p:cNvPr id="4" name="Espace réservé du contenu 3"/>
          <p:cNvSpPr>
            <a:spLocks noGrp="1"/>
          </p:cNvSpPr>
          <p:nvPr>
            <p:ph idx="1"/>
          </p:nvPr>
        </p:nvSpPr>
        <p:spPr/>
        <p:txBody>
          <a:bodyPr/>
          <a:lstStyle/>
          <a:p>
            <a:pPr marL="0" indent="0">
              <a:buNone/>
            </a:pPr>
            <a:r>
              <a:rPr lang="fr-FR" dirty="0" smtClean="0"/>
              <a:t>Afin de configurer un projet git, deux commandes sont nécessaires :</a:t>
            </a:r>
          </a:p>
          <a:p>
            <a:endParaRPr lang="fr-FR" dirty="0"/>
          </a:p>
          <a:p>
            <a:r>
              <a:rPr lang="fr-FR" dirty="0" smtClean="0"/>
              <a:t>$ </a:t>
            </a:r>
            <a:r>
              <a:rPr lang="fr-FR" dirty="0"/>
              <a:t>git config --global user.name "[</a:t>
            </a:r>
            <a:r>
              <a:rPr lang="fr-FR" dirty="0" smtClean="0"/>
              <a:t>nom]</a:t>
            </a:r>
          </a:p>
          <a:p>
            <a:pPr marL="0" indent="0">
              <a:buNone/>
            </a:pPr>
            <a:r>
              <a:rPr lang="fr-FR" dirty="0" smtClean="0"/>
              <a:t>Cette commande permet de définir </a:t>
            </a:r>
            <a:r>
              <a:rPr lang="fr-FR" dirty="0"/>
              <a:t>le nom que vous voulez associer à toutes vos opérations de </a:t>
            </a:r>
            <a:r>
              <a:rPr lang="fr-FR" dirty="0" smtClean="0"/>
              <a:t>commit</a:t>
            </a:r>
            <a:endParaRPr lang="fr-FR" dirty="0"/>
          </a:p>
          <a:p>
            <a:endParaRPr lang="fr-FR" dirty="0" smtClean="0"/>
          </a:p>
          <a:p>
            <a:r>
              <a:rPr lang="fr-FR" dirty="0" smtClean="0"/>
              <a:t>$ </a:t>
            </a:r>
            <a:r>
              <a:rPr lang="fr-FR" dirty="0"/>
              <a:t>git config --global </a:t>
            </a:r>
            <a:r>
              <a:rPr lang="fr-FR" dirty="0" err="1"/>
              <a:t>user.email</a:t>
            </a:r>
            <a:r>
              <a:rPr lang="fr-FR" dirty="0"/>
              <a:t> "[adresse email]"</a:t>
            </a:r>
          </a:p>
          <a:p>
            <a:pPr marL="0" indent="0">
              <a:buNone/>
            </a:pPr>
            <a:r>
              <a:rPr lang="fr-FR" dirty="0" smtClean="0"/>
              <a:t>Celle-ci définit </a:t>
            </a:r>
            <a:r>
              <a:rPr lang="fr-FR" dirty="0"/>
              <a:t>l'email que vous voulez associer à toutes vos opérations de commit</a:t>
            </a:r>
          </a:p>
          <a:p>
            <a:endParaRPr lang="fr-FR" dirty="0"/>
          </a:p>
        </p:txBody>
      </p:sp>
    </p:spTree>
    <p:extLst>
      <p:ext uri="{BB962C8B-B14F-4D97-AF65-F5344CB8AC3E}">
        <p14:creationId xmlns:p14="http://schemas.microsoft.com/office/powerpoint/2010/main" val="91370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lvl="1" indent="0"/>
            <a:r>
              <a:rPr lang="fr-FR" sz="3600" b="1" u="sng" kern="1200" dirty="0">
                <a:solidFill>
                  <a:schemeClr val="tx1"/>
                </a:solidFill>
                <a:latin typeface="+mj-lt"/>
                <a:ea typeface="+mj-ea"/>
                <a:cs typeface="+mj-cs"/>
              </a:rPr>
              <a:t>Chapitre 3: Commandes</a:t>
            </a:r>
            <a:r>
              <a:rPr lang="fr-FR" dirty="0" smtClean="0"/>
              <a:t/>
            </a:r>
            <a:br>
              <a:rPr lang="fr-FR" dirty="0" smtClean="0"/>
            </a:br>
            <a:r>
              <a:rPr lang="fr-FR" sz="2900" u="sng" kern="1200" dirty="0" smtClean="0">
                <a:solidFill>
                  <a:schemeClr val="tx1"/>
                </a:solidFill>
                <a:latin typeface="+mj-lt"/>
                <a:ea typeface="+mj-ea"/>
                <a:cs typeface="+mj-cs"/>
              </a:rPr>
              <a:t>a</a:t>
            </a:r>
            <a:r>
              <a:rPr lang="fr-FR" sz="3200" u="sng" kern="1200" dirty="0">
                <a:solidFill>
                  <a:schemeClr val="tx1"/>
                </a:solidFill>
                <a:latin typeface="+mj-lt"/>
                <a:ea typeface="+mj-ea"/>
                <a:cs typeface="+mj-cs"/>
              </a:rPr>
              <a:t>. Vue générale de GIT</a:t>
            </a:r>
          </a:p>
        </p:txBody>
      </p:sp>
      <p:pic>
        <p:nvPicPr>
          <p:cNvPr id="2050" name="Picture 2" descr="RÃ©sultat de recherche d'images pour &quot;commandes git&quot;"/>
          <p:cNvPicPr>
            <a:picLocks noChangeAspect="1" noChangeArrowheads="1"/>
          </p:cNvPicPr>
          <p:nvPr/>
        </p:nvPicPr>
        <p:blipFill rotWithShape="1">
          <a:blip r:embed="rId2">
            <a:extLst>
              <a:ext uri="{28A0092B-C50C-407E-A947-70E740481C1C}">
                <a14:useLocalDpi xmlns:a14="http://schemas.microsoft.com/office/drawing/2010/main" val="0"/>
              </a:ext>
            </a:extLst>
          </a:blip>
          <a:srcRect t="10671"/>
          <a:stretch/>
        </p:blipFill>
        <p:spPr bwMode="auto">
          <a:xfrm>
            <a:off x="2309052" y="1690688"/>
            <a:ext cx="4633941" cy="391570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716833" y="5682343"/>
            <a:ext cx="48612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Principales commandes des transferts de données </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ZoneTexte 5"/>
          <p:cNvSpPr txBox="1"/>
          <p:nvPr/>
        </p:nvSpPr>
        <p:spPr>
          <a:xfrm>
            <a:off x="7968343" y="696363"/>
            <a:ext cx="3385457" cy="53553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sng" strike="noStrike" kern="1200" cap="none" spc="0" normalizeH="0" baseline="0" noProof="0" dirty="0" smtClean="0">
                <a:ln>
                  <a:noFill/>
                </a:ln>
                <a:solidFill>
                  <a:prstClr val="black"/>
                </a:solidFill>
                <a:effectLst/>
                <a:uLnTx/>
                <a:uFillTx/>
                <a:latin typeface="Calibri" panose="020F0502020204030204"/>
                <a:ea typeface="+mn-ea"/>
                <a:cs typeface="+mn-cs"/>
              </a:rPr>
              <a:t>Définitions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Répertoire de travail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dossier installé sur le poste utilisateur et sur lequel on travaille.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Index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zone tampon permettant de prendre en charge les modifications sans pour autant les envoyer vers les autres dépôts.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Dépôt local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dossier combinant le répertoire de travail + l’index, c’est celui-ci qui sera envoyé sur le dépôt distant.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a:ln>
                  <a:noFill/>
                </a:ln>
                <a:solidFill>
                  <a:prstClr val="black"/>
                </a:solidFill>
                <a:effectLst/>
                <a:uLnTx/>
                <a:uFillTx/>
                <a:latin typeface="Calibri" panose="020F0502020204030204"/>
                <a:ea typeface="+mn-ea"/>
                <a:cs typeface="+mn-cs"/>
              </a:rPr>
              <a:t>D</a:t>
            </a: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épôt distant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dépôt centralisé sur lequel toutes les modifications vont arriver et que l’administrateur peut accepter ou refuser.</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85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6746" y="3045830"/>
            <a:ext cx="10515600" cy="1325563"/>
          </a:xfrm>
        </p:spPr>
        <p:txBody>
          <a:bodyPr/>
          <a:lstStyle/>
          <a:p>
            <a:r>
              <a:rPr lang="fr-FR" dirty="0" smtClean="0"/>
              <a:t>index</a:t>
            </a:r>
            <a:r>
              <a:rPr lang="fr-FR" dirty="0" smtClean="0">
                <a:sym typeface="Wingdings" panose="05000000000000000000" pitchFamily="2" charset="2"/>
              </a:rPr>
              <a:t> dépôt local</a:t>
            </a:r>
            <a:endParaRPr lang="fr-FR" dirty="0"/>
          </a:p>
        </p:txBody>
      </p:sp>
      <p:sp>
        <p:nvSpPr>
          <p:cNvPr id="3" name="Espace réservé du contenu 2"/>
          <p:cNvSpPr>
            <a:spLocks noGrp="1"/>
          </p:cNvSpPr>
          <p:nvPr>
            <p:ph idx="1"/>
          </p:nvPr>
        </p:nvSpPr>
        <p:spPr>
          <a:xfrm>
            <a:off x="561392" y="1587079"/>
            <a:ext cx="10515600" cy="1458751"/>
          </a:xfrm>
        </p:spPr>
        <p:txBody>
          <a:bodyPr/>
          <a:lstStyle/>
          <a:p>
            <a:r>
              <a:rPr lang="fr-FR" dirty="0"/>
              <a:t>$ git </a:t>
            </a:r>
            <a:r>
              <a:rPr lang="fr-FR" dirty="0" err="1"/>
              <a:t>add</a:t>
            </a:r>
            <a:r>
              <a:rPr lang="fr-FR" dirty="0"/>
              <a:t> </a:t>
            </a:r>
            <a:r>
              <a:rPr lang="fr-FR" dirty="0" smtClean="0"/>
              <a:t>[nom du fichier à ajouter]</a:t>
            </a:r>
            <a:endParaRPr lang="fr-FR" dirty="0"/>
          </a:p>
          <a:p>
            <a:pPr marL="0" indent="0">
              <a:buNone/>
            </a:pPr>
            <a:r>
              <a:rPr lang="fr-FR" dirty="0" smtClean="0"/>
              <a:t>Ceci ajoute </a:t>
            </a:r>
            <a:r>
              <a:rPr lang="fr-FR" dirty="0"/>
              <a:t>un instantané du fichier, en préparation pour le suivi de version</a:t>
            </a:r>
          </a:p>
          <a:p>
            <a:endParaRPr lang="fr-FR" dirty="0"/>
          </a:p>
        </p:txBody>
      </p:sp>
      <p:sp>
        <p:nvSpPr>
          <p:cNvPr id="5" name="Titre 1"/>
          <p:cNvSpPr txBox="1">
            <a:spLocks/>
          </p:cNvSpPr>
          <p:nvPr/>
        </p:nvSpPr>
        <p:spPr>
          <a:xfrm>
            <a:off x="486746" y="261516"/>
            <a:ext cx="10515600" cy="1325563"/>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defRPr/>
            </a:pPr>
            <a:r>
              <a:rPr lang="fr-FR" sz="5800" b="1" u="sng" dirty="0">
                <a:latin typeface="+mj-lt"/>
                <a:ea typeface="+mj-ea"/>
                <a:cs typeface="+mj-cs"/>
              </a:rPr>
              <a:t>Chapitre 3: Commandes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fr-FR" sz="5800" u="sng" dirty="0">
                <a:latin typeface="+mj-lt"/>
                <a:ea typeface="+mj-ea"/>
                <a:cs typeface="+mj-cs"/>
              </a:rPr>
              <a:t>b. Organisation des différentes étapes pour transférer les données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Répertoire de travail </a:t>
            </a: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sym typeface="Wingdings" panose="05000000000000000000" pitchFamily="2" charset="2"/>
              </a:rPr>
              <a:t> index</a:t>
            </a:r>
            <a:endPar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6" name="Espace réservé du contenu 2"/>
          <p:cNvSpPr txBox="1">
            <a:spLocks/>
          </p:cNvSpPr>
          <p:nvPr/>
        </p:nvSpPr>
        <p:spPr>
          <a:xfrm>
            <a:off x="486746" y="4086742"/>
            <a:ext cx="11335140" cy="145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git commit -m "[message descriptif]"</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Enregistre des instantanés de fichiers de façon permanente </a:t>
            </a: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dans l'historique </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des </a:t>
            </a: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version</a:t>
            </a:r>
            <a:endPar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Espace réservé du contenu 2"/>
          <p:cNvSpPr txBox="1">
            <a:spLocks/>
          </p:cNvSpPr>
          <p:nvPr/>
        </p:nvSpPr>
        <p:spPr>
          <a:xfrm>
            <a:off x="486746" y="5545493"/>
            <a:ext cx="11335140" cy="4510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Raccourci : </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git commit -</a:t>
            </a: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 -m </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"[message descriptif]"</a:t>
            </a:r>
          </a:p>
        </p:txBody>
      </p:sp>
    </p:spTree>
    <p:extLst>
      <p:ext uri="{BB962C8B-B14F-4D97-AF65-F5344CB8AC3E}">
        <p14:creationId xmlns:p14="http://schemas.microsoft.com/office/powerpoint/2010/main" val="3521392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141</TotalTime>
  <Words>1193</Words>
  <Application>Microsoft Office PowerPoint</Application>
  <PresentationFormat>Grand écran</PresentationFormat>
  <Paragraphs>221</Paragraphs>
  <Slides>31</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Calibri Light</vt:lpstr>
      <vt:lpstr>Courier New</vt:lpstr>
      <vt:lpstr>Wingdings</vt:lpstr>
      <vt:lpstr>Thème Office</vt:lpstr>
      <vt:lpstr>CONTENU DU COURS GIT</vt:lpstr>
      <vt:lpstr>Chapitre 1: Présentation a. Rôles de Git   </vt:lpstr>
      <vt:lpstr>Chapitre 1: Présentation a. Rôles de Git (suite)</vt:lpstr>
      <vt:lpstr>Chapitre 1: Présentation b. Historique</vt:lpstr>
      <vt:lpstr>Chapitre 1: Présentation c. Liens entre Git et Github</vt:lpstr>
      <vt:lpstr>Chapitre 2: Installation a. Les prérequis pour l’installation </vt:lpstr>
      <vt:lpstr>Chapitre 2: Installation b. Les commandes pour l’installation </vt:lpstr>
      <vt:lpstr>Chapitre 3: Commandes a. Vue générale de GIT</vt:lpstr>
      <vt:lpstr>index dépôt local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formation</dc:creator>
  <cp:lastModifiedBy>formation</cp:lastModifiedBy>
  <cp:revision>13</cp:revision>
  <dcterms:created xsi:type="dcterms:W3CDTF">2019-06-28T13:16:56Z</dcterms:created>
  <dcterms:modified xsi:type="dcterms:W3CDTF">2019-07-01T08:06:18Z</dcterms:modified>
</cp:coreProperties>
</file>