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Welcome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project, we undertook to assess if a machine </a:t>
            </a:r>
            <a:r>
              <a:rPr lang="en"/>
              <a:t>learning</a:t>
            </a:r>
            <a:r>
              <a:rPr lang="en"/>
              <a:t> model could </a:t>
            </a:r>
            <a:r>
              <a:rPr lang="en"/>
              <a:t>effectively</a:t>
            </a:r>
            <a:r>
              <a:rPr lang="en"/>
              <a:t> predict contact centre interaction volume based on the business’ supply chain operational performance metric referred to as DIFOT.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DIFOT is a measure of the percentage of customer orders that were delivered in full and on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also developed some other visuals around the data to gain some further insights </a:t>
            </a:r>
            <a:r>
              <a:rPr lang="en"/>
              <a:t>around</a:t>
            </a:r>
            <a:r>
              <a:rPr lang="en"/>
              <a:t> the call centre operation.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8ea85d5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8ea85d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Dusko - Here is a quick view of the accuracy plots from the deep learning model.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 will now hand over to Julie to talk about our 4th </a:t>
            </a:r>
            <a:r>
              <a:rPr lang="en" sz="1800"/>
              <a:t>challenge…. Julie…….</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8ea85d55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08ea85d5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Visualisations created were…</a:t>
            </a:r>
            <a:endParaRPr/>
          </a:p>
          <a:p>
            <a:pPr indent="-317500" lvl="0" marL="457200" rtl="0" algn="l">
              <a:spcBef>
                <a:spcPts val="0"/>
              </a:spcBef>
              <a:spcAft>
                <a:spcPts val="0"/>
              </a:spcAft>
              <a:buSzPts val="1400"/>
              <a:buChar char="●"/>
            </a:pPr>
            <a:r>
              <a:rPr lang="en"/>
              <a:t>Interactions v DIFOT</a:t>
            </a:r>
            <a:endParaRPr/>
          </a:p>
          <a:p>
            <a:pPr indent="-317500" lvl="0" marL="457200" rtl="0" algn="l">
              <a:spcBef>
                <a:spcPts val="0"/>
              </a:spcBef>
              <a:spcAft>
                <a:spcPts val="0"/>
              </a:spcAft>
              <a:buSzPts val="1400"/>
              <a:buChar char="●"/>
            </a:pPr>
            <a:r>
              <a:rPr lang="en"/>
              <a:t>Weekly Volume by Media with DIFOT</a:t>
            </a:r>
            <a:endParaRPr/>
          </a:p>
          <a:p>
            <a:pPr indent="-317500" lvl="0" marL="457200" rtl="0" algn="l">
              <a:spcBef>
                <a:spcPts val="0"/>
              </a:spcBef>
              <a:spcAft>
                <a:spcPts val="0"/>
              </a:spcAft>
              <a:buSzPts val="1400"/>
              <a:buChar char="●"/>
            </a:pPr>
            <a:r>
              <a:rPr lang="en"/>
              <a:t>Top Call Reasons by Media</a:t>
            </a:r>
            <a:endParaRPr/>
          </a:p>
          <a:p>
            <a:pPr indent="-317500" lvl="0" marL="457200" rtl="0" algn="l">
              <a:spcBef>
                <a:spcPts val="0"/>
              </a:spcBef>
              <a:spcAft>
                <a:spcPts val="0"/>
              </a:spcAft>
              <a:buSzPts val="1400"/>
              <a:buChar char="●"/>
            </a:pPr>
            <a:r>
              <a:rPr lang="en"/>
              <a:t>Volume by Reason per Month</a:t>
            </a:r>
            <a:endParaRPr/>
          </a:p>
          <a:p>
            <a:pPr indent="-317500" lvl="0" marL="457200" rtl="0" algn="l">
              <a:spcBef>
                <a:spcPts val="0"/>
              </a:spcBef>
              <a:spcAft>
                <a:spcPts val="0"/>
              </a:spcAft>
              <a:buSzPts val="1400"/>
              <a:buChar char="●"/>
            </a:pPr>
            <a:r>
              <a:rPr lang="en"/>
              <a:t>Volume per Interval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08ea85d5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08ea85d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The first visualisation created was the 'Interactions v DIFOT' scatter plot to determine the strength of the relationship between these two metrics.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we found there is a very weak, negative correlation between contact centre volume and DIFOT as represented in the visual.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when the data is filtered to represent volume related specifically to order delivery, it still does not strongly support the correlation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when you look at the DIFOT scores across the 12 months represented in the data, overlayed on the contact centre volumes per week, there is visual corresponding movement evident.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9273bfa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9273b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The second set of visualisations created centred around the reasons for the interactions.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top 3 reasons a customer contacts the contact centre are, 'Where's my Order?', 'Orders' (order creation) and, 'Account' (account related enquiries), the most popular reason for a customer to reach out through the contact centre is when they are looking for their order, representing 23.9% of the overall contact centre volume.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 view of the interactions per half hour interval over the last 3 months shows the prevalence of interactions occurring over normal business hours for the East Coast.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contact centre is open from 8am to 8pm, Monday to Friday, it does take about an hour each morning for the volume to reach its average peak.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Dusko - </a:t>
            </a:r>
            <a:r>
              <a:rPr lang="en"/>
              <a:t>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600"/>
              <a:t>In conclusion, the combination of machine learning models and visualisations provides a holistic view of contact centre performance.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Strategic actions based on these insights can lead to improved resource management, better adherence to SLAs, and enhanced self-service capabilities, ultimately contributing to a more efficient and customer-centric contact centre operation.</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Future Work</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Our current exploration lays the foundation for ongoing enhancements.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Future work involves predicting future call volumes, time series forecasting, call arrival rate and average handle time prediction as well as agent absence rate prediction, agent utilisation modeling, and staffing requirement calculation.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These areas ensure predictive capabilities evolve with the dynamic landscape of customer interactions.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More information about how our project was conducted can be found on our github repository.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Thank you all for your attention and feel free to ask any questions regarding our </a:t>
            </a:r>
            <a:r>
              <a:rPr lang="en" sz="1600"/>
              <a:t>project</a:t>
            </a:r>
            <a:r>
              <a:rPr lang="en" sz="1600"/>
              <a:t>. </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 - To this end, our key project outcomes then, are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assess machine learning feasibility, explore correlations among call center metrics, and evaluate key factors such as volume by media type, reason, and intervals.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contact centre volume can be predicted to a reasonable degree of accuracy, the business could be more effective in the allocation of resources in the contact centre to ensure adherence to required SLAs and KPIs.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Understanding the reasons customers contact the business can also assist with understanding where self-service capability can be increased to further reduce interaction volume.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Dusko - We identified the high level actions being;</a:t>
            </a:r>
            <a:endParaRPr sz="1800"/>
          </a:p>
          <a:p>
            <a:pPr indent="0" lvl="0" marL="0" rtl="0" algn="l">
              <a:spcBef>
                <a:spcPts val="0"/>
              </a:spcBef>
              <a:spcAft>
                <a:spcPts val="0"/>
              </a:spcAft>
              <a:buNone/>
            </a:pPr>
            <a:r>
              <a:t/>
            </a:r>
            <a:endParaRPr sz="1800"/>
          </a:p>
          <a:p>
            <a:pPr indent="-361950" lvl="0" marL="457200" rtl="0" algn="l">
              <a:spcBef>
                <a:spcPts val="0"/>
              </a:spcBef>
              <a:spcAft>
                <a:spcPts val="0"/>
              </a:spcAft>
              <a:buSzPts val="2100"/>
              <a:buChar char="-"/>
            </a:pPr>
            <a:r>
              <a:rPr lang="en" sz="1800"/>
              <a:t>Sourcing the data</a:t>
            </a:r>
            <a:endParaRPr sz="1800"/>
          </a:p>
          <a:p>
            <a:pPr indent="-361950" lvl="0" marL="457200" rtl="0" algn="l">
              <a:spcBef>
                <a:spcPts val="0"/>
              </a:spcBef>
              <a:spcAft>
                <a:spcPts val="0"/>
              </a:spcAft>
              <a:buSzPts val="2100"/>
              <a:buChar char="-"/>
            </a:pPr>
            <a:r>
              <a:rPr lang="en" sz="1800"/>
              <a:t>Normalising in preparation for use in a machine learning model</a:t>
            </a:r>
            <a:endParaRPr sz="1800"/>
          </a:p>
          <a:p>
            <a:pPr indent="-361950" lvl="0" marL="457200" rtl="0" algn="l">
              <a:spcBef>
                <a:spcPts val="0"/>
              </a:spcBef>
              <a:spcAft>
                <a:spcPts val="0"/>
              </a:spcAft>
              <a:buSzPts val="2100"/>
              <a:buChar char="-"/>
            </a:pPr>
            <a:r>
              <a:rPr lang="en" sz="1800"/>
              <a:t>Modelling and learning through machine learning and,</a:t>
            </a:r>
            <a:endParaRPr sz="1800"/>
          </a:p>
          <a:p>
            <a:pPr indent="-361950" lvl="0" marL="457200" rtl="0" algn="l">
              <a:spcBef>
                <a:spcPts val="0"/>
              </a:spcBef>
              <a:spcAft>
                <a:spcPts val="0"/>
              </a:spcAft>
              <a:buSzPts val="2100"/>
              <a:buChar char="-"/>
            </a:pPr>
            <a:r>
              <a:rPr lang="en" sz="1800"/>
              <a:t>Developing visualisations </a:t>
            </a:r>
            <a:r>
              <a:rPr lang="en" sz="1800"/>
              <a:t>around</a:t>
            </a:r>
            <a:r>
              <a:rPr lang="en" sz="1800"/>
              <a:t> other metrics derived from the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Over to Julie now to talk </a:t>
            </a:r>
            <a:r>
              <a:rPr lang="en" sz="1800"/>
              <a:t>about</a:t>
            </a:r>
            <a:r>
              <a:rPr lang="en" sz="1800"/>
              <a:t> our first challenge…… Julie….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a:t>
            </a:r>
            <a:r>
              <a:rPr lang="en"/>
              <a:t>Our exploration hinges on a live Australian Contact Centre using the Genesys PureCloud Contact Centre Platform as its primary operational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integrated data from two streams: </a:t>
            </a:r>
            <a:endParaRPr/>
          </a:p>
          <a:p>
            <a:pPr indent="-317500" lvl="0" marL="457200" rtl="0" algn="l">
              <a:spcBef>
                <a:spcPts val="0"/>
              </a:spcBef>
              <a:spcAft>
                <a:spcPts val="0"/>
              </a:spcAft>
              <a:buSzPts val="1400"/>
              <a:buChar char="-"/>
            </a:pPr>
            <a:r>
              <a:rPr lang="en"/>
              <a:t>a detailed dataset extracted through the Genesys API explorer, requiring Genesys Cloud Licensing, and </a:t>
            </a:r>
            <a:endParaRPr/>
          </a:p>
          <a:p>
            <a:pPr indent="-317500" lvl="0" marL="457200" rtl="0" algn="l">
              <a:spcBef>
                <a:spcPts val="0"/>
              </a:spcBef>
              <a:spcAft>
                <a:spcPts val="0"/>
              </a:spcAft>
              <a:buSzPts val="1400"/>
              <a:buChar char="-"/>
            </a:pPr>
            <a:r>
              <a:rPr lang="en"/>
              <a:t>data exported from SQL Management Server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As this is a live commercial business, an initial notebook was created within the business' Databricks environment which conducts a daily ingest of contact centre data via APIs and normalises into tables housed within the business' Databricks profile.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this project, we extracted 12 months worth of data resulting in over 500,000 rows of raw data.</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Here is a quick view of the resulting </a:t>
            </a:r>
            <a:r>
              <a:rPr lang="en"/>
              <a:t>data frames</a:t>
            </a:r>
            <a:r>
              <a:rPr lang="en"/>
              <a:t> created.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8ea85d5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8ea85d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 - Once the two dataframes were exported from the business environment, they were ingested into the Databricks environment created for our course group and normalised in preparation to be used in the machine learning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normalisation process, </a:t>
            </a:r>
            <a:r>
              <a:rPr lang="en"/>
              <a:t>Two distinct datasets were created;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"daily_interactions_difot" and "int_by_MediaType" which were then exported as csv files to use in Google Colab.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9273bfa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9273bf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Julie - </a:t>
            </a:r>
            <a:r>
              <a:rPr lang="en">
                <a:solidFill>
                  <a:schemeClr val="dk1"/>
                </a:solidFill>
              </a:rPr>
              <a:t>After importing the CSV files into Google Colab, we initiated the final step in the data preparation process by introducing a new column named "flag", using a conditional statement.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statement determines instances if ‘intCount’ is greater than the day prior and difot is lower than the day prior then return 1 else return 0.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8ea85d55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8ea85d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Dusko - </a:t>
            </a:r>
            <a:r>
              <a:rPr lang="en" sz="1700">
                <a:solidFill>
                  <a:schemeClr val="dk1"/>
                </a:solidFill>
              </a:rPr>
              <a:t>Using Google Colab, we refined datasets and leveraged the Keras-Tuner library for hyper-parameter tuning.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This process ensures optimal performance for our machine learning models, establishing a robust foundation for predictive analytics.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The top hyper-parameter configurations were then applied to construct, train, and evaluate the machine learning models.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This approach allowed us to optimise our models for both datasets, ultimately enhancing predictive accuracy and ensuring a robust model performance.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8ea85d55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8ea85d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Dusko - </a:t>
            </a:r>
            <a:r>
              <a:rPr lang="en" sz="1800">
                <a:solidFill>
                  <a:schemeClr val="dk1"/>
                </a:solidFill>
              </a:rPr>
              <a:t>Initially we employed a random forest model to predict the data accuracy which yielded an overall accuracy of 0.68, accompanied by a weighted F1-score of 0.65.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were not happy with the level of accuracy achieve thus we moved to a deep learning model for the two datasets.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"Daily Interactions with DIFOT Score" model has been evaluated using key metrics, where it achieved an accuracy of 75.81%.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model for predicting "Daily Interactions with Media Type" has demonstrated </a:t>
            </a:r>
            <a:r>
              <a:rPr lang="en" sz="1800"/>
              <a:t>significantly</a:t>
            </a:r>
            <a:r>
              <a:rPr lang="en" sz="1800"/>
              <a:t> higher performance, with an accuracy of 94.69%</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Contact Centre Operations and Performance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 </a:t>
            </a:r>
            <a:r>
              <a:rPr lang="en"/>
              <a:t>machine learning model effectively predict contact centre volume based on DIFOT (delivered in full and on time) Scores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578850" y="490187"/>
            <a:ext cx="3864000" cy="4163126"/>
          </a:xfrm>
          <a:prstGeom prst="rect">
            <a:avLst/>
          </a:prstGeom>
          <a:noFill/>
          <a:ln>
            <a:noFill/>
          </a:ln>
        </p:spPr>
      </p:pic>
      <p:pic>
        <p:nvPicPr>
          <p:cNvPr id="165" name="Google Shape;165;p22"/>
          <p:cNvPicPr preferRelativeResize="0"/>
          <p:nvPr/>
        </p:nvPicPr>
        <p:blipFill>
          <a:blip r:embed="rId4">
            <a:alphaModFix/>
          </a:blip>
          <a:stretch>
            <a:fillRect/>
          </a:stretch>
        </p:blipFill>
        <p:spPr>
          <a:xfrm>
            <a:off x="4952400" y="490175"/>
            <a:ext cx="3810542" cy="4163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4</a:t>
            </a:r>
            <a:endParaRPr/>
          </a:p>
        </p:txBody>
      </p:sp>
      <p:sp>
        <p:nvSpPr>
          <p:cNvPr id="171" name="Google Shape;171;p23"/>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Visualise</a:t>
            </a:r>
            <a:endParaRPr/>
          </a:p>
        </p:txBody>
      </p:sp>
      <p:sp>
        <p:nvSpPr>
          <p:cNvPr id="172" name="Google Shape;172;p23"/>
          <p:cNvSpPr txBox="1"/>
          <p:nvPr>
            <p:ph idx="2" type="body"/>
          </p:nvPr>
        </p:nvSpPr>
        <p:spPr>
          <a:xfrm>
            <a:off x="4930250" y="5821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Interactions v DIFOT</a:t>
            </a:r>
            <a:endParaRPr sz="1500"/>
          </a:p>
          <a:p>
            <a:pPr indent="-323850" lvl="0" marL="457200" rtl="0" algn="l">
              <a:spcBef>
                <a:spcPts val="0"/>
              </a:spcBef>
              <a:spcAft>
                <a:spcPts val="0"/>
              </a:spcAft>
              <a:buSzPts val="1500"/>
              <a:buChar char="●"/>
            </a:pPr>
            <a:r>
              <a:rPr lang="en" sz="1500"/>
              <a:t>Weekly Volume by Media with DIFOT</a:t>
            </a:r>
            <a:endParaRPr sz="1500"/>
          </a:p>
          <a:p>
            <a:pPr indent="-323850" lvl="0" marL="457200" rtl="0" algn="l">
              <a:spcBef>
                <a:spcPts val="0"/>
              </a:spcBef>
              <a:spcAft>
                <a:spcPts val="0"/>
              </a:spcAft>
              <a:buSzPts val="1500"/>
              <a:buChar char="●"/>
            </a:pPr>
            <a:r>
              <a:rPr lang="en" sz="1500"/>
              <a:t>Top Call Reasons by Media</a:t>
            </a:r>
            <a:endParaRPr sz="1500"/>
          </a:p>
          <a:p>
            <a:pPr indent="-323850" lvl="0" marL="457200" rtl="0" algn="l">
              <a:spcBef>
                <a:spcPts val="0"/>
              </a:spcBef>
              <a:spcAft>
                <a:spcPts val="0"/>
              </a:spcAft>
              <a:buSzPts val="1500"/>
              <a:buChar char="●"/>
            </a:pPr>
            <a:r>
              <a:rPr lang="en" sz="1500"/>
              <a:t>Volume by Reason per Month</a:t>
            </a:r>
            <a:endParaRPr sz="1500"/>
          </a:p>
          <a:p>
            <a:pPr indent="-323850" lvl="0" marL="457200" rtl="0" algn="l">
              <a:spcBef>
                <a:spcPts val="0"/>
              </a:spcBef>
              <a:spcAft>
                <a:spcPts val="0"/>
              </a:spcAft>
              <a:buSzPts val="1500"/>
              <a:buChar char="●"/>
            </a:pPr>
            <a:r>
              <a:rPr lang="en" sz="1500"/>
              <a:t>Volume per Interval</a:t>
            </a:r>
            <a:endParaRPr sz="1500"/>
          </a:p>
        </p:txBody>
      </p:sp>
      <p:pic>
        <p:nvPicPr>
          <p:cNvPr id="173" name="Google Shape;173;p23"/>
          <p:cNvPicPr preferRelativeResize="0"/>
          <p:nvPr/>
        </p:nvPicPr>
        <p:blipFill>
          <a:blip r:embed="rId3">
            <a:alphaModFix/>
          </a:blip>
          <a:stretch>
            <a:fillRect/>
          </a:stretch>
        </p:blipFill>
        <p:spPr>
          <a:xfrm>
            <a:off x="1585962" y="2659456"/>
            <a:ext cx="1404281" cy="11610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683700" y="95875"/>
            <a:ext cx="7941551" cy="485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a:blip r:embed="rId3">
            <a:alphaModFix/>
          </a:blip>
          <a:stretch>
            <a:fillRect/>
          </a:stretch>
        </p:blipFill>
        <p:spPr>
          <a:xfrm>
            <a:off x="308350" y="203575"/>
            <a:ext cx="8610826" cy="466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6"/>
          <p:cNvGrpSpPr/>
          <p:nvPr/>
        </p:nvGrpSpPr>
        <p:grpSpPr>
          <a:xfrm>
            <a:off x="4939500" y="1219611"/>
            <a:ext cx="3837000" cy="2704200"/>
            <a:chOff x="4939500" y="1219611"/>
            <a:chExt cx="3837000" cy="2704200"/>
          </a:xfrm>
        </p:grpSpPr>
        <p:cxnSp>
          <p:nvCxnSpPr>
            <p:cNvPr id="189" name="Google Shape;189;p2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0" name="Google Shape;190;p2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1" name="Google Shape;191;p2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2" name="Google Shape;192;p2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3" name="Google Shape;193;p2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4" name="Google Shape;194;p2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5" name="Google Shape;195;p2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6" name="Google Shape;196;p2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7" name="Google Shape;197;p2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8" name="Google Shape;198;p2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99" name="Google Shape;199;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00" name="Google Shape;200;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Future Work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100"/>
              <a:t>https://github.com/JulieKent/BootCamp_Final-Project4-ML</a:t>
            </a:r>
            <a:endParaRPr sz="1100"/>
          </a:p>
        </p:txBody>
      </p:sp>
      <p:grpSp>
        <p:nvGrpSpPr>
          <p:cNvPr id="201" name="Google Shape;201;p26"/>
          <p:cNvGrpSpPr/>
          <p:nvPr/>
        </p:nvGrpSpPr>
        <p:grpSpPr>
          <a:xfrm>
            <a:off x="4939534" y="2017046"/>
            <a:ext cx="3825543" cy="1573620"/>
            <a:chOff x="1000000" y="2393988"/>
            <a:chExt cx="4144235" cy="1704713"/>
          </a:xfrm>
        </p:grpSpPr>
        <p:sp>
          <p:nvSpPr>
            <p:cNvPr id="202" name="Google Shape;202;p2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03" name="Google Shape;203;p2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6"/>
          <p:cNvGrpSpPr/>
          <p:nvPr/>
        </p:nvGrpSpPr>
        <p:grpSpPr>
          <a:xfrm>
            <a:off x="4939557" y="1778136"/>
            <a:ext cx="3836911" cy="1503799"/>
            <a:chOff x="1000025" y="2059300"/>
            <a:chExt cx="4156550" cy="1629075"/>
          </a:xfrm>
        </p:grpSpPr>
        <p:sp>
          <p:nvSpPr>
            <p:cNvPr id="212" name="Google Shape;212;p2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13" name="Google Shape;213;p2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a:t>
            </a:r>
            <a:endParaRPr/>
          </a:p>
        </p:txBody>
      </p:sp>
      <p:grpSp>
        <p:nvGrpSpPr>
          <p:cNvPr id="92" name="Google Shape;92;p14"/>
          <p:cNvGrpSpPr/>
          <p:nvPr/>
        </p:nvGrpSpPr>
        <p:grpSpPr>
          <a:xfrm>
            <a:off x="431950" y="1304875"/>
            <a:ext cx="8034520"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8325" y="1850300"/>
            <a:ext cx="7861800" cy="279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Assess if a machine learning model would be effective in predicting contact centre volume based on DIFOT (delivered in full and on time) Scores</a:t>
            </a:r>
            <a:endParaRPr sz="1700"/>
          </a:p>
          <a:p>
            <a:pPr indent="-336550" lvl="0" marL="457200" rtl="0" algn="l">
              <a:spcBef>
                <a:spcPts val="0"/>
              </a:spcBef>
              <a:spcAft>
                <a:spcPts val="0"/>
              </a:spcAft>
              <a:buSzPts val="1700"/>
              <a:buChar char="●"/>
            </a:pPr>
            <a:r>
              <a:rPr lang="en" sz="1700"/>
              <a:t>Create visualisations showing the correlation between call centre volume and DIFOT and, </a:t>
            </a:r>
            <a:endParaRPr sz="1700"/>
          </a:p>
          <a:p>
            <a:pPr indent="-336550" lvl="0" marL="457200" rtl="0" algn="l">
              <a:spcBef>
                <a:spcPts val="0"/>
              </a:spcBef>
              <a:spcAft>
                <a:spcPts val="0"/>
              </a:spcAft>
              <a:buSzPts val="1700"/>
              <a:buChar char="●"/>
            </a:pPr>
            <a:r>
              <a:rPr lang="en" sz="1700"/>
              <a:t>Assess other metrics including, volume by media type, volume by media type at each half hour interval, volume by reason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01" name="Google Shape;101;p15"/>
          <p:cNvSpPr/>
          <p:nvPr/>
        </p:nvSpPr>
        <p:spPr>
          <a:xfrm>
            <a:off x="432350" y="1304875"/>
            <a:ext cx="1972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432350"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3" name="Google Shape;103;p15"/>
          <p:cNvSpPr txBox="1"/>
          <p:nvPr>
            <p:ph idx="4294967295" type="body"/>
          </p:nvPr>
        </p:nvSpPr>
        <p:spPr>
          <a:xfrm>
            <a:off x="43235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Source the data</a:t>
            </a:r>
            <a:endParaRPr b="1" sz="1600"/>
          </a:p>
          <a:p>
            <a:pPr indent="0" lvl="0" marL="0" rtl="0" algn="ctr">
              <a:spcBef>
                <a:spcPts val="800"/>
              </a:spcBef>
              <a:spcAft>
                <a:spcPts val="800"/>
              </a:spcAft>
              <a:buNone/>
            </a:pPr>
            <a:r>
              <a:t/>
            </a:r>
            <a:endParaRPr sz="1600"/>
          </a:p>
        </p:txBody>
      </p:sp>
      <p:sp>
        <p:nvSpPr>
          <p:cNvPr id="104" name="Google Shape;104;p15"/>
          <p:cNvSpPr/>
          <p:nvPr/>
        </p:nvSpPr>
        <p:spPr>
          <a:xfrm>
            <a:off x="2367286"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2600094"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6" name="Google Shape;106;p15"/>
          <p:cNvSpPr txBox="1"/>
          <p:nvPr>
            <p:ph idx="4294967295" type="body"/>
          </p:nvPr>
        </p:nvSpPr>
        <p:spPr>
          <a:xfrm>
            <a:off x="260010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Normalise</a:t>
            </a:r>
            <a:endParaRPr b="1" sz="1600"/>
          </a:p>
          <a:p>
            <a:pPr indent="0" lvl="0" marL="0" rtl="0" algn="l">
              <a:spcBef>
                <a:spcPts val="800"/>
              </a:spcBef>
              <a:spcAft>
                <a:spcPts val="800"/>
              </a:spcAft>
              <a:buNone/>
            </a:pPr>
            <a:r>
              <a:t/>
            </a:r>
            <a:endParaRPr sz="1600"/>
          </a:p>
        </p:txBody>
      </p:sp>
      <p:sp>
        <p:nvSpPr>
          <p:cNvPr id="107" name="Google Shape;107;p15"/>
          <p:cNvSpPr/>
          <p:nvPr/>
        </p:nvSpPr>
        <p:spPr>
          <a:xfrm>
            <a:off x="4534971"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4779251"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9" name="Google Shape;109;p15"/>
          <p:cNvSpPr txBox="1"/>
          <p:nvPr>
            <p:ph idx="4294967295" type="body"/>
          </p:nvPr>
        </p:nvSpPr>
        <p:spPr>
          <a:xfrm>
            <a:off x="4779250"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&amp; Learn</a:t>
            </a:r>
            <a:endParaRPr b="1" sz="1600"/>
          </a:p>
          <a:p>
            <a:pPr indent="0" lvl="0" marL="0" rtl="0" algn="l">
              <a:spcBef>
                <a:spcPts val="800"/>
              </a:spcBef>
              <a:spcAft>
                <a:spcPts val="800"/>
              </a:spcAft>
              <a:buNone/>
            </a:pPr>
            <a:r>
              <a:t/>
            </a:r>
            <a:endParaRPr sz="1600"/>
          </a:p>
        </p:txBody>
      </p:sp>
      <p:pic>
        <p:nvPicPr>
          <p:cNvPr id="110" name="Google Shape;110;p15"/>
          <p:cNvPicPr preferRelativeResize="0"/>
          <p:nvPr/>
        </p:nvPicPr>
        <p:blipFill>
          <a:blip r:embed="rId3">
            <a:alphaModFix/>
          </a:blip>
          <a:stretch>
            <a:fillRect/>
          </a:stretch>
        </p:blipFill>
        <p:spPr>
          <a:xfrm>
            <a:off x="515449" y="2746774"/>
            <a:ext cx="1637401" cy="1205725"/>
          </a:xfrm>
          <a:prstGeom prst="rect">
            <a:avLst/>
          </a:prstGeom>
          <a:noFill/>
          <a:ln>
            <a:noFill/>
          </a:ln>
        </p:spPr>
      </p:pic>
      <p:pic>
        <p:nvPicPr>
          <p:cNvPr id="111" name="Google Shape;111;p15"/>
          <p:cNvPicPr preferRelativeResize="0"/>
          <p:nvPr/>
        </p:nvPicPr>
        <p:blipFill>
          <a:blip r:embed="rId4">
            <a:alphaModFix/>
          </a:blip>
          <a:stretch>
            <a:fillRect/>
          </a:stretch>
        </p:blipFill>
        <p:spPr>
          <a:xfrm>
            <a:off x="2669486" y="2746769"/>
            <a:ext cx="1664837" cy="930849"/>
          </a:xfrm>
          <a:prstGeom prst="rect">
            <a:avLst/>
          </a:prstGeom>
          <a:noFill/>
          <a:ln>
            <a:noFill/>
          </a:ln>
        </p:spPr>
      </p:pic>
      <p:pic>
        <p:nvPicPr>
          <p:cNvPr id="112" name="Google Shape;112;p15"/>
          <p:cNvPicPr preferRelativeResize="0"/>
          <p:nvPr/>
        </p:nvPicPr>
        <p:blipFill>
          <a:blip r:embed="rId5">
            <a:alphaModFix/>
          </a:blip>
          <a:stretch>
            <a:fillRect/>
          </a:stretch>
        </p:blipFill>
        <p:spPr>
          <a:xfrm>
            <a:off x="4779248" y="2763615"/>
            <a:ext cx="1919550" cy="897166"/>
          </a:xfrm>
          <a:prstGeom prst="rect">
            <a:avLst/>
          </a:prstGeom>
          <a:noFill/>
          <a:ln>
            <a:noFill/>
          </a:ln>
        </p:spPr>
      </p:pic>
      <p:sp>
        <p:nvSpPr>
          <p:cNvPr id="113" name="Google Shape;113;p15"/>
          <p:cNvSpPr/>
          <p:nvPr/>
        </p:nvSpPr>
        <p:spPr>
          <a:xfrm>
            <a:off x="6735246" y="1304875"/>
            <a:ext cx="220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6979526" y="1451576"/>
            <a:ext cx="1803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4</a:t>
            </a:r>
            <a:endParaRPr>
              <a:solidFill>
                <a:schemeClr val="lt1"/>
              </a:solidFill>
            </a:endParaRPr>
          </a:p>
        </p:txBody>
      </p:sp>
      <p:sp>
        <p:nvSpPr>
          <p:cNvPr id="115" name="Google Shape;115;p15"/>
          <p:cNvSpPr txBox="1"/>
          <p:nvPr>
            <p:ph idx="4294967295" type="body"/>
          </p:nvPr>
        </p:nvSpPr>
        <p:spPr>
          <a:xfrm>
            <a:off x="6979525" y="2070575"/>
            <a:ext cx="1974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Visualise</a:t>
            </a:r>
            <a:endParaRPr b="1" sz="1600"/>
          </a:p>
          <a:p>
            <a:pPr indent="0" lvl="0" marL="0" rtl="0" algn="l">
              <a:spcBef>
                <a:spcPts val="800"/>
              </a:spcBef>
              <a:spcAft>
                <a:spcPts val="800"/>
              </a:spcAft>
              <a:buNone/>
            </a:pPr>
            <a:r>
              <a:t/>
            </a:r>
            <a:endParaRPr sz="1600"/>
          </a:p>
        </p:txBody>
      </p:sp>
      <p:pic>
        <p:nvPicPr>
          <p:cNvPr id="116" name="Google Shape;116;p15"/>
          <p:cNvPicPr preferRelativeResize="0"/>
          <p:nvPr/>
        </p:nvPicPr>
        <p:blipFill>
          <a:blip r:embed="rId6">
            <a:alphaModFix/>
          </a:blip>
          <a:stretch>
            <a:fillRect/>
          </a:stretch>
        </p:blipFill>
        <p:spPr>
          <a:xfrm>
            <a:off x="7143725" y="2631656"/>
            <a:ext cx="1404281" cy="11610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1</a:t>
            </a:r>
            <a:endParaRPr/>
          </a:p>
        </p:txBody>
      </p:sp>
      <p:sp>
        <p:nvSpPr>
          <p:cNvPr id="122" name="Google Shape;122;p16"/>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the data</a:t>
            </a:r>
            <a:endParaRPr/>
          </a:p>
        </p:txBody>
      </p:sp>
      <p:sp>
        <p:nvSpPr>
          <p:cNvPr id="123" name="Google Shape;12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Genesys PureCloud Contact Centre Platform as the primary data source. </a:t>
            </a:r>
            <a:endParaRPr sz="1700"/>
          </a:p>
          <a:p>
            <a:pPr indent="0" lvl="0" marL="0" rtl="0" algn="l">
              <a:spcBef>
                <a:spcPts val="1600"/>
              </a:spcBef>
              <a:spcAft>
                <a:spcPts val="0"/>
              </a:spcAft>
              <a:buNone/>
            </a:pPr>
            <a:r>
              <a:rPr lang="en" sz="1700"/>
              <a:t>Comprehensive dataset of </a:t>
            </a:r>
            <a:endParaRPr sz="1700"/>
          </a:p>
          <a:p>
            <a:pPr indent="-336550" lvl="0" marL="457200" rtl="0" algn="l">
              <a:spcBef>
                <a:spcPts val="1600"/>
              </a:spcBef>
              <a:spcAft>
                <a:spcPts val="0"/>
              </a:spcAft>
              <a:buSzPts val="1700"/>
              <a:buChar char="●"/>
            </a:pPr>
            <a:r>
              <a:rPr lang="en" sz="1700"/>
              <a:t>daily interactions, </a:t>
            </a:r>
            <a:endParaRPr sz="1700"/>
          </a:p>
          <a:p>
            <a:pPr indent="-336550" lvl="0" marL="457200" rtl="0" algn="l">
              <a:spcBef>
                <a:spcPts val="0"/>
              </a:spcBef>
              <a:spcAft>
                <a:spcPts val="0"/>
              </a:spcAft>
              <a:buSzPts val="1700"/>
              <a:buChar char="●"/>
            </a:pPr>
            <a:r>
              <a:rPr lang="en" sz="1700"/>
              <a:t>DIFOT scores, and </a:t>
            </a:r>
            <a:endParaRPr sz="1700"/>
          </a:p>
          <a:p>
            <a:pPr indent="-336550" lvl="0" marL="457200" rtl="0" algn="l">
              <a:spcBef>
                <a:spcPts val="0"/>
              </a:spcBef>
              <a:spcAft>
                <a:spcPts val="0"/>
              </a:spcAft>
              <a:buSzPts val="1700"/>
              <a:buChar char="●"/>
            </a:pPr>
            <a:r>
              <a:rPr lang="en" sz="1700"/>
              <a:t>operational metrics. </a:t>
            </a:r>
            <a:endParaRPr sz="1700"/>
          </a:p>
          <a:p>
            <a:pPr indent="0" lvl="0" marL="0" rtl="0" algn="l">
              <a:spcBef>
                <a:spcPts val="1600"/>
              </a:spcBef>
              <a:spcAft>
                <a:spcPts val="0"/>
              </a:spcAft>
              <a:buNone/>
            </a:pPr>
            <a:r>
              <a:rPr lang="en" sz="1700"/>
              <a:t>We integrate data from two streams: </a:t>
            </a:r>
            <a:endParaRPr sz="1700"/>
          </a:p>
          <a:p>
            <a:pPr indent="-336550" lvl="0" marL="457200" rtl="0" algn="l">
              <a:spcBef>
                <a:spcPts val="1600"/>
              </a:spcBef>
              <a:spcAft>
                <a:spcPts val="0"/>
              </a:spcAft>
              <a:buSzPts val="1700"/>
              <a:buChar char="●"/>
            </a:pPr>
            <a:r>
              <a:rPr lang="en" sz="1700"/>
              <a:t>Genesys API Explorer</a:t>
            </a:r>
            <a:endParaRPr sz="1700"/>
          </a:p>
          <a:p>
            <a:pPr indent="-336550" lvl="0" marL="457200" rtl="0" algn="l">
              <a:spcBef>
                <a:spcPts val="0"/>
              </a:spcBef>
              <a:spcAft>
                <a:spcPts val="0"/>
              </a:spcAft>
              <a:buSzPts val="1700"/>
              <a:buChar char="●"/>
            </a:pPr>
            <a:r>
              <a:rPr lang="en" sz="1700"/>
              <a:t>SQL Management Server</a:t>
            </a:r>
            <a:endParaRPr sz="1700"/>
          </a:p>
        </p:txBody>
      </p:sp>
      <p:pic>
        <p:nvPicPr>
          <p:cNvPr id="124" name="Google Shape;124;p16"/>
          <p:cNvPicPr preferRelativeResize="0"/>
          <p:nvPr/>
        </p:nvPicPr>
        <p:blipFill>
          <a:blip r:embed="rId3">
            <a:alphaModFix/>
          </a:blip>
          <a:stretch>
            <a:fillRect/>
          </a:stretch>
        </p:blipFill>
        <p:spPr>
          <a:xfrm>
            <a:off x="1469399" y="2707449"/>
            <a:ext cx="1637401" cy="120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a:blip r:embed="rId3">
            <a:alphaModFix/>
          </a:blip>
          <a:stretch>
            <a:fillRect/>
          </a:stretch>
        </p:blipFill>
        <p:spPr>
          <a:xfrm>
            <a:off x="306100" y="250325"/>
            <a:ext cx="7455799" cy="3898400"/>
          </a:xfrm>
          <a:prstGeom prst="rect">
            <a:avLst/>
          </a:prstGeom>
          <a:noFill/>
          <a:ln>
            <a:noFill/>
          </a:ln>
        </p:spPr>
      </p:pic>
      <p:pic>
        <p:nvPicPr>
          <p:cNvPr id="130" name="Google Shape;130;p17"/>
          <p:cNvPicPr preferRelativeResize="0"/>
          <p:nvPr/>
        </p:nvPicPr>
        <p:blipFill>
          <a:blip r:embed="rId4">
            <a:alphaModFix/>
          </a:blip>
          <a:stretch>
            <a:fillRect/>
          </a:stretch>
        </p:blipFill>
        <p:spPr>
          <a:xfrm>
            <a:off x="5185850" y="2392200"/>
            <a:ext cx="3732250" cy="243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2</a:t>
            </a:r>
            <a:endParaRPr/>
          </a:p>
        </p:txBody>
      </p:sp>
      <p:sp>
        <p:nvSpPr>
          <p:cNvPr id="136" name="Google Shape;136;p18"/>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Normalise</a:t>
            </a:r>
            <a:endParaRPr/>
          </a:p>
        </p:txBody>
      </p:sp>
      <p:sp>
        <p:nvSpPr>
          <p:cNvPr id="137" name="Google Shape;137;p18"/>
          <p:cNvSpPr txBox="1"/>
          <p:nvPr>
            <p:ph idx="2" type="body"/>
          </p:nvPr>
        </p:nvSpPr>
        <p:spPr>
          <a:xfrm>
            <a:off x="4939500" y="952800"/>
            <a:ext cx="3837000" cy="36951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Char char="●"/>
            </a:pPr>
            <a:r>
              <a:rPr lang="en" sz="2300"/>
              <a:t>Ingest</a:t>
            </a:r>
            <a:endParaRPr sz="2300"/>
          </a:p>
          <a:p>
            <a:pPr indent="-374650" lvl="0" marL="457200" rtl="0" algn="l">
              <a:spcBef>
                <a:spcPts val="0"/>
              </a:spcBef>
              <a:spcAft>
                <a:spcPts val="0"/>
              </a:spcAft>
              <a:buSzPts val="2300"/>
              <a:buChar char="●"/>
            </a:pPr>
            <a:r>
              <a:rPr lang="en" sz="2300"/>
              <a:t>Normalise</a:t>
            </a:r>
            <a:endParaRPr sz="2300"/>
          </a:p>
          <a:p>
            <a:pPr indent="-374650" lvl="0" marL="457200" rtl="0" algn="l">
              <a:spcBef>
                <a:spcPts val="0"/>
              </a:spcBef>
              <a:spcAft>
                <a:spcPts val="0"/>
              </a:spcAft>
              <a:buSzPts val="2300"/>
              <a:buChar char="●"/>
            </a:pPr>
            <a:r>
              <a:rPr lang="en" sz="2300"/>
              <a:t>Export</a:t>
            </a:r>
            <a:endParaRPr sz="2300"/>
          </a:p>
          <a:p>
            <a:pPr indent="0" lvl="0" marL="0" rtl="0" algn="l">
              <a:spcBef>
                <a:spcPts val="1600"/>
              </a:spcBef>
              <a:spcAft>
                <a:spcPts val="1600"/>
              </a:spcAft>
              <a:buNone/>
            </a:pPr>
            <a:r>
              <a:t/>
            </a:r>
            <a:endParaRPr sz="1200"/>
          </a:p>
        </p:txBody>
      </p:sp>
      <p:pic>
        <p:nvPicPr>
          <p:cNvPr id="138" name="Google Shape;138;p18"/>
          <p:cNvPicPr preferRelativeResize="0"/>
          <p:nvPr/>
        </p:nvPicPr>
        <p:blipFill>
          <a:blip r:embed="rId3">
            <a:alphaModFix/>
          </a:blip>
          <a:stretch>
            <a:fillRect/>
          </a:stretch>
        </p:blipFill>
        <p:spPr>
          <a:xfrm>
            <a:off x="1455686" y="2737494"/>
            <a:ext cx="1664837" cy="9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183499" y="300300"/>
            <a:ext cx="4072374" cy="2702551"/>
          </a:xfrm>
          <a:prstGeom prst="rect">
            <a:avLst/>
          </a:prstGeom>
          <a:noFill/>
          <a:ln>
            <a:noFill/>
          </a:ln>
        </p:spPr>
      </p:pic>
      <p:pic>
        <p:nvPicPr>
          <p:cNvPr id="144" name="Google Shape;144;p19"/>
          <p:cNvPicPr preferRelativeResize="0"/>
          <p:nvPr/>
        </p:nvPicPr>
        <p:blipFill>
          <a:blip r:embed="rId4">
            <a:alphaModFix/>
          </a:blip>
          <a:stretch>
            <a:fillRect/>
          </a:stretch>
        </p:blipFill>
        <p:spPr>
          <a:xfrm>
            <a:off x="4847174" y="296423"/>
            <a:ext cx="4072374" cy="2706427"/>
          </a:xfrm>
          <a:prstGeom prst="rect">
            <a:avLst/>
          </a:prstGeom>
          <a:noFill/>
          <a:ln>
            <a:noFill/>
          </a:ln>
        </p:spPr>
      </p:pic>
      <p:pic>
        <p:nvPicPr>
          <p:cNvPr id="145" name="Google Shape;145;p19"/>
          <p:cNvPicPr preferRelativeResize="0"/>
          <p:nvPr/>
        </p:nvPicPr>
        <p:blipFill>
          <a:blip r:embed="rId5">
            <a:alphaModFix/>
          </a:blip>
          <a:stretch>
            <a:fillRect/>
          </a:stretch>
        </p:blipFill>
        <p:spPr>
          <a:xfrm>
            <a:off x="2307876" y="2608550"/>
            <a:ext cx="4636100" cy="226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65500" y="1230325"/>
            <a:ext cx="4045200" cy="7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 3</a:t>
            </a:r>
            <a:endParaRPr/>
          </a:p>
        </p:txBody>
      </p:sp>
      <p:sp>
        <p:nvSpPr>
          <p:cNvPr id="151" name="Google Shape;151;p20"/>
          <p:cNvSpPr txBox="1"/>
          <p:nvPr>
            <p:ph idx="1" type="subTitle"/>
          </p:nvPr>
        </p:nvSpPr>
        <p:spPr>
          <a:xfrm>
            <a:off x="265500" y="2016076"/>
            <a:ext cx="40452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and Learn</a:t>
            </a:r>
            <a:endParaRPr/>
          </a:p>
        </p:txBody>
      </p:sp>
      <p:sp>
        <p:nvSpPr>
          <p:cNvPr id="152" name="Google Shape;152;p20"/>
          <p:cNvSpPr txBox="1"/>
          <p:nvPr>
            <p:ph idx="2" type="body"/>
          </p:nvPr>
        </p:nvSpPr>
        <p:spPr>
          <a:xfrm>
            <a:off x="4883925" y="572850"/>
            <a:ext cx="38370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Kerastuner</a:t>
            </a:r>
            <a:endParaRPr sz="2100"/>
          </a:p>
          <a:p>
            <a:pPr indent="-361950" lvl="0" marL="457200" rtl="0" algn="l">
              <a:spcBef>
                <a:spcPts val="0"/>
              </a:spcBef>
              <a:spcAft>
                <a:spcPts val="0"/>
              </a:spcAft>
              <a:buSzPts val="2100"/>
              <a:buChar char="●"/>
            </a:pPr>
            <a:r>
              <a:rPr lang="en" sz="2100"/>
              <a:t>Hyperparameter</a:t>
            </a:r>
            <a:endParaRPr sz="2100"/>
          </a:p>
          <a:p>
            <a:pPr indent="-361950" lvl="0" marL="457200" rtl="0" algn="l">
              <a:spcBef>
                <a:spcPts val="0"/>
              </a:spcBef>
              <a:spcAft>
                <a:spcPts val="0"/>
              </a:spcAft>
              <a:buSzPts val="2100"/>
              <a:buChar char="●"/>
            </a:pPr>
            <a:r>
              <a:rPr lang="en" sz="2100"/>
              <a:t>Random Forest</a:t>
            </a:r>
            <a:endParaRPr sz="2100"/>
          </a:p>
        </p:txBody>
      </p:sp>
      <p:pic>
        <p:nvPicPr>
          <p:cNvPr id="153" name="Google Shape;153;p20"/>
          <p:cNvPicPr preferRelativeResize="0"/>
          <p:nvPr/>
        </p:nvPicPr>
        <p:blipFill>
          <a:blip r:embed="rId3">
            <a:alphaModFix/>
          </a:blip>
          <a:stretch>
            <a:fillRect/>
          </a:stretch>
        </p:blipFill>
        <p:spPr>
          <a:xfrm>
            <a:off x="1328323" y="2726540"/>
            <a:ext cx="1919550" cy="8971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3">
            <a:alphaModFix/>
          </a:blip>
          <a:srcRect b="0" l="0" r="52095" t="0"/>
          <a:stretch/>
        </p:blipFill>
        <p:spPr>
          <a:xfrm>
            <a:off x="4430999" y="780100"/>
            <a:ext cx="4250776" cy="4086925"/>
          </a:xfrm>
          <a:prstGeom prst="rect">
            <a:avLst/>
          </a:prstGeom>
          <a:noFill/>
          <a:ln>
            <a:noFill/>
          </a:ln>
        </p:spPr>
      </p:pic>
      <p:pic>
        <p:nvPicPr>
          <p:cNvPr id="159" name="Google Shape;159;p21"/>
          <p:cNvPicPr preferRelativeResize="0"/>
          <p:nvPr/>
        </p:nvPicPr>
        <p:blipFill>
          <a:blip r:embed="rId4">
            <a:alphaModFix/>
          </a:blip>
          <a:stretch>
            <a:fillRect/>
          </a:stretch>
        </p:blipFill>
        <p:spPr>
          <a:xfrm>
            <a:off x="332425" y="354300"/>
            <a:ext cx="3695750" cy="221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