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719" r:id="rId2"/>
    <p:sldMasterId id="2147483721" r:id="rId3"/>
    <p:sldMasterId id="2147483738" r:id="rId4"/>
  </p:sldMasterIdLst>
  <p:notesMasterIdLst>
    <p:notesMasterId r:id="rId22"/>
  </p:notesMasterIdLst>
  <p:sldIdLst>
    <p:sldId id="4766" r:id="rId5"/>
    <p:sldId id="4799" r:id="rId6"/>
    <p:sldId id="4801" r:id="rId7"/>
    <p:sldId id="4800" r:id="rId8"/>
    <p:sldId id="4788" r:id="rId9"/>
    <p:sldId id="4791" r:id="rId10"/>
    <p:sldId id="4789" r:id="rId11"/>
    <p:sldId id="4802" r:id="rId12"/>
    <p:sldId id="4794" r:id="rId13"/>
    <p:sldId id="4803" r:id="rId14"/>
    <p:sldId id="4804" r:id="rId15"/>
    <p:sldId id="4790" r:id="rId16"/>
    <p:sldId id="4793" r:id="rId17"/>
    <p:sldId id="4792" r:id="rId18"/>
    <p:sldId id="4795" r:id="rId19"/>
    <p:sldId id="4798" r:id="rId20"/>
    <p:sldId id="4797" r:id="rId21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35F8980-1A73-0A48-A601-33F074BA5377}">
          <p14:sldIdLst>
            <p14:sldId id="4766"/>
            <p14:sldId id="4799"/>
            <p14:sldId id="4801"/>
            <p14:sldId id="4800"/>
            <p14:sldId id="4788"/>
            <p14:sldId id="4791"/>
            <p14:sldId id="4789"/>
            <p14:sldId id="4802"/>
            <p14:sldId id="4794"/>
            <p14:sldId id="4803"/>
            <p14:sldId id="4804"/>
            <p14:sldId id="4790"/>
            <p14:sldId id="4793"/>
            <p14:sldId id="4792"/>
            <p14:sldId id="4795"/>
            <p14:sldId id="4798"/>
            <p14:sldId id="47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1FD"/>
    <a:srgbClr val="EEFBD4"/>
    <a:srgbClr val="029EE7"/>
    <a:srgbClr val="FDEFDF"/>
    <a:srgbClr val="7F7F7F"/>
    <a:srgbClr val="D36DD5"/>
    <a:srgbClr val="D77BD9"/>
    <a:srgbClr val="027CB2"/>
    <a:srgbClr val="8AB2D6"/>
    <a:srgbClr val="5B9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156"/>
      </p:cViewPr>
      <p:guideLst>
        <p:guide orient="horz" pos="2160"/>
        <p:guide pos="66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F071-C454-4605-B6A3-8AE708E1A14E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6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8D10-C90A-4FDF-AA75-10B711EF6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3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5"/>
          <p:cNvGrpSpPr/>
          <p:nvPr/>
        </p:nvGrpSpPr>
        <p:grpSpPr>
          <a:xfrm>
            <a:off x="6096000" y="-478018"/>
            <a:ext cx="7276326" cy="7704857"/>
            <a:chOff x="3458795" y="1771957"/>
            <a:chExt cx="4255507" cy="5086043"/>
          </a:xfrm>
        </p:grpSpPr>
        <p:pic>
          <p:nvPicPr>
            <p:cNvPr id="8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795" y="2110499"/>
              <a:ext cx="4027500" cy="4747501"/>
            </a:xfrm>
            <a:prstGeom prst="rect">
              <a:avLst/>
            </a:prstGeom>
          </p:spPr>
        </p:pic>
        <p:pic>
          <p:nvPicPr>
            <p:cNvPr id="9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552" y="1771957"/>
              <a:ext cx="1698750" cy="2441250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9" t="55894"/>
          <a:stretch/>
        </p:blipFill>
        <p:spPr>
          <a:xfrm>
            <a:off x="9497591" y="929907"/>
            <a:ext cx="3462695" cy="5744926"/>
          </a:xfrm>
          <a:prstGeom prst="rect">
            <a:avLst/>
          </a:prstGeom>
        </p:spPr>
      </p:pic>
      <p:pic>
        <p:nvPicPr>
          <p:cNvPr id="11" name="圖片 9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-985" y="4726813"/>
            <a:ext cx="8594940" cy="214507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560602"/>
            <a:ext cx="4372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2019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標題 1"/>
          <p:cNvSpPr>
            <a:spLocks noGrp="1"/>
          </p:cNvSpPr>
          <p:nvPr>
            <p:ph type="ctrTitle" hasCustomPrompt="1"/>
          </p:nvPr>
        </p:nvSpPr>
        <p:spPr>
          <a:xfrm>
            <a:off x="318733" y="2163746"/>
            <a:ext cx="7318684" cy="1056660"/>
          </a:xfrm>
        </p:spPr>
        <p:txBody>
          <a:bodyPr anchor="b">
            <a:noAutofit/>
          </a:bodyPr>
          <a:lstStyle>
            <a:lvl1pPr algn="l">
              <a:defRPr lang="zh-TW" altLang="en-US" sz="5400" b="1" kern="1200" cap="none" spc="0" dirty="0">
                <a:ln w="0"/>
                <a:solidFill>
                  <a:srgbClr val="2B4A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按一下以編輯標題樣式</a:t>
            </a:r>
          </a:p>
        </p:txBody>
      </p:sp>
      <p:sp>
        <p:nvSpPr>
          <p:cNvPr id="15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551879" y="5641679"/>
            <a:ext cx="3732380" cy="560458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按一下以編輯姓名及職稱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5" y="1162705"/>
            <a:ext cx="3946910" cy="670404"/>
          </a:xfrm>
          <a:prstGeom prst="rect">
            <a:avLst/>
          </a:prstGeom>
        </p:spPr>
      </p:pic>
      <p:sp>
        <p:nvSpPr>
          <p:cNvPr id="21" name="內容版面配置區 20"/>
          <p:cNvSpPr>
            <a:spLocks noGrp="1"/>
          </p:cNvSpPr>
          <p:nvPr>
            <p:ph sz="quarter" idx="10" hasCustomPrompt="1"/>
          </p:nvPr>
        </p:nvSpPr>
        <p:spPr>
          <a:xfrm>
            <a:off x="8983815" y="6288346"/>
            <a:ext cx="2636103" cy="544512"/>
          </a:xfrm>
        </p:spPr>
        <p:txBody>
          <a:bodyPr>
            <a:noAutofit/>
          </a:bodyPr>
          <a:lstStyle>
            <a:lvl1pPr marL="0" indent="0">
              <a:buNone/>
              <a:defRPr sz="2400" b="1" cap="none" spc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zh-TW" sz="2800" b="1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-</a:t>
            </a:r>
            <a:r>
              <a:rPr lang="zh-TW" altLang="en-US" sz="2800" b="1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按一下以編輯使用對象</a:t>
            </a:r>
            <a:r>
              <a:rPr lang="en-US" altLang="zh-TW" sz="2800" b="1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-</a:t>
            </a:r>
            <a:endParaRPr lang="zh-TW" altLang="en-US" sz="2800" b="1" kern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465" y="5613851"/>
            <a:ext cx="2308155" cy="6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1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77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1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6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793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5"/>
          <p:cNvGrpSpPr/>
          <p:nvPr/>
        </p:nvGrpSpPr>
        <p:grpSpPr>
          <a:xfrm>
            <a:off x="6096000" y="-478018"/>
            <a:ext cx="7276326" cy="7704857"/>
            <a:chOff x="3458795" y="1771957"/>
            <a:chExt cx="4255507" cy="5086043"/>
          </a:xfrm>
        </p:grpSpPr>
        <p:pic>
          <p:nvPicPr>
            <p:cNvPr id="8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795" y="2110499"/>
              <a:ext cx="4027500" cy="4747501"/>
            </a:xfrm>
            <a:prstGeom prst="rect">
              <a:avLst/>
            </a:prstGeom>
          </p:spPr>
        </p:pic>
        <p:pic>
          <p:nvPicPr>
            <p:cNvPr id="9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552" y="1771957"/>
              <a:ext cx="1698750" cy="2441250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9" t="55894"/>
          <a:stretch/>
        </p:blipFill>
        <p:spPr>
          <a:xfrm>
            <a:off x="9497591" y="929907"/>
            <a:ext cx="3462695" cy="5744926"/>
          </a:xfrm>
          <a:prstGeom prst="rect">
            <a:avLst/>
          </a:prstGeom>
        </p:spPr>
      </p:pic>
      <p:pic>
        <p:nvPicPr>
          <p:cNvPr id="11" name="圖片 9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-985" y="4726813"/>
            <a:ext cx="8594940" cy="214507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560602"/>
            <a:ext cx="4372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2019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標題 1"/>
          <p:cNvSpPr>
            <a:spLocks noGrp="1"/>
          </p:cNvSpPr>
          <p:nvPr>
            <p:ph type="ctrTitle" hasCustomPrompt="1"/>
          </p:nvPr>
        </p:nvSpPr>
        <p:spPr>
          <a:xfrm>
            <a:off x="318733" y="2163746"/>
            <a:ext cx="7318684" cy="1056660"/>
          </a:xfrm>
        </p:spPr>
        <p:txBody>
          <a:bodyPr anchor="b">
            <a:noAutofit/>
          </a:bodyPr>
          <a:lstStyle>
            <a:lvl1pPr algn="l">
              <a:defRPr lang="zh-TW" altLang="en-US" sz="5400" b="1" kern="1200" cap="none" spc="0" dirty="0">
                <a:ln w="0"/>
                <a:solidFill>
                  <a:srgbClr val="2B4A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按一下以編輯標題樣式</a:t>
            </a:r>
          </a:p>
        </p:txBody>
      </p:sp>
      <p:sp>
        <p:nvSpPr>
          <p:cNvPr id="15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551879" y="5641679"/>
            <a:ext cx="3732380" cy="560458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按一下以編輯姓名及職稱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5" y="1162705"/>
            <a:ext cx="3946910" cy="670404"/>
          </a:xfrm>
          <a:prstGeom prst="rect">
            <a:avLst/>
          </a:prstGeom>
        </p:spPr>
      </p:pic>
      <p:sp>
        <p:nvSpPr>
          <p:cNvPr id="21" name="內容版面配置區 20"/>
          <p:cNvSpPr>
            <a:spLocks noGrp="1"/>
          </p:cNvSpPr>
          <p:nvPr>
            <p:ph sz="quarter" idx="10" hasCustomPrompt="1"/>
          </p:nvPr>
        </p:nvSpPr>
        <p:spPr>
          <a:xfrm>
            <a:off x="8983815" y="6288346"/>
            <a:ext cx="2636103" cy="544512"/>
          </a:xfrm>
        </p:spPr>
        <p:txBody>
          <a:bodyPr>
            <a:noAutofit/>
          </a:bodyPr>
          <a:lstStyle>
            <a:lvl1pPr marL="0" indent="0">
              <a:buNone/>
              <a:defRPr sz="2400" b="1" cap="none" spc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zh-TW" sz="2800" b="1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-</a:t>
            </a:r>
            <a:r>
              <a:rPr lang="zh-TW" altLang="en-US" sz="2800" b="1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按一下以編輯使用對象</a:t>
            </a:r>
            <a:r>
              <a:rPr lang="en-US" altLang="zh-TW" sz="2800" b="1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-</a:t>
            </a:r>
            <a:endParaRPr lang="zh-TW" altLang="en-US" sz="2800" b="1" kern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465" y="5613851"/>
            <a:ext cx="2308155" cy="6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7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梯形 16">
            <a:extLst>
              <a:ext uri="{FF2B5EF4-FFF2-40B4-BE49-F238E27FC236}">
                <a16:creationId xmlns:a16="http://schemas.microsoft.com/office/drawing/2014/main" id="{7E9C8B55-6868-4140-9829-04FAE54CE58C}"/>
              </a:ext>
            </a:extLst>
          </p:cNvPr>
          <p:cNvSpPr/>
          <p:nvPr/>
        </p:nvSpPr>
        <p:spPr>
          <a:xfrm rot="10800000">
            <a:off x="-524613" y="-495444"/>
            <a:ext cx="3990557" cy="581573"/>
          </a:xfrm>
          <a:prstGeom prst="trapezoid">
            <a:avLst/>
          </a:prstGeom>
          <a:solidFill>
            <a:srgbClr val="02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9DF3C11E-9F54-4B04-8E72-EDF6CCD14C7D}"/>
              </a:ext>
            </a:extLst>
          </p:cNvPr>
          <p:cNvSpPr/>
          <p:nvPr/>
        </p:nvSpPr>
        <p:spPr>
          <a:xfrm rot="10800000">
            <a:off x="3017889" y="-495444"/>
            <a:ext cx="4845052" cy="581573"/>
          </a:xfrm>
          <a:prstGeom prst="trapezoid">
            <a:avLst/>
          </a:prstGeom>
          <a:solidFill>
            <a:srgbClr val="02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48C2C3D3-78FD-4143-9805-8F094FC5FD38}"/>
              </a:ext>
            </a:extLst>
          </p:cNvPr>
          <p:cNvSpPr/>
          <p:nvPr/>
        </p:nvSpPr>
        <p:spPr>
          <a:xfrm rot="10800000">
            <a:off x="6954127" y="-495443"/>
            <a:ext cx="4845052" cy="581573"/>
          </a:xfrm>
          <a:prstGeom prst="trapezoid">
            <a:avLst/>
          </a:prstGeom>
          <a:solidFill>
            <a:srgbClr val="029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AA946A-C5D9-4016-BE93-FE394CFCD02D}"/>
              </a:ext>
            </a:extLst>
          </p:cNvPr>
          <p:cNvSpPr/>
          <p:nvPr/>
        </p:nvSpPr>
        <p:spPr>
          <a:xfrm rot="10800000">
            <a:off x="11785560" y="-2769"/>
            <a:ext cx="469901" cy="524929"/>
          </a:xfrm>
          <a:prstGeom prst="rect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8716A7DE-8FFF-49DD-B6D0-560599CEE20C}"/>
              </a:ext>
            </a:extLst>
          </p:cNvPr>
          <p:cNvSpPr/>
          <p:nvPr/>
        </p:nvSpPr>
        <p:spPr>
          <a:xfrm rot="10800000">
            <a:off x="10443582" y="-2770"/>
            <a:ext cx="1719804" cy="524930"/>
          </a:xfrm>
          <a:prstGeom prst="trapezoid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50900"/>
            <a:ext cx="10515600" cy="730796"/>
          </a:xfrm>
        </p:spPr>
        <p:txBody>
          <a:bodyPr/>
          <a:lstStyle>
            <a:lvl1pPr>
              <a:defRPr b="1">
                <a:solidFill>
                  <a:srgbClr val="2B4A7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7"/>
          <p:cNvCxnSpPr>
            <a:cxnSpLocks/>
          </p:cNvCxnSpPr>
          <p:nvPr/>
        </p:nvCxnSpPr>
        <p:spPr>
          <a:xfrm flipV="1">
            <a:off x="646821" y="739647"/>
            <a:ext cx="0" cy="842049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728193" y="197049"/>
            <a:ext cx="3764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BA57F4-E4B9-432B-B882-0E5B20FA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21" y="72745"/>
            <a:ext cx="1442817" cy="3826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7AE660D-DCED-4290-96C4-64E0DC5381F6}"/>
              </a:ext>
            </a:extLst>
          </p:cNvPr>
          <p:cNvSpPr/>
          <p:nvPr/>
        </p:nvSpPr>
        <p:spPr>
          <a:xfrm>
            <a:off x="-1111254" y="-942570"/>
            <a:ext cx="14887580" cy="9434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852DDE-494F-43DF-91AD-6ADF9276DC5D}"/>
              </a:ext>
            </a:extLst>
          </p:cNvPr>
          <p:cNvSpPr/>
          <p:nvPr/>
        </p:nvSpPr>
        <p:spPr>
          <a:xfrm>
            <a:off x="12192000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1DFFC-E680-4117-8BD6-67B47FC419B4}"/>
              </a:ext>
            </a:extLst>
          </p:cNvPr>
          <p:cNvSpPr/>
          <p:nvPr/>
        </p:nvSpPr>
        <p:spPr>
          <a:xfrm>
            <a:off x="-1728422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53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8F0CA-E195-4E6E-8FC3-DBF1B25B95A0}"/>
              </a:ext>
            </a:extLst>
          </p:cNvPr>
          <p:cNvSpPr/>
          <p:nvPr/>
        </p:nvSpPr>
        <p:spPr>
          <a:xfrm>
            <a:off x="146958" y="633078"/>
            <a:ext cx="11898938" cy="6075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7E9C8B55-6868-4140-9829-04FAE54CE58C}"/>
              </a:ext>
            </a:extLst>
          </p:cNvPr>
          <p:cNvSpPr/>
          <p:nvPr/>
        </p:nvSpPr>
        <p:spPr>
          <a:xfrm rot="10800000">
            <a:off x="-524613" y="-495444"/>
            <a:ext cx="3990557" cy="581573"/>
          </a:xfrm>
          <a:prstGeom prst="trapezoid">
            <a:avLst/>
          </a:prstGeom>
          <a:solidFill>
            <a:srgbClr val="02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9DF3C11E-9F54-4B04-8E72-EDF6CCD14C7D}"/>
              </a:ext>
            </a:extLst>
          </p:cNvPr>
          <p:cNvSpPr/>
          <p:nvPr/>
        </p:nvSpPr>
        <p:spPr>
          <a:xfrm rot="10800000">
            <a:off x="3017889" y="-495444"/>
            <a:ext cx="4845052" cy="581573"/>
          </a:xfrm>
          <a:prstGeom prst="trapezoid">
            <a:avLst/>
          </a:prstGeom>
          <a:solidFill>
            <a:srgbClr val="02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48C2C3D3-78FD-4143-9805-8F094FC5FD38}"/>
              </a:ext>
            </a:extLst>
          </p:cNvPr>
          <p:cNvSpPr/>
          <p:nvPr/>
        </p:nvSpPr>
        <p:spPr>
          <a:xfrm rot="10800000">
            <a:off x="6954127" y="-495443"/>
            <a:ext cx="4845052" cy="581573"/>
          </a:xfrm>
          <a:prstGeom prst="trapezoid">
            <a:avLst/>
          </a:prstGeom>
          <a:solidFill>
            <a:srgbClr val="029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AA946A-C5D9-4016-BE93-FE394CFCD02D}"/>
              </a:ext>
            </a:extLst>
          </p:cNvPr>
          <p:cNvSpPr/>
          <p:nvPr/>
        </p:nvSpPr>
        <p:spPr>
          <a:xfrm rot="10800000">
            <a:off x="11785560" y="-2769"/>
            <a:ext cx="469901" cy="524929"/>
          </a:xfrm>
          <a:prstGeom prst="rect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8716A7DE-8FFF-49DD-B6D0-560599CEE20C}"/>
              </a:ext>
            </a:extLst>
          </p:cNvPr>
          <p:cNvSpPr/>
          <p:nvPr/>
        </p:nvSpPr>
        <p:spPr>
          <a:xfrm rot="10800000">
            <a:off x="10443582" y="-2770"/>
            <a:ext cx="1719804" cy="524930"/>
          </a:xfrm>
          <a:prstGeom prst="trapezoid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BA57F4-E4B9-432B-B882-0E5B20FA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21" y="72745"/>
            <a:ext cx="1442817" cy="3826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7AE660D-DCED-4290-96C4-64E0DC5381F6}"/>
              </a:ext>
            </a:extLst>
          </p:cNvPr>
          <p:cNvSpPr/>
          <p:nvPr/>
        </p:nvSpPr>
        <p:spPr>
          <a:xfrm>
            <a:off x="-1111254" y="-942570"/>
            <a:ext cx="14887580" cy="9434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852DDE-494F-43DF-91AD-6ADF9276DC5D}"/>
              </a:ext>
            </a:extLst>
          </p:cNvPr>
          <p:cNvSpPr/>
          <p:nvPr/>
        </p:nvSpPr>
        <p:spPr>
          <a:xfrm>
            <a:off x="12192000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1DFFC-E680-4117-8BD6-67B47FC419B4}"/>
              </a:ext>
            </a:extLst>
          </p:cNvPr>
          <p:cNvSpPr/>
          <p:nvPr/>
        </p:nvSpPr>
        <p:spPr>
          <a:xfrm>
            <a:off x="-1728422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F23DBA-7BA9-46D4-93AE-744819F7FED6}"/>
              </a:ext>
            </a:extLst>
          </p:cNvPr>
          <p:cNvSpPr/>
          <p:nvPr/>
        </p:nvSpPr>
        <p:spPr>
          <a:xfrm>
            <a:off x="6728193" y="197049"/>
            <a:ext cx="3764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4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梯形 16">
            <a:extLst>
              <a:ext uri="{FF2B5EF4-FFF2-40B4-BE49-F238E27FC236}">
                <a16:creationId xmlns:a16="http://schemas.microsoft.com/office/drawing/2014/main" id="{7E9C8B55-6868-4140-9829-04FAE54CE58C}"/>
              </a:ext>
            </a:extLst>
          </p:cNvPr>
          <p:cNvSpPr/>
          <p:nvPr/>
        </p:nvSpPr>
        <p:spPr>
          <a:xfrm rot="10800000">
            <a:off x="-524613" y="-495444"/>
            <a:ext cx="3990557" cy="581573"/>
          </a:xfrm>
          <a:prstGeom prst="trapezoid">
            <a:avLst/>
          </a:prstGeom>
          <a:solidFill>
            <a:srgbClr val="02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9DF3C11E-9F54-4B04-8E72-EDF6CCD14C7D}"/>
              </a:ext>
            </a:extLst>
          </p:cNvPr>
          <p:cNvSpPr/>
          <p:nvPr/>
        </p:nvSpPr>
        <p:spPr>
          <a:xfrm rot="10800000">
            <a:off x="3017889" y="-495444"/>
            <a:ext cx="4845052" cy="581573"/>
          </a:xfrm>
          <a:prstGeom prst="trapezoid">
            <a:avLst/>
          </a:prstGeom>
          <a:solidFill>
            <a:srgbClr val="02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48C2C3D3-78FD-4143-9805-8F094FC5FD38}"/>
              </a:ext>
            </a:extLst>
          </p:cNvPr>
          <p:cNvSpPr/>
          <p:nvPr/>
        </p:nvSpPr>
        <p:spPr>
          <a:xfrm rot="10800000">
            <a:off x="6954127" y="-495443"/>
            <a:ext cx="4845052" cy="581573"/>
          </a:xfrm>
          <a:prstGeom prst="trapezoid">
            <a:avLst/>
          </a:prstGeom>
          <a:solidFill>
            <a:srgbClr val="029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AA946A-C5D9-4016-BE93-FE394CFCD02D}"/>
              </a:ext>
            </a:extLst>
          </p:cNvPr>
          <p:cNvSpPr/>
          <p:nvPr/>
        </p:nvSpPr>
        <p:spPr>
          <a:xfrm rot="10800000">
            <a:off x="11785560" y="-2769"/>
            <a:ext cx="469901" cy="524929"/>
          </a:xfrm>
          <a:prstGeom prst="rect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8716A7DE-8FFF-49DD-B6D0-560599CEE20C}"/>
              </a:ext>
            </a:extLst>
          </p:cNvPr>
          <p:cNvSpPr/>
          <p:nvPr/>
        </p:nvSpPr>
        <p:spPr>
          <a:xfrm rot="10800000">
            <a:off x="10443582" y="-2770"/>
            <a:ext cx="1719804" cy="524930"/>
          </a:xfrm>
          <a:prstGeom prst="trapezoid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50900"/>
            <a:ext cx="10515600" cy="730796"/>
          </a:xfrm>
        </p:spPr>
        <p:txBody>
          <a:bodyPr/>
          <a:lstStyle>
            <a:lvl1pPr>
              <a:defRPr b="1">
                <a:solidFill>
                  <a:srgbClr val="2B4A7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7"/>
          <p:cNvCxnSpPr>
            <a:cxnSpLocks/>
          </p:cNvCxnSpPr>
          <p:nvPr/>
        </p:nvCxnSpPr>
        <p:spPr>
          <a:xfrm flipV="1">
            <a:off x="646821" y="739647"/>
            <a:ext cx="0" cy="842049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728193" y="197049"/>
            <a:ext cx="3764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BA57F4-E4B9-432B-B882-0E5B20FA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21" y="72745"/>
            <a:ext cx="1442817" cy="3826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7AE660D-DCED-4290-96C4-64E0DC5381F6}"/>
              </a:ext>
            </a:extLst>
          </p:cNvPr>
          <p:cNvSpPr/>
          <p:nvPr/>
        </p:nvSpPr>
        <p:spPr>
          <a:xfrm>
            <a:off x="-1111254" y="-942570"/>
            <a:ext cx="14887580" cy="9434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852DDE-494F-43DF-91AD-6ADF9276DC5D}"/>
              </a:ext>
            </a:extLst>
          </p:cNvPr>
          <p:cNvSpPr/>
          <p:nvPr/>
        </p:nvSpPr>
        <p:spPr>
          <a:xfrm>
            <a:off x="12192000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1DFFC-E680-4117-8BD6-67B47FC419B4}"/>
              </a:ext>
            </a:extLst>
          </p:cNvPr>
          <p:cNvSpPr/>
          <p:nvPr/>
        </p:nvSpPr>
        <p:spPr>
          <a:xfrm>
            <a:off x="-1728422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604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梯形 16">
            <a:extLst>
              <a:ext uri="{FF2B5EF4-FFF2-40B4-BE49-F238E27FC236}">
                <a16:creationId xmlns:a16="http://schemas.microsoft.com/office/drawing/2014/main" id="{7E9C8B55-6868-4140-9829-04FAE54CE58C}"/>
              </a:ext>
            </a:extLst>
          </p:cNvPr>
          <p:cNvSpPr/>
          <p:nvPr/>
        </p:nvSpPr>
        <p:spPr>
          <a:xfrm rot="10800000">
            <a:off x="-524613" y="-495444"/>
            <a:ext cx="3990557" cy="581573"/>
          </a:xfrm>
          <a:prstGeom prst="trapezoid">
            <a:avLst/>
          </a:prstGeom>
          <a:solidFill>
            <a:srgbClr val="02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9DF3C11E-9F54-4B04-8E72-EDF6CCD14C7D}"/>
              </a:ext>
            </a:extLst>
          </p:cNvPr>
          <p:cNvSpPr/>
          <p:nvPr/>
        </p:nvSpPr>
        <p:spPr>
          <a:xfrm rot="10800000">
            <a:off x="3017889" y="-495444"/>
            <a:ext cx="4845052" cy="581573"/>
          </a:xfrm>
          <a:prstGeom prst="trapezoid">
            <a:avLst/>
          </a:prstGeom>
          <a:solidFill>
            <a:srgbClr val="02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48C2C3D3-78FD-4143-9805-8F094FC5FD38}"/>
              </a:ext>
            </a:extLst>
          </p:cNvPr>
          <p:cNvSpPr/>
          <p:nvPr/>
        </p:nvSpPr>
        <p:spPr>
          <a:xfrm rot="10800000">
            <a:off x="6954127" y="-495443"/>
            <a:ext cx="4845052" cy="581573"/>
          </a:xfrm>
          <a:prstGeom prst="trapezoid">
            <a:avLst/>
          </a:prstGeom>
          <a:solidFill>
            <a:srgbClr val="029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AA946A-C5D9-4016-BE93-FE394CFCD02D}"/>
              </a:ext>
            </a:extLst>
          </p:cNvPr>
          <p:cNvSpPr/>
          <p:nvPr/>
        </p:nvSpPr>
        <p:spPr>
          <a:xfrm rot="10800000">
            <a:off x="11785560" y="-2769"/>
            <a:ext cx="469901" cy="524929"/>
          </a:xfrm>
          <a:prstGeom prst="rect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8716A7DE-8FFF-49DD-B6D0-560599CEE20C}"/>
              </a:ext>
            </a:extLst>
          </p:cNvPr>
          <p:cNvSpPr/>
          <p:nvPr/>
        </p:nvSpPr>
        <p:spPr>
          <a:xfrm rot="10800000">
            <a:off x="10443582" y="-2770"/>
            <a:ext cx="1719804" cy="524930"/>
          </a:xfrm>
          <a:prstGeom prst="trapezoid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BA57F4-E4B9-432B-B882-0E5B20FA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21" y="72745"/>
            <a:ext cx="1442817" cy="3826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7AE660D-DCED-4290-96C4-64E0DC5381F6}"/>
              </a:ext>
            </a:extLst>
          </p:cNvPr>
          <p:cNvSpPr/>
          <p:nvPr/>
        </p:nvSpPr>
        <p:spPr>
          <a:xfrm>
            <a:off x="-1111254" y="-942570"/>
            <a:ext cx="14887580" cy="9434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852DDE-494F-43DF-91AD-6ADF9276DC5D}"/>
              </a:ext>
            </a:extLst>
          </p:cNvPr>
          <p:cNvSpPr/>
          <p:nvPr/>
        </p:nvSpPr>
        <p:spPr>
          <a:xfrm>
            <a:off x="12192000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1DFFC-E680-4117-8BD6-67B47FC419B4}"/>
              </a:ext>
            </a:extLst>
          </p:cNvPr>
          <p:cNvSpPr/>
          <p:nvPr/>
        </p:nvSpPr>
        <p:spPr>
          <a:xfrm>
            <a:off x="-1728422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F23DBA-7BA9-46D4-93AE-744819F7FED6}"/>
              </a:ext>
            </a:extLst>
          </p:cNvPr>
          <p:cNvSpPr/>
          <p:nvPr/>
        </p:nvSpPr>
        <p:spPr>
          <a:xfrm>
            <a:off x="6728193" y="197049"/>
            <a:ext cx="3764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89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>
            <a:off x="4362450" y="-7144"/>
            <a:ext cx="7862094" cy="69000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82788" y="2300039"/>
            <a:ext cx="5006988" cy="8128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483049" y="3282666"/>
            <a:ext cx="5006727" cy="671025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圖片版面配置區 5"/>
          <p:cNvSpPr>
            <a:spLocks noGrp="1"/>
          </p:cNvSpPr>
          <p:nvPr>
            <p:ph type="pic" sz="quarter" idx="11"/>
          </p:nvPr>
        </p:nvSpPr>
        <p:spPr>
          <a:xfrm>
            <a:off x="7070725" y="1958975"/>
            <a:ext cx="4729163" cy="357981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按一下圖示以新增圖片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55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1318" y="71361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855381" y="0"/>
            <a:ext cx="433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2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7"/>
          <p:cNvCxnSpPr/>
          <p:nvPr/>
        </p:nvCxnSpPr>
        <p:spPr>
          <a:xfrm flipV="1">
            <a:off x="661318" y="71361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55381" y="0"/>
            <a:ext cx="433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4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58282"/>
            <a:ext cx="10515600" cy="96973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traight Connector 7"/>
          <p:cNvCxnSpPr/>
          <p:nvPr/>
        </p:nvCxnSpPr>
        <p:spPr>
          <a:xfrm flipV="1">
            <a:off x="661318" y="71361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55381" y="0"/>
            <a:ext cx="433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2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55381" y="0"/>
            <a:ext cx="433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2403708" y="73506"/>
            <a:ext cx="3729926" cy="584775"/>
          </a:xfrm>
        </p:spPr>
        <p:txBody>
          <a:bodyPr anchor="ctr"/>
          <a:lstStyle>
            <a:lvl1pPr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69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2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48F0CA-E195-4E6E-8FC3-DBF1B25B95A0}"/>
              </a:ext>
            </a:extLst>
          </p:cNvPr>
          <p:cNvSpPr/>
          <p:nvPr/>
        </p:nvSpPr>
        <p:spPr>
          <a:xfrm>
            <a:off x="146958" y="633078"/>
            <a:ext cx="11898938" cy="6075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7E9C8B55-6868-4140-9829-04FAE54CE58C}"/>
              </a:ext>
            </a:extLst>
          </p:cNvPr>
          <p:cNvSpPr/>
          <p:nvPr/>
        </p:nvSpPr>
        <p:spPr>
          <a:xfrm rot="10800000">
            <a:off x="-524613" y="-495444"/>
            <a:ext cx="3990557" cy="581573"/>
          </a:xfrm>
          <a:prstGeom prst="trapezoid">
            <a:avLst/>
          </a:prstGeom>
          <a:solidFill>
            <a:srgbClr val="02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9DF3C11E-9F54-4B04-8E72-EDF6CCD14C7D}"/>
              </a:ext>
            </a:extLst>
          </p:cNvPr>
          <p:cNvSpPr/>
          <p:nvPr/>
        </p:nvSpPr>
        <p:spPr>
          <a:xfrm rot="10800000">
            <a:off x="3017889" y="-495444"/>
            <a:ext cx="4845052" cy="581573"/>
          </a:xfrm>
          <a:prstGeom prst="trapezoid">
            <a:avLst/>
          </a:prstGeom>
          <a:solidFill>
            <a:srgbClr val="02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48C2C3D3-78FD-4143-9805-8F094FC5FD38}"/>
              </a:ext>
            </a:extLst>
          </p:cNvPr>
          <p:cNvSpPr/>
          <p:nvPr/>
        </p:nvSpPr>
        <p:spPr>
          <a:xfrm rot="10800000">
            <a:off x="6954127" y="-495443"/>
            <a:ext cx="4845052" cy="581573"/>
          </a:xfrm>
          <a:prstGeom prst="trapezoid">
            <a:avLst/>
          </a:prstGeom>
          <a:solidFill>
            <a:srgbClr val="029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AA946A-C5D9-4016-BE93-FE394CFCD02D}"/>
              </a:ext>
            </a:extLst>
          </p:cNvPr>
          <p:cNvSpPr/>
          <p:nvPr/>
        </p:nvSpPr>
        <p:spPr>
          <a:xfrm rot="10800000">
            <a:off x="11785560" y="-2769"/>
            <a:ext cx="469901" cy="524929"/>
          </a:xfrm>
          <a:prstGeom prst="rect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8716A7DE-8FFF-49DD-B6D0-560599CEE20C}"/>
              </a:ext>
            </a:extLst>
          </p:cNvPr>
          <p:cNvSpPr/>
          <p:nvPr/>
        </p:nvSpPr>
        <p:spPr>
          <a:xfrm rot="10800000">
            <a:off x="10443582" y="-2770"/>
            <a:ext cx="1719804" cy="524930"/>
          </a:xfrm>
          <a:prstGeom prst="trapezoid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BA57F4-E4B9-432B-B882-0E5B20FA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21" y="72745"/>
            <a:ext cx="1442817" cy="3826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7AE660D-DCED-4290-96C4-64E0DC5381F6}"/>
              </a:ext>
            </a:extLst>
          </p:cNvPr>
          <p:cNvSpPr/>
          <p:nvPr/>
        </p:nvSpPr>
        <p:spPr>
          <a:xfrm>
            <a:off x="-1111254" y="-942570"/>
            <a:ext cx="14887580" cy="9434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852DDE-494F-43DF-91AD-6ADF9276DC5D}"/>
              </a:ext>
            </a:extLst>
          </p:cNvPr>
          <p:cNvSpPr/>
          <p:nvPr/>
        </p:nvSpPr>
        <p:spPr>
          <a:xfrm>
            <a:off x="12192000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1DFFC-E680-4117-8BD6-67B47FC419B4}"/>
              </a:ext>
            </a:extLst>
          </p:cNvPr>
          <p:cNvSpPr/>
          <p:nvPr/>
        </p:nvSpPr>
        <p:spPr>
          <a:xfrm>
            <a:off x="-1728422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F23DBA-7BA9-46D4-93AE-744819F7FED6}"/>
              </a:ext>
            </a:extLst>
          </p:cNvPr>
          <p:cNvSpPr/>
          <p:nvPr/>
        </p:nvSpPr>
        <p:spPr>
          <a:xfrm>
            <a:off x="6728193" y="197049"/>
            <a:ext cx="3764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01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19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BF5A-D987-449B-885E-460C1C527FAC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81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タイトルのみ">
  <p:cSld name="1_タイトルのみ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50923" y="266943"/>
            <a:ext cx="767227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1472335" y="6545263"/>
            <a:ext cx="65193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1" name="Google Shape;141;p6"/>
          <p:cNvSpPr/>
          <p:nvPr/>
        </p:nvSpPr>
        <p:spPr>
          <a:xfrm>
            <a:off x="1" y="739778"/>
            <a:ext cx="12192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6"/>
          <p:cNvGrpSpPr/>
          <p:nvPr/>
        </p:nvGrpSpPr>
        <p:grpSpPr>
          <a:xfrm>
            <a:off x="-6" y="739778"/>
            <a:ext cx="1975115" cy="74485"/>
            <a:chOff x="312738" y="2747963"/>
            <a:chExt cx="1970087" cy="109537"/>
          </a:xfrm>
        </p:grpSpPr>
        <p:sp>
          <p:nvSpPr>
            <p:cNvPr id="143" name="Google Shape;143;p6"/>
            <p:cNvSpPr/>
            <p:nvPr/>
          </p:nvSpPr>
          <p:spPr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6065280" y="6565900"/>
            <a:ext cx="5769187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Copyright © 2020 by </a:t>
            </a:r>
            <a:r>
              <a:rPr lang="en-US" altLang="zh-TW" sz="1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Servtech</a:t>
            </a:r>
            <a:r>
              <a:rPr lang="en-US" altLang="zh-TW" sz="1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Co., Ltd. All rights reserved</a:t>
            </a:r>
          </a:p>
        </p:txBody>
      </p:sp>
      <p:pic>
        <p:nvPicPr>
          <p:cNvPr id="33" name="圖片 3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62" y="62161"/>
            <a:ext cx="3139180" cy="6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89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9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梯形 16">
            <a:extLst>
              <a:ext uri="{FF2B5EF4-FFF2-40B4-BE49-F238E27FC236}">
                <a16:creationId xmlns:a16="http://schemas.microsoft.com/office/drawing/2014/main" id="{7E9C8B55-6868-4140-9829-04FAE54CE58C}"/>
              </a:ext>
            </a:extLst>
          </p:cNvPr>
          <p:cNvSpPr/>
          <p:nvPr/>
        </p:nvSpPr>
        <p:spPr>
          <a:xfrm rot="10800000">
            <a:off x="-524613" y="-495444"/>
            <a:ext cx="3990557" cy="581573"/>
          </a:xfrm>
          <a:prstGeom prst="trapezoid">
            <a:avLst/>
          </a:prstGeom>
          <a:solidFill>
            <a:srgbClr val="02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9DF3C11E-9F54-4B04-8E72-EDF6CCD14C7D}"/>
              </a:ext>
            </a:extLst>
          </p:cNvPr>
          <p:cNvSpPr/>
          <p:nvPr/>
        </p:nvSpPr>
        <p:spPr>
          <a:xfrm rot="10800000">
            <a:off x="3017889" y="-495444"/>
            <a:ext cx="4845052" cy="581573"/>
          </a:xfrm>
          <a:prstGeom prst="trapezoid">
            <a:avLst/>
          </a:prstGeom>
          <a:solidFill>
            <a:srgbClr val="02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48C2C3D3-78FD-4143-9805-8F094FC5FD38}"/>
              </a:ext>
            </a:extLst>
          </p:cNvPr>
          <p:cNvSpPr/>
          <p:nvPr/>
        </p:nvSpPr>
        <p:spPr>
          <a:xfrm rot="10800000">
            <a:off x="6954127" y="-495443"/>
            <a:ext cx="4845052" cy="581573"/>
          </a:xfrm>
          <a:prstGeom prst="trapezoid">
            <a:avLst/>
          </a:prstGeom>
          <a:solidFill>
            <a:srgbClr val="029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AA946A-C5D9-4016-BE93-FE394CFCD02D}"/>
              </a:ext>
            </a:extLst>
          </p:cNvPr>
          <p:cNvSpPr/>
          <p:nvPr/>
        </p:nvSpPr>
        <p:spPr>
          <a:xfrm rot="10800000">
            <a:off x="11785560" y="-2769"/>
            <a:ext cx="469901" cy="524929"/>
          </a:xfrm>
          <a:prstGeom prst="rect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8716A7DE-8FFF-49DD-B6D0-560599CEE20C}"/>
              </a:ext>
            </a:extLst>
          </p:cNvPr>
          <p:cNvSpPr/>
          <p:nvPr/>
        </p:nvSpPr>
        <p:spPr>
          <a:xfrm rot="10800000">
            <a:off x="10443582" y="-2770"/>
            <a:ext cx="1719804" cy="524930"/>
          </a:xfrm>
          <a:prstGeom prst="trapezoid">
            <a:avLst/>
          </a:prstGeom>
          <a:solidFill>
            <a:srgbClr val="029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BA57F4-E4B9-432B-B882-0E5B20FA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21" y="72745"/>
            <a:ext cx="1442817" cy="3826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7AE660D-DCED-4290-96C4-64E0DC5381F6}"/>
              </a:ext>
            </a:extLst>
          </p:cNvPr>
          <p:cNvSpPr/>
          <p:nvPr/>
        </p:nvSpPr>
        <p:spPr>
          <a:xfrm>
            <a:off x="-1111254" y="-942570"/>
            <a:ext cx="14887580" cy="9434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852DDE-494F-43DF-91AD-6ADF9276DC5D}"/>
              </a:ext>
            </a:extLst>
          </p:cNvPr>
          <p:cNvSpPr/>
          <p:nvPr/>
        </p:nvSpPr>
        <p:spPr>
          <a:xfrm>
            <a:off x="12192000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1DFFC-E680-4117-8BD6-67B47FC419B4}"/>
              </a:ext>
            </a:extLst>
          </p:cNvPr>
          <p:cNvSpPr/>
          <p:nvPr/>
        </p:nvSpPr>
        <p:spPr>
          <a:xfrm>
            <a:off x="-1728422" y="-204658"/>
            <a:ext cx="1719803" cy="74563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F23DBA-7BA9-46D4-93AE-744819F7FED6}"/>
              </a:ext>
            </a:extLst>
          </p:cNvPr>
          <p:cNvSpPr/>
          <p:nvPr/>
        </p:nvSpPr>
        <p:spPr>
          <a:xfrm>
            <a:off x="6728193" y="197049"/>
            <a:ext cx="37648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9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>
            <a:off x="4362450" y="-7144"/>
            <a:ext cx="7862094" cy="69000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82788" y="2300039"/>
            <a:ext cx="5006988" cy="8128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483049" y="3282666"/>
            <a:ext cx="5006727" cy="671025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圖片版面配置區 5"/>
          <p:cNvSpPr>
            <a:spLocks noGrp="1"/>
          </p:cNvSpPr>
          <p:nvPr>
            <p:ph type="pic" sz="quarter" idx="11"/>
          </p:nvPr>
        </p:nvSpPr>
        <p:spPr>
          <a:xfrm>
            <a:off x="7070725" y="1958975"/>
            <a:ext cx="4729163" cy="357981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按一下圖示以新增圖片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8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1318" y="71361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855381" y="0"/>
            <a:ext cx="433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9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7"/>
          <p:cNvCxnSpPr/>
          <p:nvPr/>
        </p:nvCxnSpPr>
        <p:spPr>
          <a:xfrm flipV="1">
            <a:off x="661318" y="71361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55381" y="0"/>
            <a:ext cx="433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58282"/>
            <a:ext cx="10515600" cy="96973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traight Connector 7"/>
          <p:cNvCxnSpPr/>
          <p:nvPr/>
        </p:nvCxnSpPr>
        <p:spPr>
          <a:xfrm flipV="1">
            <a:off x="661318" y="713617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55381" y="0"/>
            <a:ext cx="433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55381" y="0"/>
            <a:ext cx="433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TW" sz="1400" dirty="0">
                <a:solidFill>
                  <a:srgbClr val="F4F4F4">
                    <a:lumMod val="50000"/>
                  </a:srgbClr>
                </a:solidFill>
                <a:latin typeface="Calibri" panose="020F0502020204030204" pitchFamily="34" charset="0"/>
              </a:rPr>
              <a:t>Copyright © 2020 by Servtech Co., Ltd. All rights reserved</a:t>
            </a:r>
            <a:endParaRPr lang="zh-TW" altLang="en-US" sz="1400" dirty="0">
              <a:solidFill>
                <a:srgbClr val="F4F4F4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2403708" y="73506"/>
            <a:ext cx="3729926" cy="584775"/>
          </a:xfrm>
        </p:spPr>
        <p:txBody>
          <a:bodyPr anchor="ctr"/>
          <a:lstStyle>
            <a:lvl1pPr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15" y="97503"/>
            <a:ext cx="2100848" cy="5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1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4A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>
            <a:spLocks/>
          </p:cNvSpPr>
          <p:nvPr/>
        </p:nvSpPr>
        <p:spPr bwMode="auto">
          <a:xfrm>
            <a:off x="4362450" y="-7144"/>
            <a:ext cx="7862094" cy="6900069"/>
          </a:xfrm>
          <a:custGeom>
            <a:avLst/>
            <a:gdLst>
              <a:gd name="T0" fmla="*/ 7862094 w 21600"/>
              <a:gd name="T1" fmla="*/ 6900069 h 21600"/>
              <a:gd name="T2" fmla="*/ 7862094 w 21600"/>
              <a:gd name="T3" fmla="*/ 6900069 h 21600"/>
              <a:gd name="T4" fmla="*/ 7862094 w 21600"/>
              <a:gd name="T5" fmla="*/ 6900069 h 21600"/>
              <a:gd name="T6" fmla="*/ 7862094 w 21600"/>
              <a:gd name="T7" fmla="*/ 69000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90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AutoShape 2"/>
          <p:cNvSpPr>
            <a:spLocks/>
          </p:cNvSpPr>
          <p:nvPr/>
        </p:nvSpPr>
        <p:spPr bwMode="auto">
          <a:xfrm>
            <a:off x="604864" y="2987948"/>
            <a:ext cx="4572508" cy="755650"/>
          </a:xfrm>
          <a:custGeom>
            <a:avLst/>
            <a:gdLst>
              <a:gd name="T0" fmla="*/ 5899150 w 21600"/>
              <a:gd name="T1" fmla="*/ 755650 h 21600"/>
              <a:gd name="T2" fmla="*/ 5899150 w 21600"/>
              <a:gd name="T3" fmla="*/ 755650 h 21600"/>
              <a:gd name="T4" fmla="*/ 5899150 w 21600"/>
              <a:gd name="T5" fmla="*/ 755650 h 21600"/>
              <a:gd name="T6" fmla="*/ 5899150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r>
              <a:rPr lang="en-US" sz="4600" b="1" dirty="0">
                <a:solidFill>
                  <a:srgbClr val="0070C0"/>
                </a:solidFill>
                <a:latin typeface="Arial"/>
                <a:ea typeface="Aleo Regular" charset="0"/>
                <a:cs typeface="Arial"/>
                <a:sym typeface="Aleo Regular" charset="0"/>
              </a:rPr>
              <a:t>THANK YOU</a:t>
            </a:r>
          </a:p>
          <a:p>
            <a:r>
              <a:rPr lang="zh-TW" altLang="en-US" sz="4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leo Regular" charset="0"/>
              </a:rPr>
              <a:t>謝謝聆聽</a:t>
            </a:r>
            <a:endParaRPr lang="en-US" sz="2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0" name="AutoShape 4"/>
          <p:cNvSpPr>
            <a:spLocks/>
          </p:cNvSpPr>
          <p:nvPr/>
        </p:nvSpPr>
        <p:spPr bwMode="auto">
          <a:xfrm>
            <a:off x="8468556" y="2060848"/>
            <a:ext cx="3986759" cy="288032"/>
          </a:xfrm>
          <a:custGeom>
            <a:avLst/>
            <a:gdLst>
              <a:gd name="T0" fmla="*/ 1112044 w 21600"/>
              <a:gd name="T1" fmla="*/ 330200 h 21600"/>
              <a:gd name="T2" fmla="*/ 1112044 w 21600"/>
              <a:gd name="T3" fmla="*/ 330200 h 21600"/>
              <a:gd name="T4" fmla="*/ 1112044 w 21600"/>
              <a:gd name="T5" fmla="*/ 330200 h 21600"/>
              <a:gd name="T6" fmla="*/ 1112044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n-US" sz="2000" b="1" dirty="0">
                <a:solidFill>
                  <a:srgbClr val="4D4D4D"/>
                </a:solidFill>
                <a:latin typeface="Arial"/>
                <a:ea typeface="Lato Light" panose="020F0302020204030203" pitchFamily="34" charset="0"/>
                <a:cs typeface="Arial"/>
                <a:sym typeface="Lato Light" panose="020F0302020204030203" pitchFamily="34" charset="0"/>
              </a:rPr>
              <a:t>Deliver the Right Information</a:t>
            </a:r>
          </a:p>
          <a:p>
            <a:pPr algn="l"/>
            <a:r>
              <a:rPr lang="zh-TW" altLang="en-US" sz="20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Lato Light" panose="020F0302020204030203" pitchFamily="34" charset="0"/>
              </a:rPr>
              <a:t>傳遞對的資訊</a:t>
            </a:r>
            <a:endParaRPr lang="en-US" sz="3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6852084" y="3312976"/>
            <a:ext cx="692944" cy="800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EB9C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ctr">
              <a:defRPr/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AutoShape 15"/>
          <p:cNvSpPr>
            <a:spLocks/>
          </p:cNvSpPr>
          <p:nvPr/>
        </p:nvSpPr>
        <p:spPr bwMode="auto">
          <a:xfrm>
            <a:off x="7027503" y="3625714"/>
            <a:ext cx="517525" cy="459582"/>
          </a:xfrm>
          <a:custGeom>
            <a:avLst/>
            <a:gdLst>
              <a:gd name="T0" fmla="*/ 517525 w 21600"/>
              <a:gd name="T1" fmla="*/ 459582 h 21600"/>
              <a:gd name="T2" fmla="*/ 517525 w 21600"/>
              <a:gd name="T3" fmla="*/ 459582 h 21600"/>
              <a:gd name="T4" fmla="*/ 517525 w 21600"/>
              <a:gd name="T5" fmla="*/ 459582 h 21600"/>
              <a:gd name="T6" fmla="*/ 517525 w 21600"/>
              <a:gd name="T7" fmla="*/ 4595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8967" y="21600"/>
                </a:moveTo>
                <a:lnTo>
                  <a:pt x="21599" y="13514"/>
                </a:lnTo>
                <a:lnTo>
                  <a:pt x="21523" y="4158"/>
                </a:lnTo>
                <a:lnTo>
                  <a:pt x="17141" y="0"/>
                </a:lnTo>
                <a:lnTo>
                  <a:pt x="0" y="12994"/>
                </a:lnTo>
                <a:lnTo>
                  <a:pt x="8967" y="21600"/>
                </a:lnTo>
                <a:close/>
              </a:path>
            </a:pathLst>
          </a:custGeom>
          <a:solidFill>
            <a:srgbClr val="E387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90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3" name="AutoShape 16"/>
          <p:cNvSpPr>
            <a:spLocks/>
          </p:cNvSpPr>
          <p:nvPr/>
        </p:nvSpPr>
        <p:spPr bwMode="auto">
          <a:xfrm>
            <a:off x="6944953" y="3439976"/>
            <a:ext cx="498475" cy="574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EEAD5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ctr">
              <a:defRPr/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4" name="AutoShape 21"/>
          <p:cNvSpPr>
            <a:spLocks/>
          </p:cNvSpPr>
          <p:nvPr/>
        </p:nvSpPr>
        <p:spPr bwMode="auto">
          <a:xfrm>
            <a:off x="8100256" y="2822848"/>
            <a:ext cx="2928292" cy="330200"/>
          </a:xfrm>
          <a:custGeom>
            <a:avLst/>
            <a:gdLst>
              <a:gd name="T0" fmla="*/ 2051844 w 21600"/>
              <a:gd name="T1" fmla="*/ 330200 h 21600"/>
              <a:gd name="T2" fmla="*/ 2051844 w 21600"/>
              <a:gd name="T3" fmla="*/ 330200 h 21600"/>
              <a:gd name="T4" fmla="*/ 2051844 w 21600"/>
              <a:gd name="T5" fmla="*/ 330200 h 21600"/>
              <a:gd name="T6" fmla="*/ 2051844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n-US" sz="2000" b="1" dirty="0">
                <a:solidFill>
                  <a:srgbClr val="4D4D4D"/>
                </a:solidFill>
                <a:latin typeface="Arial"/>
                <a:ea typeface="Lato Light" panose="020F0302020204030203" pitchFamily="34" charset="0"/>
                <a:cs typeface="Arial"/>
                <a:sym typeface="Lato Light" panose="020F0302020204030203" pitchFamily="34" charset="0"/>
              </a:rPr>
              <a:t>To the Right people</a:t>
            </a:r>
          </a:p>
          <a:p>
            <a:pPr algn="l"/>
            <a:r>
              <a:rPr lang="zh-TW" altLang="en-US" sz="20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Lato Light" panose="020F0302020204030203" pitchFamily="34" charset="0"/>
              </a:rPr>
              <a:t>給對的人</a:t>
            </a:r>
            <a:endParaRPr lang="en-US" sz="3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>
            <a:off x="7681900" y="3551002"/>
            <a:ext cx="2269332" cy="330200"/>
          </a:xfrm>
          <a:custGeom>
            <a:avLst/>
            <a:gdLst>
              <a:gd name="T0" fmla="*/ 2269332 w 21600"/>
              <a:gd name="T1" fmla="*/ 330200 h 21600"/>
              <a:gd name="T2" fmla="*/ 2269332 w 21600"/>
              <a:gd name="T3" fmla="*/ 330200 h 21600"/>
              <a:gd name="T4" fmla="*/ 2269332 w 21600"/>
              <a:gd name="T5" fmla="*/ 330200 h 21600"/>
              <a:gd name="T6" fmla="*/ 2269332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n-US" sz="2000" b="1" dirty="0">
                <a:solidFill>
                  <a:srgbClr val="4D4D4D"/>
                </a:solidFill>
                <a:latin typeface="Arial"/>
                <a:ea typeface="Lato Light" panose="020F0302020204030203" pitchFamily="34" charset="0"/>
                <a:cs typeface="Arial"/>
                <a:sym typeface="Lato Light" panose="020F0302020204030203" pitchFamily="34" charset="0"/>
              </a:rPr>
              <a:t>At the Right time</a:t>
            </a:r>
          </a:p>
          <a:p>
            <a:pPr algn="l"/>
            <a:r>
              <a:rPr lang="zh-TW" altLang="en-US" sz="20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Lato Light" panose="020F0302020204030203" pitchFamily="34" charset="0"/>
              </a:rPr>
              <a:t>在對的時間</a:t>
            </a:r>
            <a:endParaRPr lang="en-US" sz="3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671309" y="1736812"/>
            <a:ext cx="692944" cy="800100"/>
            <a:chOff x="15828963" y="3556000"/>
            <a:chExt cx="1385887" cy="1600200"/>
          </a:xfrm>
        </p:grpSpPr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15828963" y="3556000"/>
              <a:ext cx="1385887" cy="1600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467BB1"/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8" name="AutoShape 18"/>
            <p:cNvSpPr>
              <a:spLocks/>
            </p:cNvSpPr>
            <p:nvPr/>
          </p:nvSpPr>
          <p:spPr bwMode="auto">
            <a:xfrm>
              <a:off x="16179800" y="4181475"/>
              <a:ext cx="1035050" cy="919163"/>
            </a:xfrm>
            <a:custGeom>
              <a:avLst/>
              <a:gdLst>
                <a:gd name="T0" fmla="*/ 517525 w 21600"/>
                <a:gd name="T1" fmla="*/ 459582 h 21600"/>
                <a:gd name="T2" fmla="*/ 517525 w 21600"/>
                <a:gd name="T3" fmla="*/ 459582 h 21600"/>
                <a:gd name="T4" fmla="*/ 517525 w 21600"/>
                <a:gd name="T5" fmla="*/ 459582 h 21600"/>
                <a:gd name="T6" fmla="*/ 517525 w 21600"/>
                <a:gd name="T7" fmla="*/ 4595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967" y="21600"/>
                  </a:moveTo>
                  <a:lnTo>
                    <a:pt x="21599" y="13514"/>
                  </a:lnTo>
                  <a:lnTo>
                    <a:pt x="21523" y="4158"/>
                  </a:lnTo>
                  <a:lnTo>
                    <a:pt x="17141" y="0"/>
                  </a:lnTo>
                  <a:lnTo>
                    <a:pt x="0" y="12994"/>
                  </a:lnTo>
                  <a:lnTo>
                    <a:pt x="8967" y="21600"/>
                  </a:lnTo>
                  <a:close/>
                </a:path>
              </a:pathLst>
            </a:custGeom>
            <a:solidFill>
              <a:srgbClr val="284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90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9" name="AutoShape 19"/>
            <p:cNvSpPr>
              <a:spLocks/>
            </p:cNvSpPr>
            <p:nvPr/>
          </p:nvSpPr>
          <p:spPr bwMode="auto">
            <a:xfrm>
              <a:off x="16027400" y="3784600"/>
              <a:ext cx="996950" cy="1149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3E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275265" y="2520888"/>
            <a:ext cx="692944" cy="800100"/>
            <a:chOff x="13977937" y="3619500"/>
            <a:chExt cx="1385887" cy="1600200"/>
          </a:xfrm>
        </p:grpSpPr>
        <p:sp>
          <p:nvSpPr>
            <p:cNvPr id="21" name="AutoShape 5"/>
            <p:cNvSpPr>
              <a:spLocks/>
            </p:cNvSpPr>
            <p:nvPr/>
          </p:nvSpPr>
          <p:spPr bwMode="auto">
            <a:xfrm>
              <a:off x="13977937" y="3619500"/>
              <a:ext cx="1385887" cy="1600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44844F"/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marL="0" marR="0" lvl="0" indent="0" algn="ctr" defTabSz="584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cs typeface="Arial"/>
                <a:sym typeface="Gill Sans" charset="0"/>
              </a:endParaRPr>
            </a:p>
          </p:txBody>
        </p:sp>
        <p:sp>
          <p:nvSpPr>
            <p:cNvPr id="22" name="AutoShape 6"/>
            <p:cNvSpPr>
              <a:spLocks/>
            </p:cNvSpPr>
            <p:nvPr/>
          </p:nvSpPr>
          <p:spPr bwMode="auto">
            <a:xfrm>
              <a:off x="14328774" y="4244975"/>
              <a:ext cx="1035050" cy="919163"/>
            </a:xfrm>
            <a:custGeom>
              <a:avLst/>
              <a:gdLst>
                <a:gd name="T0" fmla="*/ 517525 w 21600"/>
                <a:gd name="T1" fmla="*/ 459582 h 21600"/>
                <a:gd name="T2" fmla="*/ 517525 w 21600"/>
                <a:gd name="T3" fmla="*/ 459582 h 21600"/>
                <a:gd name="T4" fmla="*/ 517525 w 21600"/>
                <a:gd name="T5" fmla="*/ 459582 h 21600"/>
                <a:gd name="T6" fmla="*/ 517525 w 21600"/>
                <a:gd name="T7" fmla="*/ 4595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967" y="21600"/>
                  </a:moveTo>
                  <a:lnTo>
                    <a:pt x="21599" y="13514"/>
                  </a:lnTo>
                  <a:lnTo>
                    <a:pt x="21523" y="4158"/>
                  </a:lnTo>
                  <a:lnTo>
                    <a:pt x="17141" y="0"/>
                  </a:lnTo>
                  <a:lnTo>
                    <a:pt x="0" y="12994"/>
                  </a:lnTo>
                  <a:lnTo>
                    <a:pt x="8967" y="21600"/>
                  </a:lnTo>
                  <a:close/>
                </a:path>
              </a:pathLst>
            </a:custGeom>
            <a:solidFill>
              <a:srgbClr val="1E3A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3" name="AutoShape 7"/>
            <p:cNvSpPr>
              <a:spLocks/>
            </p:cNvSpPr>
            <p:nvPr/>
          </p:nvSpPr>
          <p:spPr bwMode="auto">
            <a:xfrm>
              <a:off x="14176374" y="3848100"/>
              <a:ext cx="996950" cy="1149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49F6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marL="0" marR="0" lvl="0" indent="0" algn="ctr" defTabSz="584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cs typeface="Arial"/>
                <a:sym typeface="Gill Sans" charset="0"/>
              </a:endParaRPr>
            </a:p>
          </p:txBody>
        </p:sp>
      </p:grpSp>
      <p:sp>
        <p:nvSpPr>
          <p:cNvPr id="24" name="AutoShape 33"/>
          <p:cNvSpPr>
            <a:spLocks/>
          </p:cNvSpPr>
          <p:nvPr/>
        </p:nvSpPr>
        <p:spPr bwMode="auto">
          <a:xfrm>
            <a:off x="7176120" y="4296048"/>
            <a:ext cx="3751696" cy="330200"/>
          </a:xfrm>
          <a:custGeom>
            <a:avLst/>
            <a:gdLst>
              <a:gd name="T0" fmla="*/ 2273300 w 21600"/>
              <a:gd name="T1" fmla="*/ 330200 h 21600"/>
              <a:gd name="T2" fmla="*/ 2273300 w 21600"/>
              <a:gd name="T3" fmla="*/ 330200 h 21600"/>
              <a:gd name="T4" fmla="*/ 2273300 w 21600"/>
              <a:gd name="T5" fmla="*/ 330200 h 21600"/>
              <a:gd name="T6" fmla="*/ 2273300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n-US" sz="2000" b="1" dirty="0">
                <a:solidFill>
                  <a:srgbClr val="4D4D4D"/>
                </a:solidFill>
                <a:latin typeface="Arial"/>
                <a:ea typeface="Lato Light" panose="020F0302020204030203" pitchFamily="34" charset="0"/>
                <a:cs typeface="Arial"/>
                <a:sym typeface="Lato Light" panose="020F0302020204030203" pitchFamily="34" charset="0"/>
              </a:rPr>
              <a:t>To make the Right decisions</a:t>
            </a:r>
            <a:endParaRPr lang="en-US" sz="3000" b="1" dirty="0">
              <a:latin typeface="Arial"/>
              <a:ea typeface="Lato Light" panose="020F0302020204030203" pitchFamily="34" charset="0"/>
              <a:cs typeface="Arial"/>
            </a:endParaRPr>
          </a:p>
          <a:p>
            <a:pPr algn="l"/>
            <a:r>
              <a:rPr lang="zh-TW" altLang="en-US" sz="20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Lato Light" panose="020F0302020204030203" pitchFamily="34" charset="0"/>
              </a:rPr>
              <a:t>以作出對的決策</a:t>
            </a:r>
            <a:endParaRPr lang="en-US" sz="1400" b="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Lato Light" panose="020F0302020204030203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6384032" y="4041068"/>
            <a:ext cx="692944" cy="800100"/>
            <a:chOff x="12198450" y="9340850"/>
            <a:chExt cx="1385887" cy="1600200"/>
          </a:xfrm>
        </p:grpSpPr>
        <p:sp>
          <p:nvSpPr>
            <p:cNvPr id="26" name="AutoShape 17"/>
            <p:cNvSpPr>
              <a:spLocks/>
            </p:cNvSpPr>
            <p:nvPr/>
          </p:nvSpPr>
          <p:spPr bwMode="auto">
            <a:xfrm>
              <a:off x="12198450" y="9340850"/>
              <a:ext cx="1385887" cy="1600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467BB1"/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>
              <a:off x="12549287" y="9966325"/>
              <a:ext cx="1035050" cy="919163"/>
            </a:xfrm>
            <a:custGeom>
              <a:avLst/>
              <a:gdLst>
                <a:gd name="T0" fmla="*/ 517525 w 21600"/>
                <a:gd name="T1" fmla="*/ 459582 h 21600"/>
                <a:gd name="T2" fmla="*/ 517525 w 21600"/>
                <a:gd name="T3" fmla="*/ 459582 h 21600"/>
                <a:gd name="T4" fmla="*/ 517525 w 21600"/>
                <a:gd name="T5" fmla="*/ 459582 h 21600"/>
                <a:gd name="T6" fmla="*/ 517525 w 21600"/>
                <a:gd name="T7" fmla="*/ 4595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967" y="21600"/>
                  </a:moveTo>
                  <a:lnTo>
                    <a:pt x="21599" y="13514"/>
                  </a:lnTo>
                  <a:lnTo>
                    <a:pt x="21523" y="4158"/>
                  </a:lnTo>
                  <a:lnTo>
                    <a:pt x="17141" y="0"/>
                  </a:lnTo>
                  <a:lnTo>
                    <a:pt x="0" y="12994"/>
                  </a:lnTo>
                  <a:lnTo>
                    <a:pt x="8967" y="21600"/>
                  </a:lnTo>
                  <a:close/>
                </a:path>
              </a:pathLst>
            </a:custGeom>
            <a:solidFill>
              <a:srgbClr val="284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90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28" name="AutoShape 19"/>
            <p:cNvSpPr>
              <a:spLocks/>
            </p:cNvSpPr>
            <p:nvPr/>
          </p:nvSpPr>
          <p:spPr bwMode="auto">
            <a:xfrm>
              <a:off x="12396887" y="9569450"/>
              <a:ext cx="996950" cy="1149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3E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29" name="TextBox 4"/>
          <p:cNvSpPr txBox="1"/>
          <p:nvPr/>
        </p:nvSpPr>
        <p:spPr>
          <a:xfrm>
            <a:off x="67628" y="1092680"/>
            <a:ext cx="7176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Arial"/>
                <a:cs typeface="Arial"/>
              </a:rPr>
              <a:t>Unleash the power of factory big data!</a:t>
            </a:r>
          </a:p>
          <a:p>
            <a:r>
              <a:rPr lang="zh-TW" altLang="en-US" sz="3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運用工業大數據，創造製造新價值！</a:t>
            </a:r>
            <a:endParaRPr lang="en-US" sz="3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1" name="標題 1"/>
          <p:cNvSpPr txBox="1">
            <a:spLocks/>
          </p:cNvSpPr>
          <p:nvPr/>
        </p:nvSpPr>
        <p:spPr>
          <a:xfrm>
            <a:off x="16977" y="5953372"/>
            <a:ext cx="4707351" cy="8714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  <a:t>服務專線：</a:t>
            </a:r>
            <a:r>
              <a:rPr lang="en-US" altLang="zh-TW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  <a:t>+886-2-2562-2733</a:t>
            </a:r>
            <a:br>
              <a:rPr lang="en-US" altLang="zh-TW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</a:br>
            <a:r>
              <a:rPr lang="zh-TW" altLang="en-US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  <a:t>官方網站：</a:t>
            </a:r>
            <a:r>
              <a:rPr lang="en-US" altLang="zh-TW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  <a:t>www.servtech.com.tw</a:t>
            </a:r>
            <a:br>
              <a:rPr lang="en-US" altLang="zh-TW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</a:br>
            <a:endParaRPr lang="en-US" altLang="zh-TW" sz="2000" b="1" dirty="0">
              <a:solidFill>
                <a:schemeClr val="tx1">
                  <a:lumMod val="75000"/>
                </a:schemeClr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  <a:cs typeface="Helvetica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326" y="5777365"/>
            <a:ext cx="3874240" cy="10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9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C878-D0F7-4191-ADC7-63879852B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7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4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4A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>
            <a:spLocks/>
          </p:cNvSpPr>
          <p:nvPr/>
        </p:nvSpPr>
        <p:spPr bwMode="auto">
          <a:xfrm>
            <a:off x="4362450" y="-7144"/>
            <a:ext cx="7862094" cy="6900069"/>
          </a:xfrm>
          <a:custGeom>
            <a:avLst/>
            <a:gdLst>
              <a:gd name="T0" fmla="*/ 7862094 w 21600"/>
              <a:gd name="T1" fmla="*/ 6900069 h 21600"/>
              <a:gd name="T2" fmla="*/ 7862094 w 21600"/>
              <a:gd name="T3" fmla="*/ 6900069 h 21600"/>
              <a:gd name="T4" fmla="*/ 7862094 w 21600"/>
              <a:gd name="T5" fmla="*/ 6900069 h 21600"/>
              <a:gd name="T6" fmla="*/ 7862094 w 21600"/>
              <a:gd name="T7" fmla="*/ 69000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90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AutoShape 2"/>
          <p:cNvSpPr>
            <a:spLocks/>
          </p:cNvSpPr>
          <p:nvPr/>
        </p:nvSpPr>
        <p:spPr bwMode="auto">
          <a:xfrm>
            <a:off x="604864" y="2987948"/>
            <a:ext cx="4572508" cy="755650"/>
          </a:xfrm>
          <a:custGeom>
            <a:avLst/>
            <a:gdLst>
              <a:gd name="T0" fmla="*/ 5899150 w 21600"/>
              <a:gd name="T1" fmla="*/ 755650 h 21600"/>
              <a:gd name="T2" fmla="*/ 5899150 w 21600"/>
              <a:gd name="T3" fmla="*/ 755650 h 21600"/>
              <a:gd name="T4" fmla="*/ 5899150 w 21600"/>
              <a:gd name="T5" fmla="*/ 755650 h 21600"/>
              <a:gd name="T6" fmla="*/ 5899150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r>
              <a:rPr lang="en-US" sz="4600" b="1" dirty="0">
                <a:solidFill>
                  <a:srgbClr val="0070C0"/>
                </a:solidFill>
                <a:latin typeface="Arial"/>
                <a:ea typeface="Aleo Regular" charset="0"/>
                <a:cs typeface="Arial"/>
                <a:sym typeface="Aleo Regular" charset="0"/>
              </a:rPr>
              <a:t>THANK YOU</a:t>
            </a:r>
          </a:p>
          <a:p>
            <a:r>
              <a:rPr lang="zh-TW" altLang="en-US" sz="4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leo Regular" charset="0"/>
              </a:rPr>
              <a:t>謝謝聆聽</a:t>
            </a:r>
            <a:endParaRPr lang="en-US" sz="2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0" name="AutoShape 4"/>
          <p:cNvSpPr>
            <a:spLocks/>
          </p:cNvSpPr>
          <p:nvPr/>
        </p:nvSpPr>
        <p:spPr bwMode="auto">
          <a:xfrm>
            <a:off x="8468556" y="2060848"/>
            <a:ext cx="3986759" cy="288032"/>
          </a:xfrm>
          <a:custGeom>
            <a:avLst/>
            <a:gdLst>
              <a:gd name="T0" fmla="*/ 1112044 w 21600"/>
              <a:gd name="T1" fmla="*/ 330200 h 21600"/>
              <a:gd name="T2" fmla="*/ 1112044 w 21600"/>
              <a:gd name="T3" fmla="*/ 330200 h 21600"/>
              <a:gd name="T4" fmla="*/ 1112044 w 21600"/>
              <a:gd name="T5" fmla="*/ 330200 h 21600"/>
              <a:gd name="T6" fmla="*/ 1112044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n-US" sz="2000" b="1" dirty="0">
                <a:solidFill>
                  <a:srgbClr val="4D4D4D"/>
                </a:solidFill>
                <a:latin typeface="Arial"/>
                <a:ea typeface="Lato Light" panose="020F0302020204030203" pitchFamily="34" charset="0"/>
                <a:cs typeface="Arial"/>
                <a:sym typeface="Lato Light" panose="020F0302020204030203" pitchFamily="34" charset="0"/>
              </a:rPr>
              <a:t>Deliver the Right Information</a:t>
            </a:r>
          </a:p>
          <a:p>
            <a:pPr algn="l"/>
            <a:r>
              <a:rPr lang="zh-TW" altLang="en-US" sz="20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Lato Light" panose="020F0302020204030203" pitchFamily="34" charset="0"/>
              </a:rPr>
              <a:t>傳遞對的資訊</a:t>
            </a:r>
            <a:endParaRPr lang="en-US" sz="3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6852084" y="3312976"/>
            <a:ext cx="692944" cy="800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EB9C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ctr">
              <a:defRPr/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AutoShape 15"/>
          <p:cNvSpPr>
            <a:spLocks/>
          </p:cNvSpPr>
          <p:nvPr/>
        </p:nvSpPr>
        <p:spPr bwMode="auto">
          <a:xfrm>
            <a:off x="7027503" y="3625714"/>
            <a:ext cx="517525" cy="459582"/>
          </a:xfrm>
          <a:custGeom>
            <a:avLst/>
            <a:gdLst>
              <a:gd name="T0" fmla="*/ 517525 w 21600"/>
              <a:gd name="T1" fmla="*/ 459582 h 21600"/>
              <a:gd name="T2" fmla="*/ 517525 w 21600"/>
              <a:gd name="T3" fmla="*/ 459582 h 21600"/>
              <a:gd name="T4" fmla="*/ 517525 w 21600"/>
              <a:gd name="T5" fmla="*/ 459582 h 21600"/>
              <a:gd name="T6" fmla="*/ 517525 w 21600"/>
              <a:gd name="T7" fmla="*/ 4595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8967" y="21600"/>
                </a:moveTo>
                <a:lnTo>
                  <a:pt x="21599" y="13514"/>
                </a:lnTo>
                <a:lnTo>
                  <a:pt x="21523" y="4158"/>
                </a:lnTo>
                <a:lnTo>
                  <a:pt x="17141" y="0"/>
                </a:lnTo>
                <a:lnTo>
                  <a:pt x="0" y="12994"/>
                </a:lnTo>
                <a:lnTo>
                  <a:pt x="8967" y="21600"/>
                </a:lnTo>
                <a:close/>
              </a:path>
            </a:pathLst>
          </a:custGeom>
          <a:solidFill>
            <a:srgbClr val="E387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90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3" name="AutoShape 16"/>
          <p:cNvSpPr>
            <a:spLocks/>
          </p:cNvSpPr>
          <p:nvPr/>
        </p:nvSpPr>
        <p:spPr bwMode="auto">
          <a:xfrm>
            <a:off x="6944953" y="3439976"/>
            <a:ext cx="498475" cy="574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EEAD5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ctr">
              <a:defRPr/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4" name="AutoShape 21"/>
          <p:cNvSpPr>
            <a:spLocks/>
          </p:cNvSpPr>
          <p:nvPr/>
        </p:nvSpPr>
        <p:spPr bwMode="auto">
          <a:xfrm>
            <a:off x="8100256" y="2822848"/>
            <a:ext cx="2928292" cy="330200"/>
          </a:xfrm>
          <a:custGeom>
            <a:avLst/>
            <a:gdLst>
              <a:gd name="T0" fmla="*/ 2051844 w 21600"/>
              <a:gd name="T1" fmla="*/ 330200 h 21600"/>
              <a:gd name="T2" fmla="*/ 2051844 w 21600"/>
              <a:gd name="T3" fmla="*/ 330200 h 21600"/>
              <a:gd name="T4" fmla="*/ 2051844 w 21600"/>
              <a:gd name="T5" fmla="*/ 330200 h 21600"/>
              <a:gd name="T6" fmla="*/ 2051844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n-US" sz="2000" b="1" dirty="0">
                <a:solidFill>
                  <a:srgbClr val="4D4D4D"/>
                </a:solidFill>
                <a:latin typeface="Arial"/>
                <a:ea typeface="Lato Light" panose="020F0302020204030203" pitchFamily="34" charset="0"/>
                <a:cs typeface="Arial"/>
                <a:sym typeface="Lato Light" panose="020F0302020204030203" pitchFamily="34" charset="0"/>
              </a:rPr>
              <a:t>To the Right people</a:t>
            </a:r>
          </a:p>
          <a:p>
            <a:pPr algn="l"/>
            <a:r>
              <a:rPr lang="zh-TW" altLang="en-US" sz="20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Lato Light" panose="020F0302020204030203" pitchFamily="34" charset="0"/>
              </a:rPr>
              <a:t>給對的人</a:t>
            </a:r>
            <a:endParaRPr lang="en-US" sz="3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>
            <a:off x="7681900" y="3551002"/>
            <a:ext cx="2269332" cy="330200"/>
          </a:xfrm>
          <a:custGeom>
            <a:avLst/>
            <a:gdLst>
              <a:gd name="T0" fmla="*/ 2269332 w 21600"/>
              <a:gd name="T1" fmla="*/ 330200 h 21600"/>
              <a:gd name="T2" fmla="*/ 2269332 w 21600"/>
              <a:gd name="T3" fmla="*/ 330200 h 21600"/>
              <a:gd name="T4" fmla="*/ 2269332 w 21600"/>
              <a:gd name="T5" fmla="*/ 330200 h 21600"/>
              <a:gd name="T6" fmla="*/ 2269332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n-US" sz="2000" b="1" dirty="0">
                <a:solidFill>
                  <a:srgbClr val="4D4D4D"/>
                </a:solidFill>
                <a:latin typeface="Arial"/>
                <a:ea typeface="Lato Light" panose="020F0302020204030203" pitchFamily="34" charset="0"/>
                <a:cs typeface="Arial"/>
                <a:sym typeface="Lato Light" panose="020F0302020204030203" pitchFamily="34" charset="0"/>
              </a:rPr>
              <a:t>At the Right time</a:t>
            </a:r>
          </a:p>
          <a:p>
            <a:pPr algn="l"/>
            <a:r>
              <a:rPr lang="zh-TW" altLang="en-US" sz="20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Lato Light" panose="020F0302020204030203" pitchFamily="34" charset="0"/>
              </a:rPr>
              <a:t>在對的時間</a:t>
            </a:r>
            <a:endParaRPr lang="en-US" sz="3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671309" y="1736812"/>
            <a:ext cx="692944" cy="800100"/>
            <a:chOff x="15828963" y="3556000"/>
            <a:chExt cx="1385887" cy="1600200"/>
          </a:xfrm>
        </p:grpSpPr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15828963" y="3556000"/>
              <a:ext cx="1385887" cy="1600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467BB1"/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8" name="AutoShape 18"/>
            <p:cNvSpPr>
              <a:spLocks/>
            </p:cNvSpPr>
            <p:nvPr/>
          </p:nvSpPr>
          <p:spPr bwMode="auto">
            <a:xfrm>
              <a:off x="16179800" y="4181475"/>
              <a:ext cx="1035050" cy="919163"/>
            </a:xfrm>
            <a:custGeom>
              <a:avLst/>
              <a:gdLst>
                <a:gd name="T0" fmla="*/ 517525 w 21600"/>
                <a:gd name="T1" fmla="*/ 459582 h 21600"/>
                <a:gd name="T2" fmla="*/ 517525 w 21600"/>
                <a:gd name="T3" fmla="*/ 459582 h 21600"/>
                <a:gd name="T4" fmla="*/ 517525 w 21600"/>
                <a:gd name="T5" fmla="*/ 459582 h 21600"/>
                <a:gd name="T6" fmla="*/ 517525 w 21600"/>
                <a:gd name="T7" fmla="*/ 4595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967" y="21600"/>
                  </a:moveTo>
                  <a:lnTo>
                    <a:pt x="21599" y="13514"/>
                  </a:lnTo>
                  <a:lnTo>
                    <a:pt x="21523" y="4158"/>
                  </a:lnTo>
                  <a:lnTo>
                    <a:pt x="17141" y="0"/>
                  </a:lnTo>
                  <a:lnTo>
                    <a:pt x="0" y="12994"/>
                  </a:lnTo>
                  <a:lnTo>
                    <a:pt x="8967" y="21600"/>
                  </a:lnTo>
                  <a:close/>
                </a:path>
              </a:pathLst>
            </a:custGeom>
            <a:solidFill>
              <a:srgbClr val="284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90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9" name="AutoShape 19"/>
            <p:cNvSpPr>
              <a:spLocks/>
            </p:cNvSpPr>
            <p:nvPr/>
          </p:nvSpPr>
          <p:spPr bwMode="auto">
            <a:xfrm>
              <a:off x="16027400" y="3784600"/>
              <a:ext cx="996950" cy="1149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3E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275265" y="2520888"/>
            <a:ext cx="692944" cy="800100"/>
            <a:chOff x="13977937" y="3619500"/>
            <a:chExt cx="1385887" cy="1600200"/>
          </a:xfrm>
        </p:grpSpPr>
        <p:sp>
          <p:nvSpPr>
            <p:cNvPr id="21" name="AutoShape 5"/>
            <p:cNvSpPr>
              <a:spLocks/>
            </p:cNvSpPr>
            <p:nvPr/>
          </p:nvSpPr>
          <p:spPr bwMode="auto">
            <a:xfrm>
              <a:off x="13977937" y="3619500"/>
              <a:ext cx="1385887" cy="1600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44844F"/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marL="0" marR="0" lvl="0" indent="0" algn="ctr" defTabSz="584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cs typeface="Arial"/>
                <a:sym typeface="Gill Sans" charset="0"/>
              </a:endParaRPr>
            </a:p>
          </p:txBody>
        </p:sp>
        <p:sp>
          <p:nvSpPr>
            <p:cNvPr id="22" name="AutoShape 6"/>
            <p:cNvSpPr>
              <a:spLocks/>
            </p:cNvSpPr>
            <p:nvPr/>
          </p:nvSpPr>
          <p:spPr bwMode="auto">
            <a:xfrm>
              <a:off x="14328774" y="4244975"/>
              <a:ext cx="1035050" cy="919163"/>
            </a:xfrm>
            <a:custGeom>
              <a:avLst/>
              <a:gdLst>
                <a:gd name="T0" fmla="*/ 517525 w 21600"/>
                <a:gd name="T1" fmla="*/ 459582 h 21600"/>
                <a:gd name="T2" fmla="*/ 517525 w 21600"/>
                <a:gd name="T3" fmla="*/ 459582 h 21600"/>
                <a:gd name="T4" fmla="*/ 517525 w 21600"/>
                <a:gd name="T5" fmla="*/ 459582 h 21600"/>
                <a:gd name="T6" fmla="*/ 517525 w 21600"/>
                <a:gd name="T7" fmla="*/ 4595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967" y="21600"/>
                  </a:moveTo>
                  <a:lnTo>
                    <a:pt x="21599" y="13514"/>
                  </a:lnTo>
                  <a:lnTo>
                    <a:pt x="21523" y="4158"/>
                  </a:lnTo>
                  <a:lnTo>
                    <a:pt x="17141" y="0"/>
                  </a:lnTo>
                  <a:lnTo>
                    <a:pt x="0" y="12994"/>
                  </a:lnTo>
                  <a:lnTo>
                    <a:pt x="8967" y="21600"/>
                  </a:lnTo>
                  <a:close/>
                </a:path>
              </a:pathLst>
            </a:custGeom>
            <a:solidFill>
              <a:srgbClr val="1E3A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3" name="AutoShape 7"/>
            <p:cNvSpPr>
              <a:spLocks/>
            </p:cNvSpPr>
            <p:nvPr/>
          </p:nvSpPr>
          <p:spPr bwMode="auto">
            <a:xfrm>
              <a:off x="14176374" y="3848100"/>
              <a:ext cx="996950" cy="1149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49F6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marL="0" marR="0" lvl="0" indent="0" algn="ctr" defTabSz="584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cs typeface="Arial"/>
                <a:sym typeface="Gill Sans" charset="0"/>
              </a:endParaRPr>
            </a:p>
          </p:txBody>
        </p:sp>
      </p:grpSp>
      <p:sp>
        <p:nvSpPr>
          <p:cNvPr id="24" name="AutoShape 33"/>
          <p:cNvSpPr>
            <a:spLocks/>
          </p:cNvSpPr>
          <p:nvPr/>
        </p:nvSpPr>
        <p:spPr bwMode="auto">
          <a:xfrm>
            <a:off x="7176120" y="4296048"/>
            <a:ext cx="3751696" cy="330200"/>
          </a:xfrm>
          <a:custGeom>
            <a:avLst/>
            <a:gdLst>
              <a:gd name="T0" fmla="*/ 2273300 w 21600"/>
              <a:gd name="T1" fmla="*/ 330200 h 21600"/>
              <a:gd name="T2" fmla="*/ 2273300 w 21600"/>
              <a:gd name="T3" fmla="*/ 330200 h 21600"/>
              <a:gd name="T4" fmla="*/ 2273300 w 21600"/>
              <a:gd name="T5" fmla="*/ 330200 h 21600"/>
              <a:gd name="T6" fmla="*/ 2273300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/>
            <a:r>
              <a:rPr lang="en-US" sz="2000" b="1" dirty="0">
                <a:solidFill>
                  <a:srgbClr val="4D4D4D"/>
                </a:solidFill>
                <a:latin typeface="Arial"/>
                <a:ea typeface="Lato Light" panose="020F0302020204030203" pitchFamily="34" charset="0"/>
                <a:cs typeface="Arial"/>
                <a:sym typeface="Lato Light" panose="020F0302020204030203" pitchFamily="34" charset="0"/>
              </a:rPr>
              <a:t>To make the Right decisions</a:t>
            </a:r>
            <a:endParaRPr lang="en-US" sz="3000" b="1" dirty="0">
              <a:latin typeface="Arial"/>
              <a:ea typeface="Lato Light" panose="020F0302020204030203" pitchFamily="34" charset="0"/>
              <a:cs typeface="Arial"/>
            </a:endParaRPr>
          </a:p>
          <a:p>
            <a:pPr algn="l"/>
            <a:r>
              <a:rPr lang="zh-TW" altLang="en-US" sz="2000" b="1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Lato Light" panose="020F0302020204030203" pitchFamily="34" charset="0"/>
              </a:rPr>
              <a:t>以作出對的決策</a:t>
            </a:r>
            <a:endParaRPr lang="en-US" sz="1400" b="1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Lato Light" panose="020F0302020204030203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6384032" y="4041068"/>
            <a:ext cx="692944" cy="800100"/>
            <a:chOff x="12198450" y="9340850"/>
            <a:chExt cx="1385887" cy="1600200"/>
          </a:xfrm>
        </p:grpSpPr>
        <p:sp>
          <p:nvSpPr>
            <p:cNvPr id="26" name="AutoShape 17"/>
            <p:cNvSpPr>
              <a:spLocks/>
            </p:cNvSpPr>
            <p:nvPr/>
          </p:nvSpPr>
          <p:spPr bwMode="auto">
            <a:xfrm>
              <a:off x="12198450" y="9340850"/>
              <a:ext cx="1385887" cy="1600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467BB1"/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>
              <a:off x="12549287" y="9966325"/>
              <a:ext cx="1035050" cy="919163"/>
            </a:xfrm>
            <a:custGeom>
              <a:avLst/>
              <a:gdLst>
                <a:gd name="T0" fmla="*/ 517525 w 21600"/>
                <a:gd name="T1" fmla="*/ 459582 h 21600"/>
                <a:gd name="T2" fmla="*/ 517525 w 21600"/>
                <a:gd name="T3" fmla="*/ 459582 h 21600"/>
                <a:gd name="T4" fmla="*/ 517525 w 21600"/>
                <a:gd name="T5" fmla="*/ 459582 h 21600"/>
                <a:gd name="T6" fmla="*/ 517525 w 21600"/>
                <a:gd name="T7" fmla="*/ 4595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967" y="21600"/>
                  </a:moveTo>
                  <a:lnTo>
                    <a:pt x="21599" y="13514"/>
                  </a:lnTo>
                  <a:lnTo>
                    <a:pt x="21523" y="4158"/>
                  </a:lnTo>
                  <a:lnTo>
                    <a:pt x="17141" y="0"/>
                  </a:lnTo>
                  <a:lnTo>
                    <a:pt x="0" y="12994"/>
                  </a:lnTo>
                  <a:lnTo>
                    <a:pt x="8967" y="21600"/>
                  </a:lnTo>
                  <a:close/>
                </a:path>
              </a:pathLst>
            </a:custGeom>
            <a:solidFill>
              <a:srgbClr val="284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90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28" name="AutoShape 19"/>
            <p:cNvSpPr>
              <a:spLocks/>
            </p:cNvSpPr>
            <p:nvPr/>
          </p:nvSpPr>
          <p:spPr bwMode="auto">
            <a:xfrm>
              <a:off x="12396887" y="9569450"/>
              <a:ext cx="996950" cy="1149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3EC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584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584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29" name="TextBox 4"/>
          <p:cNvSpPr txBox="1"/>
          <p:nvPr/>
        </p:nvSpPr>
        <p:spPr>
          <a:xfrm>
            <a:off x="67628" y="1092680"/>
            <a:ext cx="7176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Arial"/>
                <a:cs typeface="Arial"/>
              </a:rPr>
              <a:t>Unleash the power of factory big data!</a:t>
            </a:r>
          </a:p>
          <a:p>
            <a:r>
              <a:rPr lang="zh-TW" altLang="en-US" sz="3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運用工業大數據，創造製造新價值！</a:t>
            </a:r>
            <a:endParaRPr lang="en-US" sz="3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1" name="標題 1"/>
          <p:cNvSpPr txBox="1">
            <a:spLocks/>
          </p:cNvSpPr>
          <p:nvPr/>
        </p:nvSpPr>
        <p:spPr>
          <a:xfrm>
            <a:off x="16977" y="5953372"/>
            <a:ext cx="4707351" cy="8714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  <a:t>服務專線：</a:t>
            </a:r>
            <a:r>
              <a:rPr lang="en-US" altLang="zh-TW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  <a:t>+886-2-2562-2733</a:t>
            </a:r>
            <a:br>
              <a:rPr lang="en-US" altLang="zh-TW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</a:br>
            <a:r>
              <a:rPr lang="zh-TW" altLang="en-US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  <a:t>官方網站：</a:t>
            </a:r>
            <a:r>
              <a:rPr lang="en-US" altLang="zh-TW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  <a:t>www.servtech.com.tw</a:t>
            </a:r>
            <a:br>
              <a:rPr lang="en-US" altLang="zh-TW" sz="2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Helvetica"/>
              </a:rPr>
            </a:br>
            <a:endParaRPr lang="en-US" altLang="zh-TW" sz="2000" b="1" dirty="0">
              <a:solidFill>
                <a:schemeClr val="tx1">
                  <a:lumMod val="75000"/>
                </a:schemeClr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  <a:cs typeface="Helvetica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326" y="5777365"/>
            <a:ext cx="3874240" cy="10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24107-3A4B-46F2-B952-A2DF75187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zh-TW" altLang="en-US" dirty="0"/>
              <a:t>玉山</a:t>
            </a:r>
            <a:r>
              <a:rPr lang="en-US" altLang="zh-TW" dirty="0"/>
              <a:t>-</a:t>
            </a:r>
            <a:r>
              <a:rPr lang="zh-TW" altLang="en-US" dirty="0"/>
              <a:t>洗錢偵測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0BC51E-3A5C-4455-9CFE-0F7AFBBDC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74FC6A-4590-4342-BD9B-64428089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77146B-92CA-4479-A6D5-8F117607B095}"/>
              </a:ext>
            </a:extLst>
          </p:cNvPr>
          <p:cNvSpPr txBox="1"/>
          <p:nvPr/>
        </p:nvSpPr>
        <p:spPr>
          <a:xfrm>
            <a:off x="564505" y="2967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n w="0"/>
                <a:solidFill>
                  <a:srgbClr val="2B4A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148644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Model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zh-TW" altLang="en-US" dirty="0">
                <a:solidFill>
                  <a:schemeClr val="dk1"/>
                </a:solidFill>
              </a:rPr>
              <a:t>對</a:t>
            </a:r>
            <a:r>
              <a:rPr lang="en-US" altLang="zh-TW" dirty="0">
                <a:solidFill>
                  <a:schemeClr val="dk1"/>
                </a:solidFill>
              </a:rPr>
              <a:t>sample</a:t>
            </a:r>
            <a:r>
              <a:rPr lang="zh-TW" altLang="en-US" dirty="0">
                <a:solidFill>
                  <a:schemeClr val="dk1"/>
                </a:solidFill>
              </a:rPr>
              <a:t>中的不同資料源做</a:t>
            </a:r>
            <a:r>
              <a:rPr lang="en-US" altLang="zh-TW" dirty="0">
                <a:solidFill>
                  <a:schemeClr val="dk1"/>
                </a:solidFill>
              </a:rPr>
              <a:t>encoding</a:t>
            </a:r>
            <a:r>
              <a:rPr lang="zh-TW" altLang="en-US" dirty="0">
                <a:solidFill>
                  <a:schemeClr val="dk1"/>
                </a:solidFill>
              </a:rPr>
              <a:t>，使每筆交易都獲得一個固定長度的</a:t>
            </a:r>
            <a:r>
              <a:rPr lang="en-US" altLang="zh-TW" dirty="0">
                <a:solidFill>
                  <a:schemeClr val="dk1"/>
                </a:solidFill>
              </a:rPr>
              <a:t>embedding vector (ex: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64)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zh-TW" altLang="en-US" dirty="0">
                <a:solidFill>
                  <a:schemeClr val="dk1"/>
                </a:solidFill>
              </a:rPr>
              <a:t>每筆</a:t>
            </a:r>
            <a:r>
              <a:rPr lang="en-US" altLang="zh-TW" dirty="0">
                <a:solidFill>
                  <a:schemeClr val="dk1"/>
                </a:solidFill>
              </a:rPr>
              <a:t>sample</a:t>
            </a:r>
            <a:r>
              <a:rPr lang="zh-TW" altLang="en-US" dirty="0">
                <a:solidFill>
                  <a:schemeClr val="dk1"/>
                </a:solidFill>
              </a:rPr>
              <a:t>的</a:t>
            </a:r>
            <a:r>
              <a:rPr lang="en-US" altLang="zh-TW" dirty="0" err="1">
                <a:solidFill>
                  <a:schemeClr val="dk1"/>
                </a:solidFill>
              </a:rPr>
              <a:t>sahpe</a:t>
            </a:r>
            <a:r>
              <a:rPr lang="zh-TW" altLang="en-US" dirty="0">
                <a:solidFill>
                  <a:schemeClr val="dk1"/>
                </a:solidFill>
              </a:rPr>
              <a:t>皆為</a:t>
            </a:r>
            <a:r>
              <a:rPr lang="en-US" altLang="zh-TW" dirty="0">
                <a:solidFill>
                  <a:schemeClr val="dk1"/>
                </a:solidFill>
              </a:rPr>
              <a:t>(512,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64)</a:t>
            </a:r>
            <a:r>
              <a:rPr lang="zh-TW" altLang="en-US" dirty="0">
                <a:solidFill>
                  <a:schemeClr val="dk1"/>
                </a:solidFill>
              </a:rPr>
              <a:t>，若交易資料不足</a:t>
            </a:r>
            <a:r>
              <a:rPr lang="en-US" altLang="zh-TW" dirty="0">
                <a:solidFill>
                  <a:schemeClr val="dk1"/>
                </a:solidFill>
              </a:rPr>
              <a:t>512</a:t>
            </a:r>
            <a:r>
              <a:rPr lang="zh-TW" altLang="en-US" dirty="0">
                <a:solidFill>
                  <a:schemeClr val="dk1"/>
                </a:solidFill>
              </a:rPr>
              <a:t>，以</a:t>
            </a:r>
            <a:r>
              <a:rPr lang="en-US" altLang="zh-TW" dirty="0">
                <a:solidFill>
                  <a:schemeClr val="dk1"/>
                </a:solidFill>
              </a:rPr>
              <a:t>0</a:t>
            </a:r>
            <a:r>
              <a:rPr lang="zh-TW" altLang="en-US" dirty="0">
                <a:solidFill>
                  <a:schemeClr val="dk1"/>
                </a:solidFill>
              </a:rPr>
              <a:t>補之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zh-TW" altLang="en-US" dirty="0">
                <a:solidFill>
                  <a:schemeClr val="dk1"/>
                </a:solidFill>
              </a:rPr>
              <a:t>丟進</a:t>
            </a:r>
            <a:r>
              <a:rPr lang="en-US" altLang="zh-TW" dirty="0">
                <a:solidFill>
                  <a:schemeClr val="dk1"/>
                </a:solidFill>
              </a:rPr>
              <a:t>transformer</a:t>
            </a:r>
            <a:r>
              <a:rPr lang="zh-TW" altLang="en-US" dirty="0">
                <a:solidFill>
                  <a:schemeClr val="dk1"/>
                </a:solidFill>
              </a:rPr>
              <a:t>做預測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zh-TW" dirty="0">
              <a:solidFill>
                <a:schemeClr val="dk1"/>
              </a:solidFill>
            </a:endParaRPr>
          </a:p>
          <a:p>
            <a:r>
              <a:rPr lang="en-US" altLang="zh-TW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dk1"/>
                </a:solidFill>
              </a:rPr>
              <a:t>Public score: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0.028248 (epoch = 6, loss: 1.0785)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dk1"/>
                </a:solidFill>
              </a:rPr>
              <a:t>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dk1"/>
                </a:solidFill>
              </a:rPr>
              <a:t>以</a:t>
            </a:r>
            <a:r>
              <a:rPr lang="en-US" altLang="zh-TW" dirty="0">
                <a:solidFill>
                  <a:schemeClr val="dk1"/>
                </a:solidFill>
              </a:rPr>
              <a:t>0</a:t>
            </a:r>
            <a:r>
              <a:rPr lang="zh-TW" altLang="en-US" dirty="0">
                <a:solidFill>
                  <a:schemeClr val="dk1"/>
                </a:solidFill>
              </a:rPr>
              <a:t>填補，會變成稀疏矩陣，對預測效果不好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solidFill>
                  <a:schemeClr val="dk1"/>
                </a:solidFill>
              </a:rPr>
              <a:t>Embedding</a:t>
            </a:r>
            <a:r>
              <a:rPr lang="zh-TW" altLang="en-US" dirty="0">
                <a:solidFill>
                  <a:schemeClr val="dk1"/>
                </a:solidFill>
              </a:rPr>
              <a:t>後不好處理資料不明衡的問題</a:t>
            </a:r>
            <a:endParaRPr lang="en-US" altLang="zh-TW" dirty="0">
              <a:solidFill>
                <a:schemeClr val="dk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63E272-2477-D933-F10C-1722A58D6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320"/>
          <a:stretch/>
        </p:blipFill>
        <p:spPr>
          <a:xfrm>
            <a:off x="602640" y="2006782"/>
            <a:ext cx="6149366" cy="32013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E8ACEC-3787-F18A-BB3C-78715CB9C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3" t="52065" r="17092"/>
          <a:stretch/>
        </p:blipFill>
        <p:spPr>
          <a:xfrm>
            <a:off x="6888751" y="1963751"/>
            <a:ext cx="4050254" cy="32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2598003"/>
            <a:ext cx="1163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Part 3 – </a:t>
            </a:r>
            <a:r>
              <a:rPr lang="zh-TW" altLang="en-US" sz="4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合併為二維資料</a:t>
            </a:r>
            <a:endParaRPr lang="en-US" altLang="zh-TW" sz="4800" b="1" dirty="0">
              <a:solidFill>
                <a:srgbClr val="027CB2"/>
              </a:solidFill>
              <a:latin typeface="Humnst777 Cn BT" panose="020B0506030504020204" charset="0"/>
              <a:ea typeface="微软雅黑" panose="020B0503020204020204" charset="-122"/>
              <a:cs typeface="Humnst777 Cn BT" panose="020B05060305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1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Case 1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資料源</a:t>
            </a:r>
            <a:r>
              <a:rPr lang="en-US" altLang="zh-TW" dirty="0">
                <a:solidFill>
                  <a:schemeClr val="dk1"/>
                </a:solidFill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僅使用</a:t>
            </a:r>
            <a:r>
              <a:rPr lang="en-US" altLang="zh-TW" dirty="0" err="1">
                <a:solidFill>
                  <a:schemeClr val="dk1"/>
                </a:solidFill>
              </a:rPr>
              <a:t>custinfo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dk1"/>
                </a:solidFill>
              </a:rPr>
              <a:t>Missing value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en-US" altLang="zh-TW" dirty="0" err="1">
                <a:solidFill>
                  <a:schemeClr val="dk1"/>
                </a:solidFill>
              </a:rPr>
              <a:t>sar_flag</a:t>
            </a:r>
            <a:r>
              <a:rPr lang="zh-TW" altLang="en-US" dirty="0">
                <a:solidFill>
                  <a:schemeClr val="dk1"/>
                </a:solidFill>
              </a:rPr>
              <a:t>的空值為</a:t>
            </a:r>
            <a:r>
              <a:rPr lang="en-US" altLang="zh-TW" dirty="0">
                <a:solidFill>
                  <a:schemeClr val="dk1"/>
                </a:solidFill>
              </a:rPr>
              <a:t>testing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pPr lvl="1"/>
            <a:r>
              <a:rPr lang="en-US" altLang="zh-TW" dirty="0" err="1">
                <a:solidFill>
                  <a:schemeClr val="dk1"/>
                </a:solidFill>
              </a:rPr>
              <a:t>occupation_code</a:t>
            </a:r>
            <a:r>
              <a:rPr lang="zh-TW" altLang="en-US" dirty="0">
                <a:solidFill>
                  <a:schemeClr val="dk1"/>
                </a:solidFill>
              </a:rPr>
              <a:t>缺少</a:t>
            </a:r>
            <a:r>
              <a:rPr lang="en-US" altLang="zh-TW" dirty="0">
                <a:solidFill>
                  <a:schemeClr val="dk1"/>
                </a:solidFill>
              </a:rPr>
              <a:t>116</a:t>
            </a:r>
            <a:r>
              <a:rPr lang="zh-TW" altLang="en-US" dirty="0">
                <a:solidFill>
                  <a:schemeClr val="dk1"/>
                </a:solidFill>
              </a:rPr>
              <a:t>，占比不高</a:t>
            </a:r>
            <a:endParaRPr lang="en-US" altLang="zh-TW" dirty="0">
              <a:solidFill>
                <a:schemeClr val="dk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1CB272-8FB4-2A45-EB76-429EA969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5" y="1520512"/>
            <a:ext cx="3678760" cy="284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A20A2BF-5316-46AD-89CC-C5D26E88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75" y="813173"/>
            <a:ext cx="6776881" cy="4501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CCC6716-B1EC-74C2-DC9D-58A0CA06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13" y="4783491"/>
            <a:ext cx="4914452" cy="20235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932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Case1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2" y="813173"/>
            <a:ext cx="56943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特徵選擇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dk1"/>
                </a:solidFill>
              </a:rPr>
              <a:t>刪除</a:t>
            </a:r>
            <a:r>
              <a:rPr lang="en-US" altLang="zh-TW" dirty="0" err="1">
                <a:solidFill>
                  <a:schemeClr val="dk1"/>
                </a:solidFill>
              </a:rPr>
              <a:t>alert_key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>
                <a:solidFill>
                  <a:schemeClr val="dk1"/>
                </a:solidFill>
              </a:rPr>
              <a:t>date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特徵工程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dk1"/>
                </a:solidFill>
              </a:rPr>
              <a:t>刪除</a:t>
            </a:r>
            <a:r>
              <a:rPr lang="en-US" altLang="zh-TW" dirty="0">
                <a:solidFill>
                  <a:schemeClr val="dk1"/>
                </a:solidFill>
              </a:rPr>
              <a:t>missing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LabelEncoding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 (</a:t>
            </a:r>
            <a:r>
              <a:rPr lang="en-US" altLang="zh-TW" b="0" i="0" dirty="0" err="1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cust_id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)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Resample (SMOTE)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Target Encoding (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occupation_code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>
                <a:solidFill>
                  <a:schemeClr val="dk1"/>
                </a:solidFill>
              </a:rPr>
              <a:t>AGE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資料切分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train: 19032, validation: 4758, test: 1845</a:t>
            </a: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lvl="1"/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dk1"/>
                </a:solidFill>
              </a:rPr>
              <a:t>Model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–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Random Forest</a:t>
            </a:r>
          </a:p>
          <a:p>
            <a:pPr lvl="1"/>
            <a:r>
              <a:rPr lang="en-US" altLang="zh-TW" dirty="0">
                <a:solidFill>
                  <a:schemeClr val="dk1"/>
                </a:solidFill>
              </a:rPr>
              <a:t>Public Score: 0.006644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E801FA-7368-EC5F-C0D6-69D1B687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4" y="3934382"/>
            <a:ext cx="1524213" cy="8287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B85FF2-856F-DA63-ACDA-092924837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15" y="3934382"/>
            <a:ext cx="1627260" cy="82879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3573BD-A3D0-D42A-905D-CD07983CC4E2}"/>
              </a:ext>
            </a:extLst>
          </p:cNvPr>
          <p:cNvSpPr txBox="1"/>
          <p:nvPr/>
        </p:nvSpPr>
        <p:spPr>
          <a:xfrm>
            <a:off x="6221506" y="813173"/>
            <a:ext cx="56943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dk1"/>
                </a:solidFill>
              </a:rPr>
              <a:t>Model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–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lvl="1"/>
            <a:r>
              <a:rPr lang="en-US" altLang="zh-TW" dirty="0">
                <a:solidFill>
                  <a:schemeClr val="dk1"/>
                </a:solidFill>
              </a:rPr>
              <a:t>Public Score: 0.006644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30A87E9-6210-E1CE-6235-0F0F1F457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53" y="1130791"/>
            <a:ext cx="404869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Case2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資料源</a:t>
            </a:r>
            <a:r>
              <a:rPr lang="en-US" altLang="zh-TW" dirty="0">
                <a:solidFill>
                  <a:schemeClr val="dk1"/>
                </a:solidFill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 err="1">
                <a:solidFill>
                  <a:schemeClr val="dk1"/>
                </a:solidFill>
              </a:rPr>
              <a:t>custinfo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cdtx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ccba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特徵選擇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刪除</a:t>
            </a:r>
            <a:r>
              <a:rPr lang="en-US" altLang="zh-TW" dirty="0" err="1">
                <a:solidFill>
                  <a:schemeClr val="dk1"/>
                </a:solidFill>
              </a:rPr>
              <a:t>alert_key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cust_id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特徵生成</a:t>
            </a:r>
            <a:endParaRPr lang="en-US" altLang="zh-TW" dirty="0">
              <a:solidFill>
                <a:schemeClr val="dk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chemeClr val="dk1"/>
                </a:solidFill>
              </a:rPr>
              <a:t>cdtx</a:t>
            </a:r>
            <a:endParaRPr lang="en-US" altLang="zh-TW" dirty="0">
              <a:solidFill>
                <a:schemeClr val="dk1"/>
              </a:solidFill>
            </a:endParaRPr>
          </a:p>
          <a:p>
            <a:pPr lvl="2"/>
            <a:r>
              <a:rPr lang="zh-TW" altLang="en-US" dirty="0">
                <a:solidFill>
                  <a:schemeClr val="dk1"/>
                </a:solidFill>
              </a:rPr>
              <a:t>當日總交易數量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en-US" altLang="zh-TW" dirty="0" err="1">
                <a:solidFill>
                  <a:schemeClr val="dk1"/>
                </a:solidFill>
              </a:rPr>
              <a:t>amt_ct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</a:p>
          <a:p>
            <a:pPr lvl="2"/>
            <a:r>
              <a:rPr lang="zh-TW" altLang="en-US" dirty="0">
                <a:solidFill>
                  <a:schemeClr val="dk1"/>
                </a:solidFill>
              </a:rPr>
              <a:t>當日於多少個消費地國家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en-US" altLang="zh-TW" dirty="0" err="1">
                <a:solidFill>
                  <a:schemeClr val="dk1"/>
                </a:solidFill>
              </a:rPr>
              <a:t>country_ct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</a:p>
          <a:p>
            <a:pPr lvl="2"/>
            <a:r>
              <a:rPr lang="zh-TW" altLang="en-US" dirty="0">
                <a:solidFill>
                  <a:schemeClr val="dk1"/>
                </a:solidFill>
              </a:rPr>
              <a:t>當日是否有跨國交易 </a:t>
            </a:r>
            <a:r>
              <a:rPr lang="en-US" altLang="zh-TW" dirty="0">
                <a:solidFill>
                  <a:schemeClr val="dk1"/>
                </a:solidFill>
              </a:rPr>
              <a:t>(country)</a:t>
            </a:r>
          </a:p>
          <a:p>
            <a:pPr lvl="2"/>
            <a:r>
              <a:rPr lang="zh-TW" altLang="en-US" dirty="0">
                <a:solidFill>
                  <a:schemeClr val="dk1"/>
                </a:solidFill>
              </a:rPr>
              <a:t>當日有多少個消費地幣別 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en-US" altLang="zh-TW" dirty="0" err="1">
                <a:solidFill>
                  <a:schemeClr val="dk1"/>
                </a:solidFill>
              </a:rPr>
              <a:t>cur_type_ct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</a:p>
          <a:p>
            <a:pPr lvl="2"/>
            <a:r>
              <a:rPr lang="zh-TW" altLang="en-US" dirty="0">
                <a:solidFill>
                  <a:schemeClr val="dk1"/>
                </a:solidFill>
              </a:rPr>
              <a:t>當日是否有跨幣別交易 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en-US" altLang="zh-TW" dirty="0" err="1">
                <a:solidFill>
                  <a:schemeClr val="dk1"/>
                </a:solidFill>
              </a:rPr>
              <a:t>cur_type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chemeClr val="dk1"/>
                </a:solidFill>
              </a:rPr>
              <a:t>ccba</a:t>
            </a:r>
            <a:endParaRPr lang="en-US" altLang="zh-TW" dirty="0">
              <a:solidFill>
                <a:schemeClr val="dk1"/>
              </a:solidFill>
            </a:endParaRPr>
          </a:p>
          <a:p>
            <a:pPr lvl="2"/>
            <a:r>
              <a:rPr lang="zh-TW" altLang="en-US" dirty="0">
                <a:solidFill>
                  <a:schemeClr val="dk1"/>
                </a:solidFill>
              </a:rPr>
              <a:t>以使用額度是否超過總額度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en-US" altLang="zh-TW" dirty="0" err="1">
                <a:solidFill>
                  <a:schemeClr val="dk1"/>
                </a:solidFill>
              </a:rPr>
              <a:t>amt_over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特徵工程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solidFill>
                  <a:schemeClr val="dk1"/>
                </a:solidFill>
              </a:rPr>
              <a:t>Cyclical features encoding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(date -&gt; </a:t>
            </a:r>
            <a:r>
              <a:rPr lang="en-US" altLang="zh-TW" dirty="0" err="1">
                <a:solidFill>
                  <a:schemeClr val="dk1"/>
                </a:solidFill>
              </a:rPr>
              <a:t>month_sin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month_cos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day_sin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day_cos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dk1"/>
                </a:solidFill>
              </a:rPr>
              <a:t>刪除</a:t>
            </a:r>
            <a:r>
              <a:rPr lang="en-US" altLang="zh-TW" dirty="0">
                <a:solidFill>
                  <a:schemeClr val="dk1"/>
                </a:solidFill>
              </a:rPr>
              <a:t>missing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Resample (SMOTE)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Target Encoding (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occupation_code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>
                <a:solidFill>
                  <a:schemeClr val="dk1"/>
                </a:solidFill>
              </a:rPr>
              <a:t>AGE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dk1"/>
                </a:solidFill>
              </a:rPr>
              <a:t>Model - Bayes (Gaussian)</a:t>
            </a:r>
          </a:p>
          <a:p>
            <a:pPr lvl="1"/>
            <a:r>
              <a:rPr lang="en-US" altLang="zh-TW" dirty="0">
                <a:solidFill>
                  <a:schemeClr val="dk1"/>
                </a:solidFill>
              </a:rPr>
              <a:t>Public Score: 0.006230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C96B1A-09A9-AC08-9B49-C1E17A99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71" y="813173"/>
            <a:ext cx="6727117" cy="2698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641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Case 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資料源</a:t>
            </a:r>
            <a:r>
              <a:rPr lang="en-US" altLang="zh-TW" dirty="0">
                <a:solidFill>
                  <a:schemeClr val="dk1"/>
                </a:solidFill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 err="1">
                <a:solidFill>
                  <a:schemeClr val="dk1"/>
                </a:solidFill>
              </a:rPr>
              <a:t>custinfo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zh-TW" altLang="en-US" dirty="0">
                <a:solidFill>
                  <a:schemeClr val="dk1"/>
                </a:solidFill>
              </a:rPr>
              <a:t>日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ccba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zh-TW" altLang="en-US" dirty="0">
                <a:solidFill>
                  <a:schemeClr val="dk1"/>
                </a:solidFill>
              </a:rPr>
              <a:t>月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透過</a:t>
            </a:r>
            <a:r>
              <a:rPr lang="en-US" altLang="zh-TW" dirty="0" err="1">
                <a:solidFill>
                  <a:schemeClr val="dk1"/>
                </a:solidFill>
              </a:rPr>
              <a:t>Custinfo</a:t>
            </a:r>
            <a:r>
              <a:rPr lang="zh-TW" altLang="en-US" dirty="0">
                <a:solidFill>
                  <a:schemeClr val="dk1"/>
                </a:solidFill>
              </a:rPr>
              <a:t>中某</a:t>
            </a:r>
            <a:r>
              <a:rPr lang="en-US" altLang="zh-TW" dirty="0" err="1">
                <a:solidFill>
                  <a:schemeClr val="dk1"/>
                </a:solidFill>
              </a:rPr>
              <a:t>cust_id</a:t>
            </a:r>
            <a:r>
              <a:rPr lang="zh-TW" altLang="en-US" dirty="0">
                <a:solidFill>
                  <a:schemeClr val="dk1"/>
                </a:solidFill>
              </a:rPr>
              <a:t>的某日時間點去找出對應的</a:t>
            </a:r>
            <a:r>
              <a:rPr lang="en-US" altLang="zh-TW" dirty="0" err="1">
                <a:solidFill>
                  <a:schemeClr val="dk1"/>
                </a:solidFill>
              </a:rPr>
              <a:t>ccba</a:t>
            </a:r>
            <a:r>
              <a:rPr lang="zh-TW" altLang="en-US" dirty="0">
                <a:solidFill>
                  <a:schemeClr val="dk1"/>
                </a:solidFill>
              </a:rPr>
              <a:t>月資料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特徵生成</a:t>
            </a:r>
            <a:endParaRPr lang="en-US" altLang="zh-TW" dirty="0">
              <a:solidFill>
                <a:schemeClr val="dk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dk1"/>
                </a:solidFill>
              </a:rPr>
              <a:t>am_pct</a:t>
            </a:r>
            <a:r>
              <a:rPr lang="en-US" altLang="zh-TW" dirty="0">
                <a:solidFill>
                  <a:schemeClr val="dk1"/>
                </a:solidFill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已使用額度 </a:t>
            </a:r>
            <a:r>
              <a:rPr lang="en-US" altLang="zh-TW" dirty="0">
                <a:solidFill>
                  <a:schemeClr val="dk1"/>
                </a:solidFill>
              </a:rPr>
              <a:t>/ </a:t>
            </a:r>
            <a:r>
              <a:rPr lang="zh-TW" altLang="en-US" dirty="0">
                <a:solidFill>
                  <a:schemeClr val="dk1"/>
                </a:solidFill>
              </a:rPr>
              <a:t>總額度</a:t>
            </a:r>
            <a:endParaRPr lang="en-US" altLang="zh-TW" dirty="0">
              <a:solidFill>
                <a:schemeClr val="dk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特徵選擇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dk1"/>
                </a:solidFill>
              </a:rPr>
              <a:t>刪除</a:t>
            </a:r>
            <a:r>
              <a:rPr lang="en-US" altLang="zh-TW" dirty="0" err="1">
                <a:solidFill>
                  <a:schemeClr val="dk1"/>
                </a:solidFill>
              </a:rPr>
              <a:t>alert_key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>
                <a:solidFill>
                  <a:schemeClr val="dk1"/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特徵工程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LabelEncoding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 (</a:t>
            </a:r>
            <a:r>
              <a:rPr lang="en-US" altLang="zh-TW" b="0" i="0" dirty="0" err="1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cust_id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)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dk1"/>
                </a:solidFill>
              </a:rPr>
              <a:t>刪除</a:t>
            </a:r>
            <a:r>
              <a:rPr lang="en-US" altLang="zh-TW" dirty="0">
                <a:solidFill>
                  <a:schemeClr val="dk1"/>
                </a:solidFill>
              </a:rPr>
              <a:t>missing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Resample (SMOTE)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Target Encoding (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occupation_code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>
                <a:solidFill>
                  <a:schemeClr val="dk1"/>
                </a:solidFill>
              </a:rPr>
              <a:t>AGE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dk1"/>
                </a:solidFill>
              </a:rPr>
              <a:t>Model - Bayes (Gaussian)</a:t>
            </a:r>
          </a:p>
          <a:p>
            <a:pPr lvl="1"/>
            <a:r>
              <a:rPr lang="en-US" altLang="zh-TW" dirty="0">
                <a:solidFill>
                  <a:schemeClr val="dk1"/>
                </a:solidFill>
              </a:rPr>
              <a:t>Public Score: 0.008984</a:t>
            </a:r>
          </a:p>
          <a:p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1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Case 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資料源</a:t>
            </a:r>
            <a:r>
              <a:rPr lang="en-US" altLang="zh-TW" dirty="0">
                <a:solidFill>
                  <a:schemeClr val="dk1"/>
                </a:solidFill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 err="1">
                <a:solidFill>
                  <a:schemeClr val="dk1"/>
                </a:solidFill>
              </a:rPr>
              <a:t>custinfo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ccba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cdtx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 err="1">
                <a:solidFill>
                  <a:schemeClr val="dk1"/>
                </a:solidFill>
              </a:rPr>
              <a:t>dp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>
                <a:solidFill>
                  <a:schemeClr val="dk1"/>
                </a:solidFill>
              </a:rPr>
              <a:t>remit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合併</a:t>
            </a:r>
            <a:r>
              <a:rPr lang="en-US" altLang="zh-TW" dirty="0" err="1">
                <a:solidFill>
                  <a:schemeClr val="dk1"/>
                </a:solidFill>
              </a:rPr>
              <a:t>Custinfo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&amp;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 err="1">
                <a:solidFill>
                  <a:schemeClr val="dk1"/>
                </a:solidFill>
              </a:rPr>
              <a:t>ccba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透過</a:t>
            </a:r>
            <a:r>
              <a:rPr lang="en-US" altLang="zh-TW" dirty="0" err="1">
                <a:solidFill>
                  <a:schemeClr val="dk1"/>
                </a:solidFill>
              </a:rPr>
              <a:t>Custinfo</a:t>
            </a:r>
            <a:r>
              <a:rPr lang="zh-TW" altLang="en-US" dirty="0">
                <a:solidFill>
                  <a:schemeClr val="dk1"/>
                </a:solidFill>
              </a:rPr>
              <a:t>中某</a:t>
            </a:r>
            <a:r>
              <a:rPr lang="en-US" altLang="zh-TW" dirty="0" err="1">
                <a:solidFill>
                  <a:schemeClr val="dk1"/>
                </a:solidFill>
              </a:rPr>
              <a:t>cust_id</a:t>
            </a:r>
            <a:r>
              <a:rPr lang="zh-TW" altLang="en-US" dirty="0">
                <a:solidFill>
                  <a:schemeClr val="dk1"/>
                </a:solidFill>
              </a:rPr>
              <a:t>的某日時間點去找出對應的</a:t>
            </a:r>
            <a:r>
              <a:rPr lang="en-US" altLang="zh-TW" dirty="0" err="1">
                <a:solidFill>
                  <a:schemeClr val="dk1"/>
                </a:solidFill>
              </a:rPr>
              <a:t>ccba</a:t>
            </a:r>
            <a:r>
              <a:rPr lang="zh-TW" altLang="en-US" dirty="0">
                <a:solidFill>
                  <a:schemeClr val="dk1"/>
                </a:solidFill>
              </a:rPr>
              <a:t>月資料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 parser</a:t>
            </a:r>
          </a:p>
          <a:p>
            <a:pPr lvl="1"/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某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cust_id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的前一次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alert_key</a:t>
            </a:r>
            <a:r>
              <a:rPr lang="zh-TW" altLang="en-US" dirty="0">
                <a:solidFill>
                  <a:schemeClr val="dk1"/>
                </a:solidFill>
              </a:rPr>
              <a:t>到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該次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alert_key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中間的所有交易資料視為一個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dirty="0">
                <a:solidFill>
                  <a:schemeClr val="dk1"/>
                </a:solidFill>
              </a:rPr>
              <a:t>存在</a:t>
            </a:r>
            <a:r>
              <a:rPr lang="en-US" altLang="zh-TW" dirty="0" err="1">
                <a:solidFill>
                  <a:schemeClr val="dk1"/>
                </a:solidFill>
              </a:rPr>
              <a:t>dict</a:t>
            </a:r>
            <a:r>
              <a:rPr lang="zh-TW" altLang="en-US" dirty="0">
                <a:solidFill>
                  <a:schemeClr val="dk1"/>
                </a:solidFill>
              </a:rPr>
              <a:t>中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特徵工程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solidFill>
                  <a:schemeClr val="dk1"/>
                </a:solidFill>
              </a:rPr>
              <a:t>missing value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zh-TW" altLang="en-US" dirty="0">
                <a:solidFill>
                  <a:schemeClr val="dk1"/>
                </a:solidFill>
              </a:rPr>
              <a:t>數值</a:t>
            </a:r>
            <a:r>
              <a:rPr lang="en-US" altLang="zh-TW" dirty="0">
                <a:solidFill>
                  <a:schemeClr val="dk1"/>
                </a:solidFill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補</a:t>
            </a:r>
            <a:r>
              <a:rPr lang="en-US" altLang="zh-TW" dirty="0">
                <a:solidFill>
                  <a:schemeClr val="dk1"/>
                </a:solidFill>
              </a:rPr>
              <a:t>0</a:t>
            </a:r>
            <a:r>
              <a:rPr lang="zh-TW" altLang="en-US" dirty="0">
                <a:solidFill>
                  <a:schemeClr val="dk1"/>
                </a:solidFill>
              </a:rPr>
              <a:t>、類別</a:t>
            </a:r>
            <a:r>
              <a:rPr lang="en-US" altLang="zh-TW" dirty="0">
                <a:solidFill>
                  <a:schemeClr val="dk1"/>
                </a:solidFill>
              </a:rPr>
              <a:t>:None</a:t>
            </a:r>
            <a:r>
              <a:rPr lang="zh-TW" altLang="en-US" dirty="0">
                <a:solidFill>
                  <a:schemeClr val="dk1"/>
                </a:solidFill>
              </a:rPr>
              <a:t>作為一類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002339"/>
                </a:solidFill>
                <a:effectLst/>
                <a:latin typeface="Open Sans" panose="020B0604020202020204" pitchFamily="34" charset="0"/>
              </a:rPr>
              <a:t>LabelEncoding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>
                <a:solidFill>
                  <a:schemeClr val="dk1"/>
                </a:solidFill>
              </a:rPr>
              <a:t>StandardScaler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降維 </a:t>
            </a:r>
            <a:r>
              <a:rPr lang="en-US" altLang="zh-TW" dirty="0">
                <a:solidFill>
                  <a:schemeClr val="dk1"/>
                </a:solidFill>
              </a:rPr>
              <a:t>(PCA)</a:t>
            </a: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分別對</a:t>
            </a:r>
            <a:r>
              <a:rPr lang="en-US" altLang="zh-TW" dirty="0">
                <a:solidFill>
                  <a:schemeClr val="dk1"/>
                </a:solidFill>
              </a:rPr>
              <a:t>sample</a:t>
            </a:r>
            <a:r>
              <a:rPr lang="zh-TW" altLang="en-US" dirty="0">
                <a:solidFill>
                  <a:schemeClr val="dk1"/>
                </a:solidFill>
              </a:rPr>
              <a:t>中的各個資料集之交易作降維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dk1"/>
                </a:solidFill>
              </a:rPr>
              <a:t>特徵工程</a:t>
            </a:r>
            <a:endParaRPr lang="en-US" altLang="zh-TW" dirty="0">
              <a:solidFill>
                <a:schemeClr val="dk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Resample (SMOTE)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Target Encoding (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occupation_code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>
                <a:solidFill>
                  <a:schemeClr val="dk1"/>
                </a:solidFill>
              </a:rPr>
              <a:t>AGE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dk1"/>
                </a:solidFill>
              </a:rPr>
              <a:t>Model</a:t>
            </a:r>
          </a:p>
          <a:p>
            <a:pPr lvl="1"/>
            <a:r>
              <a:rPr lang="en-US" altLang="zh-TW" dirty="0">
                <a:solidFill>
                  <a:schemeClr val="dk1"/>
                </a:solidFill>
              </a:rPr>
              <a:t>Public Score: 0.008960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6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Subtitle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706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2598003"/>
            <a:ext cx="1163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Part 1 – </a:t>
            </a:r>
            <a:r>
              <a:rPr lang="zh-TW" altLang="en-US" sz="4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競賽規則及資料說明</a:t>
            </a:r>
            <a:endParaRPr lang="en-US" altLang="zh-TW" sz="4800" b="1" dirty="0">
              <a:solidFill>
                <a:srgbClr val="027CB2"/>
              </a:solidFill>
              <a:latin typeface="Humnst777 Cn BT" panose="020B0506030504020204" charset="0"/>
              <a:ea typeface="微软雅黑" panose="020B0503020204020204" charset="-122"/>
              <a:cs typeface="Humnst777 Cn BT" panose="020B05060305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2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日程</a:t>
            </a:r>
            <a:endParaRPr lang="en-US" altLang="zh-TW" sz="2800" b="1" dirty="0">
              <a:solidFill>
                <a:srgbClr val="027CB2"/>
              </a:solidFill>
              <a:latin typeface="Humnst777 Cn BT" panose="020B0506030504020204" charset="0"/>
              <a:ea typeface="微软雅黑" panose="020B0503020204020204" charset="-122"/>
              <a:cs typeface="Humnst777 Cn BT" panose="020B050603050402020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2022/12/23</a:t>
            </a: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 公布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Public</a:t>
            </a: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的預測正解和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Private</a:t>
            </a: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相關資料供參賽者修正模型</a:t>
            </a:r>
            <a:endParaRPr lang="en-US" altLang="zh-TW" b="0" i="0" dirty="0">
              <a:solidFill>
                <a:srgbClr val="002339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2339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2022/12/26 </a:t>
            </a: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下午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點結束上傳</a:t>
            </a:r>
            <a:endParaRPr lang="en-US" altLang="zh-TW" b="0" i="0" dirty="0">
              <a:solidFill>
                <a:srgbClr val="002339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2339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2023/01/06</a:t>
            </a: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TW" altLang="en-US" dirty="0">
                <a:solidFill>
                  <a:srgbClr val="002339"/>
                </a:solidFill>
                <a:latin typeface="Open Sans" panose="020B0606030504020204" pitchFamily="34" charset="0"/>
              </a:rPr>
              <a:t>公布排名</a:t>
            </a:r>
            <a:endParaRPr lang="en-US" altLang="zh-TW" b="0" i="0" dirty="0">
              <a:solidFill>
                <a:srgbClr val="002339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09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評分方式</a:t>
            </a:r>
            <a:endParaRPr lang="en-US" altLang="zh-TW" sz="2800" b="1" dirty="0">
              <a:solidFill>
                <a:srgbClr val="027CB2"/>
              </a:solidFill>
              <a:latin typeface="Humnst777 Cn BT" panose="020B0506030504020204" charset="0"/>
              <a:ea typeface="微软雅黑" panose="020B0503020204020204" charset="-122"/>
              <a:cs typeface="Humnst777 Cn BT" panose="020B050603050402020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E0A09E-7256-B033-17AC-8CF56E3A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90" y="1469509"/>
            <a:ext cx="7582619" cy="39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1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資料說明</a:t>
            </a:r>
            <a:endParaRPr lang="en-US" altLang="zh-TW" sz="2800" b="1" dirty="0">
              <a:solidFill>
                <a:srgbClr val="027CB2"/>
              </a:solidFill>
              <a:latin typeface="Humnst777 Cn BT" panose="020B0506030504020204" charset="0"/>
              <a:ea typeface="微软雅黑" panose="020B0503020204020204" charset="-122"/>
              <a:cs typeface="Humnst777 Cn BT" panose="020B050603050402020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3D45C-D4EC-AAF4-CC4A-E3AC1F4EB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49414"/>
              </p:ext>
            </p:extLst>
          </p:nvPr>
        </p:nvGraphicFramePr>
        <p:xfrm>
          <a:off x="6169511" y="963521"/>
          <a:ext cx="5351929" cy="3700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5995">
                  <a:extLst>
                    <a:ext uri="{9D8B030D-6E8A-4147-A177-3AD203B41FA5}">
                      <a16:colId xmlns:a16="http://schemas.microsoft.com/office/drawing/2014/main" val="1998600622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144751722"/>
                    </a:ext>
                  </a:extLst>
                </a:gridCol>
                <a:gridCol w="1710466">
                  <a:extLst>
                    <a:ext uri="{9D8B030D-6E8A-4147-A177-3AD203B41FA5}">
                      <a16:colId xmlns:a16="http://schemas.microsoft.com/office/drawing/2014/main" val="4110129697"/>
                    </a:ext>
                  </a:extLst>
                </a:gridCol>
                <a:gridCol w="613186">
                  <a:extLst>
                    <a:ext uri="{9D8B030D-6E8A-4147-A177-3AD203B41FA5}">
                      <a16:colId xmlns:a16="http://schemas.microsoft.com/office/drawing/2014/main" val="532679505"/>
                    </a:ext>
                  </a:extLst>
                </a:gridCol>
              </a:tblGrid>
              <a:tr h="1519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資料源</a:t>
                      </a:r>
                    </a:p>
                  </a:txBody>
                  <a:tcPr marL="2406" marR="2406" marT="2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u="none" strike="noStrike" dirty="0">
                          <a:effectLst/>
                        </a:rPr>
                        <a:t>欄位名稱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u="none" strike="noStrike" dirty="0">
                          <a:effectLst/>
                        </a:rPr>
                        <a:t>中文說明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u="none" strike="noStrike" dirty="0">
                          <a:effectLst/>
                        </a:rPr>
                        <a:t>格式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683726"/>
                  </a:ext>
                </a:extLst>
              </a:tr>
              <a:tr h="151906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dp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借貸資料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樣本數</a:t>
                      </a:r>
                      <a:r>
                        <a:rPr lang="en-US" altLang="zh-TW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:1,969,818</a:t>
                      </a:r>
                      <a:endParaRPr lang="zh-TW" altLang="en-US" sz="14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06" marR="2406" marT="2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cust_id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顧客編號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4248861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400" b="0" i="0" u="none" strike="noStrike" dirty="0">
                        <a:solidFill>
                          <a:srgbClr val="80808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debit_credit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借貸別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類別型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2506148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tx_date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交易日期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類別型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9713790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tx_time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交易時間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類別型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1077647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tx_type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交易類別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類別型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5642927"/>
                  </a:ext>
                </a:extLst>
              </a:tr>
              <a:tr h="248343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tx_amt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交易金額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數值型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925121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exchg_rate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匯率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數值型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1151649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info_asset_code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資訊資產代號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類別型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5997016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fiscTxId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交易代碼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類別型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2710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txbranch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分行代碼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8815529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cross_bank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是否為跨行交易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7052718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ATM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是否為實體</a:t>
                      </a:r>
                      <a:r>
                        <a:rPr lang="en-US" altLang="zh-TW" sz="1400" u="none" strike="noStrike">
                          <a:effectLst/>
                        </a:rPr>
                        <a:t>ATM</a:t>
                      </a:r>
                      <a:r>
                        <a:rPr lang="zh-TW" altLang="en-US" sz="1400" u="none" strike="noStrike">
                          <a:effectLst/>
                        </a:rPr>
                        <a:t>交易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712124"/>
                  </a:ext>
                </a:extLst>
              </a:tr>
              <a:tr h="15190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remit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4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</a:rPr>
                        <a:t>外匯資料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樣本數</a:t>
                      </a:r>
                      <a:r>
                        <a:rPr lang="en-US" altLang="zh-TW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:17,167</a:t>
                      </a:r>
                      <a:endParaRPr lang="zh-TW" altLang="en-US" sz="14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06" marR="2406" marT="2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cust_id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顧客編號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2667363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400" b="0" i="0" u="none" strike="noStrike" dirty="0">
                        <a:solidFill>
                          <a:srgbClr val="80808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trans_date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外匯交易日</a:t>
                      </a:r>
                      <a:r>
                        <a:rPr lang="en-US" altLang="zh-TW" sz="1400" u="none" strike="noStrike">
                          <a:effectLst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</a:rPr>
                        <a:t>帳務日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類別型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632082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trans_no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交易編號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類別型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494901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trade_amount_usd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交易金額</a:t>
                      </a:r>
                      <a:r>
                        <a:rPr lang="en-US" altLang="zh-TW" sz="1400" u="none" strike="noStrike">
                          <a:effectLst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</a:rPr>
                        <a:t>折合美金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0453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9C27D9-4AFF-7233-B193-4BB06EC5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79013"/>
              </p:ext>
            </p:extLst>
          </p:nvPr>
        </p:nvGraphicFramePr>
        <p:xfrm>
          <a:off x="346037" y="963521"/>
          <a:ext cx="5351929" cy="5178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9027">
                  <a:extLst>
                    <a:ext uri="{9D8B030D-6E8A-4147-A177-3AD203B41FA5}">
                      <a16:colId xmlns:a16="http://schemas.microsoft.com/office/drawing/2014/main" val="1998600622"/>
                    </a:ext>
                  </a:extLst>
                </a:gridCol>
                <a:gridCol w="1331943">
                  <a:extLst>
                    <a:ext uri="{9D8B030D-6E8A-4147-A177-3AD203B41FA5}">
                      <a16:colId xmlns:a16="http://schemas.microsoft.com/office/drawing/2014/main" val="144751722"/>
                    </a:ext>
                  </a:extLst>
                </a:gridCol>
                <a:gridCol w="1837773">
                  <a:extLst>
                    <a:ext uri="{9D8B030D-6E8A-4147-A177-3AD203B41FA5}">
                      <a16:colId xmlns:a16="http://schemas.microsoft.com/office/drawing/2014/main" val="4110129697"/>
                    </a:ext>
                  </a:extLst>
                </a:gridCol>
                <a:gridCol w="613186">
                  <a:extLst>
                    <a:ext uri="{9D8B030D-6E8A-4147-A177-3AD203B41FA5}">
                      <a16:colId xmlns:a16="http://schemas.microsoft.com/office/drawing/2014/main" val="532679505"/>
                    </a:ext>
                  </a:extLst>
                </a:gridCol>
              </a:tblGrid>
              <a:tr h="1519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資料源</a:t>
                      </a:r>
                    </a:p>
                  </a:txBody>
                  <a:tcPr marL="2406" marR="2406" marT="2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u="none" strike="noStrike" dirty="0">
                          <a:effectLst/>
                        </a:rPr>
                        <a:t>欄位名稱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u="none" strike="noStrike" dirty="0">
                          <a:effectLst/>
                        </a:rPr>
                        <a:t>中文說明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u="none" strike="noStrike" dirty="0">
                          <a:effectLst/>
                        </a:rPr>
                        <a:t>格式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683726"/>
                  </a:ext>
                </a:extLst>
              </a:tr>
              <a:tr h="15190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ccba</a:t>
                      </a:r>
                      <a:r>
                        <a:rPr lang="zh-TW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TW" sz="1400" u="none" strike="noStrike" dirty="0">
                          <a:effectLst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</a:rPr>
                        <a:t>月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zh-TW" altLang="en-US" sz="1400" dirty="0"/>
                        <a:t>額度資料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樣本數</a:t>
                      </a:r>
                      <a:r>
                        <a:rPr lang="en-US" altLang="zh-TW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:59,075</a:t>
                      </a:r>
                      <a:endParaRPr lang="zh-TW" altLang="en-US" sz="14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06" marR="2406" marT="2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cust_id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顧客編號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8644122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lupay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上月繳款總額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8416346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byymm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帳務年月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5786120"/>
                  </a:ext>
                </a:extLst>
              </a:tr>
              <a:tr h="16547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cycam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信用額度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730020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usgam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已使用額度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5842873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clamt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本月分期預借現金金額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1526162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csamt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本月預借現金金額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8523192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inamt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本月分期消費金額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4846761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cucsm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本月消費金額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2056050"/>
                  </a:ext>
                </a:extLst>
              </a:tr>
              <a:tr h="16547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cucah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本月借現金額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61798"/>
                  </a:ext>
                </a:extLst>
              </a:tr>
              <a:tr h="15190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cdtx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信用卡交易資料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樣本數</a:t>
                      </a:r>
                      <a:r>
                        <a:rPr lang="en-US" altLang="zh-TW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:1,043,014</a:t>
                      </a:r>
                      <a:endParaRPr lang="zh-TW" altLang="en-US" sz="14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06" marR="2406" marT="2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cust_id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顧客編號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42022804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endParaRPr lang="en-US" altLang="zh-TW" sz="1400" b="0" i="0" u="none" strike="noStrike" dirty="0">
                        <a:solidFill>
                          <a:srgbClr val="80808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消費日期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5361948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country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消費地國別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0070008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cur_type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消費地幣別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983597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amt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交易金額</a:t>
                      </a:r>
                      <a:r>
                        <a:rPr lang="en-US" altLang="zh-TW" sz="1400" u="none" strike="noStrike" dirty="0">
                          <a:effectLst/>
                        </a:rPr>
                        <a:t>-</a:t>
                      </a:r>
                      <a:r>
                        <a:rPr lang="zh-TW" altLang="en-US" sz="1400" u="none" strike="noStrike" dirty="0">
                          <a:effectLst/>
                        </a:rPr>
                        <a:t>台幣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953711"/>
                  </a:ext>
                </a:extLst>
              </a:tr>
              <a:tr h="151906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custinfo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客戶基本資料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樣本數</a:t>
                      </a:r>
                      <a:r>
                        <a:rPr lang="en-US" altLang="zh-TW" sz="140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:25,751</a:t>
                      </a:r>
                      <a:endParaRPr lang="zh-TW" altLang="en-US" sz="1400" u="none" strike="noStrik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06" marR="2406" marT="2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alert_key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alert</a:t>
                      </a:r>
                      <a:r>
                        <a:rPr lang="zh-TW" altLang="en-US" sz="1400" u="none" strike="noStrike" dirty="0">
                          <a:effectLst/>
                        </a:rPr>
                        <a:t>主鍵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9604364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zh-TW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主鍵發生日期</a:t>
                      </a: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6078204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sar_flag</a:t>
                      </a:r>
                      <a:endParaRPr lang="en-US" sz="1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zh-TW" altLang="en-US" sz="14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主鍵報</a:t>
                      </a:r>
                      <a:r>
                        <a:rPr lang="en-US" altLang="zh-TW" sz="14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  <a:r>
                        <a:rPr lang="zh-TW" altLang="en-US" sz="14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與否</a:t>
                      </a: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1999925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cust_id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顧客編號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2643381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risk_rank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風險等級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0231775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occupation_code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職業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184026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total_asset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行內總資產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數值型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5882833"/>
                  </a:ext>
                </a:extLst>
              </a:tr>
              <a:tr h="151906">
                <a:tc v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年齡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類別型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406" marR="2406" marT="240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2783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98CB8B8-7D05-5346-35CB-5DE1F089A13C}"/>
              </a:ext>
            </a:extLst>
          </p:cNvPr>
          <p:cNvSpPr txBox="1"/>
          <p:nvPr/>
        </p:nvSpPr>
        <p:spPr>
          <a:xfrm>
            <a:off x="6169510" y="5222838"/>
            <a:ext cx="535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Custinfo</a:t>
            </a:r>
            <a:r>
              <a:rPr lang="zh-TW" altLang="en-US" sz="180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表格中的</a:t>
            </a:r>
            <a:r>
              <a:rPr lang="en-US" altLang="zh-TW" sz="1800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sar_flag</a:t>
            </a:r>
            <a:r>
              <a:rPr lang="zh-TW" altLang="en-US" sz="180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zh-TW" altLang="en-US" dirty="0">
                <a:solidFill>
                  <a:schemeClr val="dk1"/>
                </a:solidFill>
              </a:rPr>
              <a:t>預測目標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逆轉換</a:t>
            </a:r>
            <a:endParaRPr lang="en-US" altLang="zh-TW" sz="2800" b="1" dirty="0">
              <a:solidFill>
                <a:srgbClr val="027CB2"/>
              </a:solidFill>
              <a:latin typeface="Humnst777 Cn BT" panose="020B0506030504020204" charset="0"/>
              <a:ea typeface="微软雅黑" panose="020B0503020204020204" charset="-122"/>
              <a:cs typeface="Humnst777 Cn BT" panose="020B050603050402020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神秘轉換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日期及金額皆經過轉換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日期</a:t>
            </a:r>
            <a:endParaRPr lang="en-US" altLang="zh-TW" dirty="0">
              <a:solidFill>
                <a:schemeClr val="dk1"/>
              </a:solidFill>
            </a:endParaRP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原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以數值表示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dirty="0">
                <a:solidFill>
                  <a:schemeClr val="dk1"/>
                </a:solidFill>
              </a:rPr>
              <a:t>按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先後順序由小至大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，推估每個數值代表某一天，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計算中間所差的天數，並對照每月天數後，轉換回日期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70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Target</a:t>
            </a:r>
            <a:r>
              <a:rPr lang="zh-TW" altLang="en-US" sz="2800" b="1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 </a:t>
            </a:r>
            <a:r>
              <a:rPr lang="en-US" altLang="zh-TW" sz="2800" b="1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analysis</a:t>
            </a:r>
            <a:endParaRPr lang="en-US" altLang="zh-TW" sz="2800" b="1" dirty="0">
              <a:solidFill>
                <a:srgbClr val="027CB2"/>
              </a:solidFill>
              <a:latin typeface="Humnst777 Cn BT" panose="020B0506030504020204" charset="0"/>
              <a:ea typeface="微软雅黑" panose="020B0503020204020204" charset="-122"/>
              <a:cs typeface="Humnst777 Cn BT" panose="020B050603050402020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Custinfo</a:t>
            </a:r>
            <a:r>
              <a:rPr lang="zh-TW" altLang="en-US" sz="180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樣本數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總資料數</a:t>
            </a:r>
            <a:r>
              <a:rPr lang="en-US" altLang="zh-TW" dirty="0">
                <a:solidFill>
                  <a:schemeClr val="dk1"/>
                </a:solidFill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25751</a:t>
            </a:r>
          </a:p>
          <a:p>
            <a:pPr lvl="1"/>
            <a:endParaRPr lang="en-US" altLang="zh-TW" dirty="0">
              <a:solidFill>
                <a:schemeClr val="dk1"/>
              </a:solidFill>
            </a:endParaRP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有</a:t>
            </a:r>
            <a:r>
              <a:rPr lang="en-US" altLang="zh-TW" dirty="0">
                <a:solidFill>
                  <a:schemeClr val="dk1"/>
                </a:solidFill>
              </a:rPr>
              <a:t>target</a:t>
            </a:r>
            <a:r>
              <a:rPr lang="zh-TW" altLang="en-US" dirty="0">
                <a:solidFill>
                  <a:schemeClr val="dk1"/>
                </a:solidFill>
              </a:rPr>
              <a:t>的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資料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23906</a:t>
            </a:r>
          </a:p>
          <a:p>
            <a:pPr lvl="1"/>
            <a:r>
              <a:rPr lang="zh-TW" altLang="en-US" dirty="0">
                <a:solidFill>
                  <a:schemeClr val="dk1"/>
                </a:solidFill>
              </a:rPr>
              <a:t>無</a:t>
            </a:r>
            <a:r>
              <a:rPr lang="en-US" altLang="zh-TW" dirty="0">
                <a:solidFill>
                  <a:schemeClr val="dk1"/>
                </a:solidFill>
              </a:rPr>
              <a:t>target</a:t>
            </a:r>
            <a:r>
              <a:rPr lang="zh-TW" altLang="en-US" dirty="0">
                <a:solidFill>
                  <a:schemeClr val="dk1"/>
                </a:solidFill>
              </a:rPr>
              <a:t>的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資料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1845</a:t>
            </a:r>
          </a:p>
          <a:p>
            <a:pPr lvl="1"/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Sar_flag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於訓練資料的分布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dk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有資料不平衡的問題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0304508-3DE1-F04A-A201-6269253E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8" y="2988777"/>
            <a:ext cx="3810140" cy="3056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77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2598003"/>
            <a:ext cx="1163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Part 2 – Embedding</a:t>
            </a:r>
          </a:p>
        </p:txBody>
      </p:sp>
    </p:spTree>
    <p:extLst>
      <p:ext uri="{BB962C8B-B14F-4D97-AF65-F5344CB8AC3E}">
        <p14:creationId xmlns:p14="http://schemas.microsoft.com/office/powerpoint/2010/main" val="3907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4">
            <a:extLst>
              <a:ext uri="{FF2B5EF4-FFF2-40B4-BE49-F238E27FC236}">
                <a16:creationId xmlns:a16="http://schemas.microsoft.com/office/drawing/2014/main" id="{D32D45A2-1F25-4FCD-BFCE-D4F236ECEFDC}"/>
              </a:ext>
            </a:extLst>
          </p:cNvPr>
          <p:cNvSpPr txBox="1"/>
          <p:nvPr/>
        </p:nvSpPr>
        <p:spPr>
          <a:xfrm>
            <a:off x="0" y="110892"/>
            <a:ext cx="798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27CB2"/>
                </a:solidFill>
                <a:latin typeface="Humnst777 Cn BT" panose="020B0506030504020204" charset="0"/>
                <a:ea typeface="微软雅黑" panose="020B0503020204020204" charset="-122"/>
                <a:cs typeface="Humnst777 Cn BT" panose="020B0506030504020204" charset="0"/>
              </a:rPr>
              <a:t>Parser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C48520-06E4-1707-9312-4F79E2DA9943}"/>
              </a:ext>
            </a:extLst>
          </p:cNvPr>
          <p:cNvSpPr txBox="1"/>
          <p:nvPr/>
        </p:nvSpPr>
        <p:spPr>
          <a:xfrm>
            <a:off x="276113" y="813173"/>
            <a:ext cx="1163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某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cust_id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在該次</a:t>
            </a:r>
            <a:r>
              <a:rPr lang="en-US" altLang="zh-TW" u="none" strike="noStrike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alert_key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生成的時間之前的所有交易資料視為一個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u="none" strike="noStrike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dirty="0">
                <a:solidFill>
                  <a:schemeClr val="dk1"/>
                </a:solidFill>
              </a:rPr>
              <a:t>最多僅保留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r>
              <a:rPr lang="zh-TW" altLang="en-US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筆交易</a:t>
            </a:r>
            <a:r>
              <a:rPr lang="en-US" altLang="zh-TW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dirty="0">
              <a:solidFill>
                <a:schemeClr val="dk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D0D80C3-4776-9738-1EC0-BDDCD093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25" y="1736503"/>
            <a:ext cx="5656063" cy="50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20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0720248F-2FBD-4E1D-ABCC-431BE7A51915}" vid="{62F2C6D8-0A75-4FD2-A9A3-45E5F5574D0D}"/>
    </a:ext>
  </a:extLst>
</a:theme>
</file>

<file path=ppt/theme/theme2.xml><?xml version="1.0" encoding="utf-8"?>
<a:theme xmlns:a="http://schemas.openxmlformats.org/drawingml/2006/main" name="封底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D7113871-0F81-48EB-A11F-2C35294909DF}" vid="{8D085DA5-E3CE-4073-B052-733D87609287}"/>
    </a:ext>
  </a:extLst>
</a:theme>
</file>

<file path=ppt/theme/theme3.xml><?xml version="1.0" encoding="utf-8"?>
<a:theme xmlns:a="http://schemas.openxmlformats.org/drawingml/2006/main" name="servolu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  <a:alpha val="56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D7113871-0F81-48EB-A11F-2C35294909DF}" vid="{DA500646-952F-4F23-8537-B9509D6FF6CF}"/>
    </a:ext>
  </a:extLst>
</a:theme>
</file>

<file path=ppt/theme/theme4.xml><?xml version="1.0" encoding="utf-8"?>
<a:theme xmlns:a="http://schemas.openxmlformats.org/drawingml/2006/main" name="1_封底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D7113871-0F81-48EB-A11F-2C35294909DF}" vid="{8D085DA5-E3CE-4073-B052-733D87609287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20826</TotalTime>
  <Words>1070</Words>
  <Application>Microsoft Office PowerPoint</Application>
  <PresentationFormat>寬螢幕</PresentationFormat>
  <Paragraphs>319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Gill Sans</vt:lpstr>
      <vt:lpstr>Humnst777 Cn BT</vt:lpstr>
      <vt:lpstr>新細明體</vt:lpstr>
      <vt:lpstr>Arial</vt:lpstr>
      <vt:lpstr>Calibri</vt:lpstr>
      <vt:lpstr>Open Sans</vt:lpstr>
      <vt:lpstr>Wingdings</vt:lpstr>
      <vt:lpstr>微軟正黑體</vt:lpstr>
      <vt:lpstr>佈景主題1</vt:lpstr>
      <vt:lpstr>封底</vt:lpstr>
      <vt:lpstr>servolution</vt:lpstr>
      <vt:lpstr>1_封底</vt:lpstr>
      <vt:lpstr>玉山-洗錢偵測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科智企業</dc:creator>
  <cp:lastModifiedBy>科智G5</cp:lastModifiedBy>
  <cp:revision>767</cp:revision>
  <cp:lastPrinted>2020-09-22T07:06:52Z</cp:lastPrinted>
  <dcterms:created xsi:type="dcterms:W3CDTF">2019-12-16T02:40:08Z</dcterms:created>
  <dcterms:modified xsi:type="dcterms:W3CDTF">2022-12-13T10:16:17Z</dcterms:modified>
</cp:coreProperties>
</file>