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7560000" cx="1008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36B266-628E-45BD-9822-98028C30019D}">
  <a:tblStyle styleId="{CB36B266-628E-45BD-9822-98028C300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4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799" y="4343237"/>
            <a:ext cx="5486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209004" y="694171"/>
            <a:ext cx="4437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209068" y="694171"/>
            <a:ext cx="4438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799" y="4343237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43616" y="1094388"/>
            <a:ext cx="9392700" cy="3016800"/>
          </a:xfrm>
          <a:prstGeom prst="rect">
            <a:avLst/>
          </a:prstGeom>
        </p:spPr>
        <p:txBody>
          <a:bodyPr anchorCtr="0" anchor="b" bIns="107500" lIns="107500" spcFirstLastPara="1" rIns="107500" wrap="square" tIns="107500"/>
          <a:lstStyle>
            <a:lvl1pPr lv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43606" y="4165643"/>
            <a:ext cx="9392700" cy="11652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43606" y="1625801"/>
            <a:ext cx="9392700" cy="2886000"/>
          </a:xfrm>
          <a:prstGeom prst="rect">
            <a:avLst/>
          </a:prstGeom>
        </p:spPr>
        <p:txBody>
          <a:bodyPr anchorCtr="0" anchor="b" bIns="107500" lIns="107500" spcFirstLastPara="1" rIns="107500" wrap="square" tIns="107500"/>
          <a:lstStyle>
            <a:lvl1pPr lv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43606" y="4633192"/>
            <a:ext cx="9392700" cy="19119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755603" y="2348014"/>
            <a:ext cx="85686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512794" y="4283259"/>
            <a:ext cx="70557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398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4351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930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3749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870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3401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973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666336" y="58323"/>
            <a:ext cx="7976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34641" y="1398300"/>
            <a:ext cx="9008100" cy="5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796876" y="4857959"/>
            <a:ext cx="85671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  <a:defRPr b="1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96876" y="3203713"/>
            <a:ext cx="85671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5125" lIns="95125" spcFirstLastPara="1" rIns="95125" wrap="square" tIns="951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666336" y="58323"/>
            <a:ext cx="7976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34961" y="1398648"/>
            <a:ext cx="4427100" cy="5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300"/>
              <a:buFont typeface="Noto Sans Symbols"/>
              <a:buChar char="●"/>
              <a:defRPr b="0" i="0" sz="28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5214615" y="1398648"/>
            <a:ext cx="4429200" cy="5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300"/>
              <a:buFont typeface="Noto Sans Symbols"/>
              <a:buChar char="●"/>
              <a:defRPr b="0" i="0" sz="28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504794" y="303226"/>
            <a:ext cx="90720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04794" y="1692348"/>
            <a:ext cx="4452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5125" lIns="95125" spcFirstLastPara="1" rIns="95125" wrap="square" tIns="951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1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504794" y="2397228"/>
            <a:ext cx="4452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–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–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5120957" y="1692348"/>
            <a:ext cx="44559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5125" lIns="95125" spcFirstLastPara="1" rIns="95125" wrap="square" tIns="951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1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5120957" y="2397228"/>
            <a:ext cx="44559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–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–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666336" y="58323"/>
            <a:ext cx="7976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04794" y="301638"/>
            <a:ext cx="33159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oto Sans Symbols"/>
              <a:buChar char="●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941519" y="301638"/>
            <a:ext cx="5634900" cy="6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400"/>
              <a:buFont typeface="Noto Sans Symbols"/>
              <a:buChar char="●"/>
              <a:defRPr b="0" i="0" sz="32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Noto Sans Symbols"/>
              <a:buChar char="–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Char char="–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04794" y="1581218"/>
            <a:ext cx="33159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43606" y="3161354"/>
            <a:ext cx="9392700" cy="12375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976316" y="5291365"/>
            <a:ext cx="60477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oto Sans Symbols"/>
              <a:buChar char="●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1976316" y="674717"/>
            <a:ext cx="60477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4351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93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374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870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3401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973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976316" y="5916867"/>
            <a:ext cx="60477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666336" y="58323"/>
            <a:ext cx="7976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399972" y="-367050"/>
            <a:ext cx="5477400" cy="9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109265" y="2341741"/>
            <a:ext cx="68172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528989" y="164791"/>
            <a:ext cx="6817200" cy="6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55603" y="2348014"/>
            <a:ext cx="85686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1512794" y="4283259"/>
            <a:ext cx="70560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398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40970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79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362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8067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893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4650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364729" y="2045248"/>
            <a:ext cx="52779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364729" y="4970734"/>
            <a:ext cx="52773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96876" y="4857959"/>
            <a:ext cx="85671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Char char="●"/>
              <a:defRPr b="1" i="0" sz="4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96876" y="3203713"/>
            <a:ext cx="85671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364729" y="2045248"/>
            <a:ext cx="52779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365354" y="4970677"/>
            <a:ext cx="2562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Char char="–"/>
              <a:defRPr b="0" i="0" sz="2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7079811" y="4970677"/>
            <a:ext cx="2562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Char char="–"/>
              <a:defRPr b="0" i="0" sz="2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04794" y="303226"/>
            <a:ext cx="90720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504794" y="1692348"/>
            <a:ext cx="4452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1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504794" y="2397228"/>
            <a:ext cx="4452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Char char="–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3" type="body"/>
          </p:nvPr>
        </p:nvSpPr>
        <p:spPr>
          <a:xfrm>
            <a:off x="5120957" y="1692348"/>
            <a:ext cx="44559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1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4" type="body"/>
          </p:nvPr>
        </p:nvSpPr>
        <p:spPr>
          <a:xfrm>
            <a:off x="5120957" y="2397228"/>
            <a:ext cx="44559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Char char="–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364729" y="2045248"/>
            <a:ext cx="52779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43606" y="654105"/>
            <a:ext cx="9392700" cy="8418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43606" y="1693927"/>
            <a:ext cx="9392700" cy="50214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04794" y="301638"/>
            <a:ext cx="33159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941519" y="301638"/>
            <a:ext cx="5635200" cy="6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500"/>
              <a:buFont typeface="Noto Sans Symbols"/>
              <a:buChar char="●"/>
              <a:defRPr b="0" i="0" sz="33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Char char="–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504794" y="1581218"/>
            <a:ext cx="33159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976316" y="5291365"/>
            <a:ext cx="60480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86" name="Shape 186"/>
          <p:cNvSpPr/>
          <p:nvPr>
            <p:ph idx="2" type="pic"/>
          </p:nvPr>
        </p:nvSpPr>
        <p:spPr>
          <a:xfrm>
            <a:off x="1976316" y="674717"/>
            <a:ext cx="60480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500"/>
              <a:buFont typeface="Noto Sans Symbols"/>
              <a:buNone/>
              <a:defRPr b="0" i="0" sz="33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409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7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362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80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89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465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976316" y="5916867"/>
            <a:ext cx="6048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364729" y="2045248"/>
            <a:ext cx="52779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 rot="5400000">
            <a:off x="6329312" y="3006484"/>
            <a:ext cx="13488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 rot="5400000">
            <a:off x="6846265" y="3523188"/>
            <a:ext cx="42756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 rot="5400000">
            <a:off x="4130943" y="2279388"/>
            <a:ext cx="42756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755603" y="2348014"/>
            <a:ext cx="8568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1512794" y="4283259"/>
            <a:ext cx="70557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666336" y="58323"/>
            <a:ext cx="7976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34641" y="1398300"/>
            <a:ext cx="9008100" cy="5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796876" y="4857959"/>
            <a:ext cx="85671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796876" y="3203713"/>
            <a:ext cx="85671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SzPts val="10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666336" y="58323"/>
            <a:ext cx="7976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34961" y="1398648"/>
            <a:ext cx="4427100" cy="5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300"/>
              <a:buFont typeface="Noto Sans Symbols"/>
              <a:buChar char="●"/>
              <a:defRPr b="0" i="0" sz="28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5214615" y="1398648"/>
            <a:ext cx="4428900" cy="5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300"/>
              <a:buFont typeface="Noto Sans Symbols"/>
              <a:buChar char="●"/>
              <a:defRPr b="0" i="0" sz="28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504794" y="303226"/>
            <a:ext cx="90720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504794" y="1692348"/>
            <a:ext cx="44526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1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504794" y="2397228"/>
            <a:ext cx="4452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5120957" y="1692348"/>
            <a:ext cx="4455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1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1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None/>
              <a:defRPr b="1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4" type="body"/>
          </p:nvPr>
        </p:nvSpPr>
        <p:spPr>
          <a:xfrm>
            <a:off x="5120957" y="2397228"/>
            <a:ext cx="44559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700"/>
              <a:buFont typeface="Noto Sans Symbols"/>
              <a:buChar char="●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43606" y="654105"/>
            <a:ext cx="9392700" cy="8418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43606" y="1693927"/>
            <a:ext cx="4409400" cy="50214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327055" y="1693927"/>
            <a:ext cx="4409400" cy="50214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666336" y="58323"/>
            <a:ext cx="7976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504794" y="301638"/>
            <a:ext cx="3316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941519" y="301638"/>
            <a:ext cx="5634900" cy="6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400"/>
              <a:buFont typeface="Noto Sans Symbols"/>
              <a:buChar char="●"/>
              <a:defRPr b="0" i="0" sz="32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504794" y="1581218"/>
            <a:ext cx="33162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976316" y="5291365"/>
            <a:ext cx="6047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62" name="Shape 262"/>
          <p:cNvSpPr/>
          <p:nvPr>
            <p:ph idx="2" type="pic"/>
          </p:nvPr>
        </p:nvSpPr>
        <p:spPr>
          <a:xfrm>
            <a:off x="1976316" y="674717"/>
            <a:ext cx="60477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976316" y="5916867"/>
            <a:ext cx="60477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666336" y="58323"/>
            <a:ext cx="7976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 rot="5400000">
            <a:off x="2399972" y="-367050"/>
            <a:ext cx="5477400" cy="9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 rot="5400000">
            <a:off x="5109415" y="2341591"/>
            <a:ext cx="68169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 rot="5400000">
            <a:off x="529139" y="164641"/>
            <a:ext cx="6816900" cy="6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43606" y="654105"/>
            <a:ext cx="9392700" cy="8418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43606" y="816630"/>
            <a:ext cx="3095400" cy="1110900"/>
          </a:xfrm>
          <a:prstGeom prst="rect">
            <a:avLst/>
          </a:prstGeom>
        </p:spPr>
        <p:txBody>
          <a:bodyPr anchorCtr="0" anchor="b" bIns="107500" lIns="107500" spcFirstLastPara="1" rIns="107500" wrap="square" tIns="10750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43606" y="2042457"/>
            <a:ext cx="3095400" cy="46734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40433" y="661638"/>
            <a:ext cx="7019700" cy="60126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40000" y="-184"/>
            <a:ext cx="504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92677" y="1812541"/>
            <a:ext cx="4459200" cy="2178600"/>
          </a:xfrm>
          <a:prstGeom prst="rect">
            <a:avLst/>
          </a:prstGeom>
        </p:spPr>
        <p:txBody>
          <a:bodyPr anchorCtr="0" anchor="b" bIns="107500" lIns="107500" spcFirstLastPara="1" rIns="107500" wrap="square" tIns="107500"/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92677" y="4120005"/>
            <a:ext cx="4459200" cy="1815300"/>
          </a:xfrm>
          <a:prstGeom prst="rect">
            <a:avLst/>
          </a:prstGeom>
        </p:spPr>
        <p:txBody>
          <a:bodyPr anchorCtr="0" anchor="t" bIns="107500" lIns="107500" spcFirstLastPara="1" rIns="107500" wrap="square" tIns="1075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445118" y="1064257"/>
            <a:ext cx="4229700" cy="54312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/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43606" y="6218168"/>
            <a:ext cx="6612900" cy="8892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43606" y="654105"/>
            <a:ext cx="939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00" lIns="107500" spcFirstLastPara="1" rIns="107500" wrap="square" tIns="1075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43606" y="1693927"/>
            <a:ext cx="93927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00" lIns="107500" spcFirstLastPara="1" rIns="107500" wrap="square" tIns="107500"/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339717" y="6854072"/>
            <a:ext cx="60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00" lIns="107500" spcFirstLastPara="1" rIns="107500" wrap="square" tIns="107500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>
                <a:solidFill>
                  <a:schemeClr val="dk2"/>
                </a:solidFill>
              </a:rPr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79100" cy="10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1666336" y="58323"/>
            <a:ext cx="7976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6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  <a:def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34641" y="1398300"/>
            <a:ext cx="9008100" cy="5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5125" lIns="95125" spcFirstLastPara="1" rIns="95125" wrap="square" tIns="951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2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261380" y="6950459"/>
            <a:ext cx="6547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125" lIns="95125" spcFirstLastPara="1" rIns="95125" wrap="square" tIns="951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4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35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93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74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70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340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97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79100" cy="10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483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4364729" y="2045248"/>
            <a:ext cx="52779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●"/>
              <a:defRPr b="0" i="0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2pPr>
            <a:lvl3pPr indent="-6350" lvl="2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3pPr>
            <a:lvl4pPr indent="-6350" lvl="3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4pPr>
            <a:lvl5pPr indent="-6350" lvl="4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5pPr>
            <a:lvl6pPr indent="-6350" lvl="5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6pPr>
            <a:lvl7pPr indent="-6350" lvl="6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7pPr>
            <a:lvl8pPr indent="-6350" lvl="7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8pPr>
            <a:lvl9pPr indent="-6350" lvl="8" rtl="0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364729" y="4970734"/>
            <a:ext cx="52773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3800" lIns="93800" spcFirstLastPara="1" rIns="93800" wrap="square" tIns="93800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5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666666"/>
              </a:buClr>
              <a:buSzPts val="11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4364729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991828" y="6950459"/>
            <a:ext cx="28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800" lIns="93800" spcFirstLastPara="1" rIns="93800" wrap="square" tIns="938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82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39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409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79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362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8067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893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7465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79100" cy="10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type="title"/>
          </p:nvPr>
        </p:nvSpPr>
        <p:spPr>
          <a:xfrm>
            <a:off x="1666336" y="58323"/>
            <a:ext cx="7976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Char char="●"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34641" y="1398300"/>
            <a:ext cx="9008100" cy="5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528"/>
              </a:buClr>
              <a:buSzPts val="1100"/>
              <a:buFont typeface="Noto Sans Symbols"/>
              <a:buChar char="●"/>
              <a:defRPr b="0" i="0" sz="2400" u="none" cap="none" strike="noStrike">
                <a:solidFill>
                  <a:srgbClr val="DC05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Noto Sans Symbols"/>
              <a:buChar char="●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–"/>
              <a:def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6666"/>
              </a:buClr>
              <a:buSzPts val="1000"/>
              <a:buFont typeface="Noto Sans Symbols"/>
              <a:buChar char="●"/>
              <a:defRPr b="0" i="0" sz="2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634641" y="6950459"/>
            <a:ext cx="1598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idx="11" type="ftr"/>
          </p:nvPr>
        </p:nvSpPr>
        <p:spPr>
          <a:xfrm>
            <a:off x="2261380" y="6950459"/>
            <a:ext cx="654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title"/>
          </p:nvPr>
        </p:nvSpPr>
        <p:spPr>
          <a:xfrm>
            <a:off x="3769419" y="2317257"/>
            <a:ext cx="63348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/>
              <a:t>STRATIFY SCHIZOPHRENIA PATIENTS BY CLUSTER ANALYSIS BASED ON STRUCTURAL MRI DATA 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/>
              <a:t> </a:t>
            </a:r>
            <a:endParaRPr b="1" sz="2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846091" y="6949019"/>
            <a:ext cx="1232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 PAGE </a:t>
            </a:r>
            <a:fld id="{00000000-1234-1234-1234-123412341234}" type="slidenum">
              <a:rPr b="0" i="0" lang="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>
            <p:ph idx="11" type="ftr"/>
          </p:nvPr>
        </p:nvSpPr>
        <p:spPr>
          <a:xfrm>
            <a:off x="6400402" y="6950459"/>
            <a:ext cx="3090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00"/>
                </a:solidFill>
              </a:rPr>
              <a:t>January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Shape 369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70" name="Shape 370"/>
          <p:cNvSpPr txBox="1"/>
          <p:nvPr>
            <p:ph idx="4294967295" type="title"/>
          </p:nvPr>
        </p:nvSpPr>
        <p:spPr>
          <a:xfrm>
            <a:off x="1467850" y="3100"/>
            <a:ext cx="8207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Reasoning skills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231800" y="1346425"/>
            <a:ext cx="93039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WAIS Matrix reasoning score (non verbal reasoning skills)</a:t>
            </a: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 :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More preserved patients performed better than other groups.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372" name="Shape 372"/>
          <p:cNvGraphicFramePr/>
          <p:nvPr/>
        </p:nvGraphicFramePr>
        <p:xfrm>
          <a:off x="351338" y="6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1976975"/>
                <a:gridCol w="1569500"/>
                <a:gridCol w="1510900"/>
                <a:gridCol w="1421650"/>
                <a:gridCol w="668825"/>
                <a:gridCol w="781450"/>
              </a:tblGrid>
              <a:tr h="46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1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(mean </a:t>
                      </a:r>
                      <a:r>
                        <a:rPr b="1" lang="fr" sz="1200"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2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3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Matrix Reasoning </a:t>
                      </a:r>
                      <a:r>
                        <a:rPr b="1" lang="fr" sz="1200"/>
                        <a:t> score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13.02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5.4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16.9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5.6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11.8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6.4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6.27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2.5</a:t>
                      </a:r>
                      <a:r>
                        <a:rPr lang="fr" sz="1200"/>
                        <a:t>e</a:t>
                      </a:r>
                      <a:r>
                        <a:rPr baseline="30000" lang="fr" sz="1200"/>
                        <a:t>-3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50" y="2312963"/>
            <a:ext cx="5296255" cy="36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6138125" y="3478950"/>
            <a:ext cx="3000000" cy="1309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Reminder: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1: Medium atrophy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2: Low  atrophy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3: High atrophy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Shape 379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80" name="Shape 380"/>
          <p:cNvSpPr txBox="1"/>
          <p:nvPr>
            <p:ph idx="4294967295" type="title"/>
          </p:nvPr>
        </p:nvSpPr>
        <p:spPr>
          <a:xfrm>
            <a:off x="1467850" y="3100"/>
            <a:ext cx="8207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Working memory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231800" y="1346425"/>
            <a:ext cx="93039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Digit span total score (Working memory) </a:t>
            </a: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More preserved patients performed better than other groups</a:t>
            </a:r>
            <a:endParaRPr sz="1800"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50" y="2327463"/>
            <a:ext cx="5486400" cy="377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3" name="Shape 383"/>
          <p:cNvGraphicFramePr/>
          <p:nvPr/>
        </p:nvGraphicFramePr>
        <p:xfrm>
          <a:off x="351338" y="6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1976975"/>
                <a:gridCol w="1569500"/>
                <a:gridCol w="1510900"/>
                <a:gridCol w="1421650"/>
                <a:gridCol w="668825"/>
                <a:gridCol w="781450"/>
              </a:tblGrid>
              <a:tr h="46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1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(mean </a:t>
                      </a:r>
                      <a:r>
                        <a:rPr b="1" lang="fr" sz="1200"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2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3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Digit span total</a:t>
                      </a:r>
                      <a:r>
                        <a:rPr b="1" lang="fr" sz="1200"/>
                        <a:t>  score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8.26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2.6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9.61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7.36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2.7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5.01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8.0</a:t>
                      </a:r>
                      <a:r>
                        <a:rPr lang="fr" sz="1200"/>
                        <a:t>e</a:t>
                      </a:r>
                      <a:r>
                        <a:rPr baseline="30000" lang="fr" sz="1200"/>
                        <a:t>-3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84" name="Shape 384"/>
          <p:cNvSpPr txBox="1"/>
          <p:nvPr/>
        </p:nvSpPr>
        <p:spPr>
          <a:xfrm>
            <a:off x="6138125" y="3478950"/>
            <a:ext cx="3000000" cy="1309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Reminder: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1: Medium atrophy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2: Low  atrophy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3: High atrophy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Shape 389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90" name="Shape 390"/>
          <p:cNvSpPr txBox="1"/>
          <p:nvPr>
            <p:ph idx="4294967295" type="title"/>
          </p:nvPr>
        </p:nvSpPr>
        <p:spPr>
          <a:xfrm>
            <a:off x="1467850" y="3100"/>
            <a:ext cx="8207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</a:t>
            </a:r>
            <a:r>
              <a:rPr lang="fr">
                <a:solidFill>
                  <a:schemeClr val="lt1"/>
                </a:solidFill>
              </a:rPr>
              <a:t>Working memory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231800" y="1346425"/>
            <a:ext cx="93039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Spatial</a:t>
            </a: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 span total score </a:t>
            </a: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(Working memory) </a:t>
            </a: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More preserved patients performed better than other groups</a:t>
            </a:r>
            <a:endParaRPr sz="1800"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50" y="2327463"/>
            <a:ext cx="5486400" cy="377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3" name="Shape 393"/>
          <p:cNvGraphicFramePr/>
          <p:nvPr/>
        </p:nvGraphicFramePr>
        <p:xfrm>
          <a:off x="351338" y="6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1976975"/>
                <a:gridCol w="1569500"/>
                <a:gridCol w="1510900"/>
                <a:gridCol w="1421650"/>
                <a:gridCol w="668825"/>
                <a:gridCol w="781450"/>
              </a:tblGrid>
              <a:tr h="46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1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(mean </a:t>
                      </a:r>
                      <a:r>
                        <a:rPr b="1" lang="fr" sz="1200"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2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3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Spatial </a:t>
                      </a:r>
                      <a:r>
                        <a:rPr b="1" lang="fr" sz="1200"/>
                        <a:t>span total  score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6.81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8.30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2.8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5.68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2.8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5.65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</a:t>
                      </a:r>
                      <a:r>
                        <a:rPr lang="fr" sz="1200"/>
                        <a:t>.5e</a:t>
                      </a:r>
                      <a:r>
                        <a:rPr baseline="30000" lang="fr" sz="1200"/>
                        <a:t>-3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94" name="Shape 394"/>
          <p:cNvSpPr txBox="1"/>
          <p:nvPr/>
        </p:nvSpPr>
        <p:spPr>
          <a:xfrm>
            <a:off x="6138125" y="3478950"/>
            <a:ext cx="3000000" cy="1309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Reminder: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1: Medium atrophy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2: Low  atrophy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3: High atrophy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00" name="Shape 400"/>
          <p:cNvSpPr txBox="1"/>
          <p:nvPr>
            <p:ph idx="4294967295" type="title"/>
          </p:nvPr>
        </p:nvSpPr>
        <p:spPr>
          <a:xfrm>
            <a:off x="1467850" y="3100"/>
            <a:ext cx="8207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Symptoms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231800" y="1346425"/>
            <a:ext cx="93039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SANS</a:t>
            </a: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More atrophied patients have a trend toward higher SANS score (p=0.03)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SAPS: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No 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significant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differences between SAPS score of the 3 clusters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25" y="2414700"/>
            <a:ext cx="4832700" cy="3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325" y="2435262"/>
            <a:ext cx="4772874" cy="3281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Shape 404"/>
          <p:cNvGraphicFramePr/>
          <p:nvPr/>
        </p:nvGraphicFramePr>
        <p:xfrm>
          <a:off x="823838" y="59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1976975"/>
                <a:gridCol w="1569500"/>
                <a:gridCol w="1510900"/>
                <a:gridCol w="1421650"/>
                <a:gridCol w="668825"/>
                <a:gridCol w="781450"/>
              </a:tblGrid>
              <a:tr h="46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Symptoms scores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1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(mean </a:t>
                      </a:r>
                      <a:r>
                        <a:rPr b="1" lang="fr" sz="1200"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2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3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SAPS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4.94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4.88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2.8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5.60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0.43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0.65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SANS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8.36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7.53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10.17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3.33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0.03</a:t>
                      </a:r>
                      <a:endParaRPr b="1"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Shape 409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10" name="Shape 410"/>
          <p:cNvSpPr txBox="1"/>
          <p:nvPr>
            <p:ph idx="4294967295" type="title"/>
          </p:nvPr>
        </p:nvSpPr>
        <p:spPr>
          <a:xfrm>
            <a:off x="1699436" y="3098"/>
            <a:ext cx="79758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b="1" i="0" lang="f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OUTLINE 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81400" y="3318850"/>
            <a:ext cx="93267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100">
                <a:solidFill>
                  <a:schemeClr val="dk1"/>
                </a:solidFill>
              </a:rPr>
              <a:t>Ideas</a:t>
            </a: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Select PCs that are known to be involved in SCZ disease instead of taking the first 10 PC to run the clustering algorithm</a:t>
            </a: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Procedure to select the optimum number of clusters</a:t>
            </a: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Normalize the PC scores by global brain atrophy, to cluster patients </a:t>
            </a:r>
            <a:r>
              <a:rPr lang="fr" sz="2100">
                <a:solidFill>
                  <a:schemeClr val="dk1"/>
                </a:solidFill>
              </a:rPr>
              <a:t>according</a:t>
            </a:r>
            <a:r>
              <a:rPr lang="fr" sz="2100">
                <a:solidFill>
                  <a:schemeClr val="dk1"/>
                </a:solidFill>
              </a:rPr>
              <a:t> to the relative </a:t>
            </a:r>
            <a:r>
              <a:rPr lang="fr" sz="2100">
                <a:solidFill>
                  <a:schemeClr val="dk1"/>
                </a:solidFill>
              </a:rPr>
              <a:t>involvement</a:t>
            </a:r>
            <a:r>
              <a:rPr lang="fr" sz="2100">
                <a:solidFill>
                  <a:schemeClr val="dk1"/>
                </a:solidFill>
              </a:rPr>
              <a:t> of each region rather than global atrophy. (= Stratify into </a:t>
            </a:r>
            <a:r>
              <a:rPr lang="fr" sz="2100">
                <a:solidFill>
                  <a:schemeClr val="dk1"/>
                </a:solidFill>
              </a:rPr>
              <a:t>subgroup</a:t>
            </a:r>
            <a:r>
              <a:rPr lang="fr" sz="2100">
                <a:solidFill>
                  <a:schemeClr val="dk1"/>
                </a:solidFill>
              </a:rPr>
              <a:t> of SCZ disease, instead of severity level)</a:t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...</a:t>
            </a:r>
            <a:br>
              <a:rPr lang="fr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48525" y="1346500"/>
            <a:ext cx="9326700" cy="1213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C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2100">
                <a:solidFill>
                  <a:schemeClr val="dk1"/>
                </a:solidFill>
              </a:rPr>
              <a:t>Summary</a:t>
            </a:r>
            <a:r>
              <a:rPr b="1" lang="fr" sz="2100">
                <a:solidFill>
                  <a:schemeClr val="dk1"/>
                </a:solidFill>
              </a:rPr>
              <a:t>: SCZ patients have been stratified into subgroups of varying severity </a:t>
            </a:r>
            <a:r>
              <a:rPr b="1" lang="fr" sz="2100">
                <a:solidFill>
                  <a:schemeClr val="dk1"/>
                </a:solidFill>
              </a:rPr>
              <a:t>using structural MRI data</a:t>
            </a:r>
            <a:r>
              <a:rPr b="1" lang="fr" sz="2100">
                <a:solidFill>
                  <a:schemeClr val="dk1"/>
                </a:solidFill>
              </a:rPr>
              <a:t>. The clusters differ in terms of neuropsychological test performances and symptoms.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1" name="Shape 291"/>
          <p:cNvSpPr txBox="1"/>
          <p:nvPr>
            <p:ph idx="4294967295" type="title"/>
          </p:nvPr>
        </p:nvSpPr>
        <p:spPr>
          <a:xfrm>
            <a:off x="1699436" y="3098"/>
            <a:ext cx="79758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b="1" i="0" lang="f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OUTLINE 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348525" y="2902600"/>
            <a:ext cx="93267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100">
                <a:solidFill>
                  <a:schemeClr val="dk1"/>
                </a:solidFill>
              </a:rPr>
              <a:t>Pipeline</a:t>
            </a:r>
            <a:r>
              <a:rPr lang="fr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Decomposition of VBM features into 10 Principal Components</a:t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Correct PCs for effects of age, gender and site </a:t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Cluster Analysis using K-means algorithm on these 10 adjusted PCs</a:t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Characterize structural specificities of clusters</a:t>
            </a:r>
            <a:endParaRPr sz="2100">
              <a:solidFill>
                <a:schemeClr val="dk1"/>
              </a:solidFill>
            </a:endParaRPr>
          </a:p>
          <a:p>
            <a:pPr indent="-438150" lvl="0" marL="609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fr" sz="2100">
                <a:solidFill>
                  <a:schemeClr val="dk1"/>
                </a:solidFill>
              </a:rPr>
              <a:t>Assess neuropsychological performance and symptoms severity of clusters using 118 patients for which clinical data is available</a:t>
            </a:r>
            <a:endParaRPr sz="2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348525" y="1346500"/>
            <a:ext cx="9326700" cy="1213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C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2100">
                <a:solidFill>
                  <a:schemeClr val="dk1"/>
                </a:solidFill>
              </a:rPr>
              <a:t>Goal</a:t>
            </a:r>
            <a:r>
              <a:rPr b="1" lang="fr" sz="2100">
                <a:solidFill>
                  <a:schemeClr val="dk1"/>
                </a:solidFill>
              </a:rPr>
              <a:t> : Stratify Schizophrenia (SCZ) using structural MRI data on a multi-site population of 276 patients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/>
        <p:spPr>
          <a:xfrm>
            <a:off x="1587" y="1588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9" name="Shape 299"/>
          <p:cNvSpPr txBox="1"/>
          <p:nvPr>
            <p:ph idx="4294967295" type="title"/>
          </p:nvPr>
        </p:nvSpPr>
        <p:spPr>
          <a:xfrm>
            <a:off x="1594213" y="89399"/>
            <a:ext cx="7975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DECOMPOSITION OF VBM FEATURES INTO 10 PCs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261" y="1950272"/>
            <a:ext cx="2715856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261" y="3125243"/>
            <a:ext cx="2715856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261" y="4300219"/>
            <a:ext cx="2715856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0261" y="5348599"/>
            <a:ext cx="2715856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0261" y="6328971"/>
            <a:ext cx="2715856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7447" y="1950284"/>
            <a:ext cx="2715857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7429" y="3125260"/>
            <a:ext cx="2715893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7447" y="4300235"/>
            <a:ext cx="2715857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27447" y="5285140"/>
            <a:ext cx="2715857" cy="96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27447" y="6252496"/>
            <a:ext cx="2715857" cy="967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4348375" y="1137000"/>
            <a:ext cx="5494800" cy="4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C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Components weight maps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282725" y="1137000"/>
            <a:ext cx="3193800" cy="461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sx="99000" rotWithShape="0" algn="ctr" dir="5400000" dist="25400" sy="99000">
              <a:srgbClr val="C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Decomposition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282725" y="1903975"/>
            <a:ext cx="3193800" cy="52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High dimensional input: 125,959 VBM features 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Decomposition of VBM features into 10 interpretable Principal Components (PCs) using Structured Sparse Principal Components Analysis (SPCA-TV)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Low</a:t>
            </a:r>
            <a:r>
              <a:rPr lang="fr" sz="1800">
                <a:solidFill>
                  <a:schemeClr val="dk1"/>
                </a:solidFill>
              </a:rPr>
              <a:t> dimensional output: </a:t>
            </a:r>
            <a:r>
              <a:rPr lang="fr" sz="1800">
                <a:solidFill>
                  <a:schemeClr val="dk1"/>
                </a:solidFill>
              </a:rPr>
              <a:t> 10 scores associated to each PC weight map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18" name="Shape 318"/>
          <p:cNvSpPr txBox="1"/>
          <p:nvPr>
            <p:ph idx="4294967295" type="title"/>
          </p:nvPr>
        </p:nvSpPr>
        <p:spPr>
          <a:xfrm>
            <a:off x="1699436" y="3098"/>
            <a:ext cx="79758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METHODS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75325" y="1262122"/>
            <a:ext cx="9675300" cy="12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fr" sz="1800">
                <a:solidFill>
                  <a:schemeClr val="dk1"/>
                </a:solidFill>
              </a:rPr>
              <a:t>Adjust the 10 scores for effects of age, gender and site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fr" sz="1800">
                <a:solidFill>
                  <a:schemeClr val="dk1"/>
                </a:solidFill>
              </a:rPr>
              <a:t>Clusterize using K-means algorithms based on the 10 adjusted scores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450" y="2752151"/>
            <a:ext cx="6359550" cy="44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75325" y="3128950"/>
            <a:ext cx="38547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Example of the 3-clusters solution: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800"/>
              <a:buChar char="❖"/>
            </a:pPr>
            <a:r>
              <a:rPr lang="fr" sz="1800">
                <a:solidFill>
                  <a:schemeClr val="dk1"/>
                </a:solidFill>
              </a:rPr>
              <a:t>Cluster 1: Medium  atrophy on all 10 PC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800"/>
              <a:buChar char="❖"/>
            </a:pPr>
            <a:r>
              <a:rPr lang="fr" sz="1800">
                <a:solidFill>
                  <a:schemeClr val="dk1"/>
                </a:solidFill>
              </a:rPr>
              <a:t>Cluster 2: Low  atrophy on all 10 PC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800"/>
              <a:buChar char="❖"/>
            </a:pPr>
            <a:r>
              <a:rPr lang="fr" sz="1800">
                <a:solidFill>
                  <a:schemeClr val="dk1"/>
                </a:solidFill>
              </a:rPr>
              <a:t>Cluster 3: High atrophy on all 10 PC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27" name="Shape 327"/>
          <p:cNvSpPr txBox="1"/>
          <p:nvPr>
            <p:ph idx="4294967295" type="title"/>
          </p:nvPr>
        </p:nvSpPr>
        <p:spPr>
          <a:xfrm>
            <a:off x="1633200" y="212800"/>
            <a:ext cx="7975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fr">
                <a:solidFill>
                  <a:schemeClr val="lt1"/>
                </a:solidFill>
              </a:rPr>
              <a:t>CLUSTER ANALYSIS: Structural specificities of clusters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132450" y="1447725"/>
            <a:ext cx="89394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800"/>
              <a:buChar char="❖"/>
            </a:pPr>
            <a:r>
              <a:rPr lang="fr" sz="1800">
                <a:solidFill>
                  <a:schemeClr val="dk1"/>
                </a:solidFill>
              </a:rPr>
              <a:t>Clusters are created according to the amount of global atrophy: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Cluster 1: Medium  atrophy on all 10 PC</a:t>
            </a:r>
            <a:endParaRPr>
              <a:solidFill>
                <a:schemeClr val="dk1"/>
              </a:solidFill>
            </a:endParaRPr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Cluster 2: Low atrophy on all 10 PC</a:t>
            </a:r>
            <a:endParaRPr>
              <a:solidFill>
                <a:schemeClr val="dk1"/>
              </a:solidFill>
            </a:endParaRPr>
          </a:p>
          <a:p>
            <a:pPr indent="-3175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Cluster 3: High atrophy on all 10 PC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29" name="Shape 329"/>
          <p:cNvGraphicFramePr/>
          <p:nvPr/>
        </p:nvGraphicFramePr>
        <p:xfrm>
          <a:off x="1066463" y="283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2188375"/>
                <a:gridCol w="922925"/>
                <a:gridCol w="976200"/>
                <a:gridCol w="1362500"/>
                <a:gridCol w="678250"/>
                <a:gridCol w="943100"/>
              </a:tblGrid>
              <a:tr h="469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PC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1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(mean)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2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3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1 - Global Atrophy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-1.14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447.1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7e</a:t>
                      </a:r>
                      <a:r>
                        <a:rPr baseline="30000" lang="fr" sz="1200"/>
                        <a:t>-87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2 - Putamen/Caudate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0.24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1.05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-0.65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79.7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5.2e</a:t>
                      </a:r>
                      <a:r>
                        <a:rPr baseline="30000" lang="fr" sz="1200"/>
                        <a:t>-28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3 - Hippocampus/Amygdala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1.17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-1.16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206.5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2.3e</a:t>
                      </a:r>
                      <a:r>
                        <a:rPr baseline="30000" lang="fr" sz="1200"/>
                        <a:t>-55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4 - Temporal Gyrus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0.90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-0.96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125.3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2.4e</a:t>
                      </a:r>
                      <a:r>
                        <a:rPr baseline="30000" lang="fr" sz="1200"/>
                        <a:t>-39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5 - Frontal Orbital Cortex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0.81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-1.04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131.8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8.5e</a:t>
                      </a:r>
                      <a:r>
                        <a:rPr baseline="30000" lang="fr" sz="1200"/>
                        <a:t>-41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6 - Thalamus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0.86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-0.78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82.01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1.28e</a:t>
                      </a:r>
                      <a:r>
                        <a:rPr baseline="30000" lang="fr" sz="1200"/>
                        <a:t>-28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7 - Left Thalamus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0.75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-0.81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85.1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1.84e</a:t>
                      </a:r>
                      <a:r>
                        <a:rPr baseline="30000" lang="fr" sz="1200"/>
                        <a:t>-29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8 - Occipital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0.02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0.99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-0.86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105.6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1.0e</a:t>
                      </a:r>
                      <a:r>
                        <a:rPr baseline="30000" lang="fr" sz="1200"/>
                        <a:t>-34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9 - Superior Frontal Gyrus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-0.95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140.4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1.1e</a:t>
                      </a:r>
                      <a:r>
                        <a:rPr baseline="30000" lang="fr" sz="1200"/>
                        <a:t>-42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10 - Heschl’s gyrus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0.93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-0.99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99.6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3.2e</a:t>
                      </a:r>
                      <a:r>
                        <a:rPr baseline="30000" lang="fr" sz="1200"/>
                        <a:t>-33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35" name="Shape 335"/>
          <p:cNvSpPr txBox="1"/>
          <p:nvPr>
            <p:ph idx="4294967295" type="title"/>
          </p:nvPr>
        </p:nvSpPr>
        <p:spPr>
          <a:xfrm>
            <a:off x="1633200" y="212800"/>
            <a:ext cx="7975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fr">
                <a:solidFill>
                  <a:schemeClr val="lt1"/>
                </a:solidFill>
              </a:rPr>
              <a:t>CLUSTER ANALYSIS: Structural specificities of clusters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121400" y="1395700"/>
            <a:ext cx="89394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800"/>
              <a:buChar char="❖"/>
            </a:pPr>
            <a:r>
              <a:rPr lang="fr" sz="1800">
                <a:solidFill>
                  <a:schemeClr val="dk1"/>
                </a:solidFill>
              </a:rPr>
              <a:t>No demographic differences between patients of clusters: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37" name="Shape 337"/>
          <p:cNvGraphicFramePr/>
          <p:nvPr/>
        </p:nvGraphicFramePr>
        <p:xfrm>
          <a:off x="730625" y="338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2043750"/>
                <a:gridCol w="2043750"/>
                <a:gridCol w="2043750"/>
                <a:gridCol w="2043750"/>
              </a:tblGrid>
              <a:tr h="381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Variables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Cluster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Cluster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Cluster 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Sex (M/F)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93/40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56/14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51/22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Age(years)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35.52 </a:t>
                      </a:r>
                      <a:r>
                        <a:rPr lang="fr">
                          <a:highlight>
                            <a:srgbClr val="FFFFFF"/>
                          </a:highlight>
                        </a:rPr>
                        <a:t>±</a:t>
                      </a:r>
                      <a:r>
                        <a:rPr lang="fr"/>
                        <a:t> 12.1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32.85 </a:t>
                      </a:r>
                      <a:r>
                        <a:rPr lang="f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± </a:t>
                      </a:r>
                      <a:r>
                        <a:rPr lang="fr"/>
                        <a:t>12.6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34.06 </a:t>
                      </a:r>
                      <a:r>
                        <a:rPr lang="f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± </a:t>
                      </a:r>
                      <a:r>
                        <a:rPr lang="fr"/>
                        <a:t>10.8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Site (1/2/3/4)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37/22/50/24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24/12/27/7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16/8/41/8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43" name="Shape 343"/>
          <p:cNvSpPr txBox="1"/>
          <p:nvPr>
            <p:ph idx="4294967295" type="title"/>
          </p:nvPr>
        </p:nvSpPr>
        <p:spPr>
          <a:xfrm>
            <a:off x="1467850" y="3100"/>
            <a:ext cx="8207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SPECIFICITIES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253875" y="1445775"/>
            <a:ext cx="9303900" cy="56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To determine the relationship between clustering results and cognitive performance.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We examined the clustering results obtained in relation to performance on a battery of neuropsychological tests administered to 118 of the 276 participants: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Times New Roman"/>
              <a:buChar char="❖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Verbal Learning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Times New Roman"/>
              <a:buChar char="❖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Working memory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Times New Roman"/>
              <a:buChar char="❖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Processing speed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Times New Roman"/>
              <a:buChar char="❖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Attention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Times New Roman"/>
              <a:buChar char="❖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Intellectual functioning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also examined the clustering results obtained in relation to symptom severity assessed with the SAPS-SANS scale.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Times New Roman"/>
              <a:buChar char="❖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SAPS score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Times New Roman"/>
              <a:buChar char="❖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SANS score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50" name="Shape 350"/>
          <p:cNvSpPr txBox="1"/>
          <p:nvPr>
            <p:ph idx="4294967295" type="title"/>
          </p:nvPr>
        </p:nvSpPr>
        <p:spPr>
          <a:xfrm>
            <a:off x="1467850" y="3100"/>
            <a:ext cx="8207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Vocabulary test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31800" y="1346425"/>
            <a:ext cx="9303900" cy="89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chemeClr val="lt1"/>
                </a:highlight>
              </a:rPr>
              <a:t>WAIS vocabulary score:</a:t>
            </a:r>
            <a:r>
              <a:rPr lang="fr" sz="1800">
                <a:highlight>
                  <a:schemeClr val="lt1"/>
                </a:highlight>
              </a:rPr>
              <a:t> Most atrophied patients perform badly, while most preserved patients usually perform better</a:t>
            </a:r>
            <a:endParaRPr sz="1800"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" y="2316625"/>
            <a:ext cx="5486400" cy="377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3" name="Shape 353"/>
          <p:cNvGraphicFramePr/>
          <p:nvPr/>
        </p:nvGraphicFramePr>
        <p:xfrm>
          <a:off x="351338" y="6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1976975"/>
                <a:gridCol w="1569500"/>
                <a:gridCol w="1510900"/>
                <a:gridCol w="1421650"/>
                <a:gridCol w="668825"/>
                <a:gridCol w="781450"/>
              </a:tblGrid>
              <a:tr h="46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1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(mean </a:t>
                      </a:r>
                      <a:r>
                        <a:rPr b="1" lang="fr" sz="1200"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2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3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WAIS vocabulary score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8.16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10.6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3.4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6.39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2.8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12.94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</a:t>
                      </a:r>
                      <a:r>
                        <a:rPr lang="fr" sz="1200"/>
                        <a:t>e</a:t>
                      </a:r>
                      <a:r>
                        <a:rPr baseline="30000" lang="fr" sz="1200"/>
                        <a:t>-6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54" name="Shape 354"/>
          <p:cNvSpPr txBox="1"/>
          <p:nvPr/>
        </p:nvSpPr>
        <p:spPr>
          <a:xfrm>
            <a:off x="6217225" y="3532225"/>
            <a:ext cx="3088500" cy="1188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Reminder: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1: Medium atrophy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2: Low  atrophy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3: High atrophy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/>
        <p:spPr>
          <a:xfrm>
            <a:off x="1587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60" name="Shape 360"/>
          <p:cNvSpPr txBox="1"/>
          <p:nvPr>
            <p:ph idx="4294967295" type="title"/>
          </p:nvPr>
        </p:nvSpPr>
        <p:spPr>
          <a:xfrm>
            <a:off x="1467850" y="3100"/>
            <a:ext cx="82074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fr"/>
              <a:t>CLUSTER ANALYSIS: Verbal learning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231800" y="1346425"/>
            <a:ext cx="9303900" cy="8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CVLT Total false positive (Verbal learning) </a:t>
            </a:r>
            <a:r>
              <a:rPr b="1" lang="fr" sz="18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M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ost atrophied patients (Cluster 3) do more errors than other groups</a:t>
            </a:r>
            <a:endParaRPr sz="1800"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0" y="2327463"/>
            <a:ext cx="5486400" cy="377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Shape 363"/>
          <p:cNvGraphicFramePr/>
          <p:nvPr/>
        </p:nvGraphicFramePr>
        <p:xfrm>
          <a:off x="231813" y="6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{CB36B266-628E-45BD-9822-98028C30019D}</a:tableStyleId>
              </a:tblPr>
              <a:tblGrid>
                <a:gridCol w="2473800"/>
                <a:gridCol w="1349975"/>
                <a:gridCol w="1496375"/>
                <a:gridCol w="1256550"/>
                <a:gridCol w="678900"/>
                <a:gridCol w="793225"/>
              </a:tblGrid>
              <a:tr h="46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1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(mean </a:t>
                      </a:r>
                      <a:r>
                        <a:rPr b="1" lang="fr" sz="1200"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/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2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Cluster 3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(mean 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SD</a:t>
                      </a: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CVLT Total false positive errors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-0.08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0.7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0.05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0.4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1.23</a:t>
                      </a:r>
                      <a:r>
                        <a:rPr lang="fr" sz="1200"/>
                        <a:t> </a:t>
                      </a:r>
                      <a:r>
                        <a:rPr lang="fr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± 1.6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6.51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3.4</a:t>
                      </a:r>
                      <a:r>
                        <a:rPr lang="fr" sz="1200"/>
                        <a:t>e</a:t>
                      </a:r>
                      <a:r>
                        <a:rPr baseline="30000" lang="fr" sz="1200"/>
                        <a:t>-3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4" name="Shape 364"/>
          <p:cNvSpPr txBox="1"/>
          <p:nvPr/>
        </p:nvSpPr>
        <p:spPr>
          <a:xfrm>
            <a:off x="6138125" y="3478950"/>
            <a:ext cx="3000000" cy="1309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Reminder: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1: Medium atrophy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2: Low  atrophy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1300"/>
              </a:buClr>
              <a:buSzPts val="1500"/>
              <a:buChar char="❖"/>
            </a:pPr>
            <a:r>
              <a:rPr lang="fr" sz="1500">
                <a:solidFill>
                  <a:schemeClr val="dk1"/>
                </a:solidFill>
              </a:rPr>
              <a:t>Cluster 3: High atrophy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mmai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ommai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