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2013_imagen_anat_vgwas_spu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5" x="457200"/>
            <a:ext cy="857400" cx="39231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 Preparation</a:t>
            </a:r>
          </a:p>
        </p:txBody>
      </p:sp>
      <p:sp>
        <p:nvSpPr>
          <p:cNvPr id="30" name="Shape 30"/>
          <p:cNvSpPr/>
          <p:nvPr/>
        </p:nvSpPr>
        <p:spPr>
          <a:xfrm>
            <a:off y="2290500" x="954825"/>
            <a:ext cy="754500" cx="2148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" name="Shape 31"/>
          <p:cNvSpPr txBox="1"/>
          <p:nvPr/>
        </p:nvSpPr>
        <p:spPr>
          <a:xfrm>
            <a:off y="2439150" x="292850"/>
            <a:ext cy="4572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1292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1909525" x="1813250"/>
            <a:ext cy="457200" cx="1053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466125</a:t>
            </a:r>
          </a:p>
        </p:txBody>
      </p:sp>
      <p:cxnSp>
        <p:nvCxnSpPr>
          <p:cNvPr id="33" name="Shape 33"/>
          <p:cNvCxnSpPr/>
          <p:nvPr/>
        </p:nvCxnSpPr>
        <p:spPr>
          <a:xfrm>
            <a:off y="2290525" x="12351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4" name="Shape 34"/>
          <p:cNvCxnSpPr/>
          <p:nvPr/>
        </p:nvCxnSpPr>
        <p:spPr>
          <a:xfrm>
            <a:off y="2290525" x="15399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5" name="Shape 35"/>
          <p:cNvCxnSpPr/>
          <p:nvPr/>
        </p:nvCxnSpPr>
        <p:spPr>
          <a:xfrm>
            <a:off y="2290525" x="18447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6" name="Shape 36"/>
          <p:cNvCxnSpPr/>
          <p:nvPr/>
        </p:nvCxnSpPr>
        <p:spPr>
          <a:xfrm>
            <a:off y="2290525" x="27591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" name="Shape 37"/>
          <p:cNvCxnSpPr/>
          <p:nvPr/>
        </p:nvCxnSpPr>
        <p:spPr>
          <a:xfrm>
            <a:off y="2691575" x="1941750"/>
            <a:ext cy="0" cx="80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38" name="Shape 38"/>
          <p:cNvSpPr txBox="1"/>
          <p:nvPr/>
        </p:nvSpPr>
        <p:spPr>
          <a:xfrm>
            <a:off y="1523950" x="1724175"/>
            <a:ext cy="457200" cx="115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SNP Matrix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y="1183775" x="4779200"/>
            <a:ext cy="3840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2480225" x="3629750"/>
            <a:ext cy="352199" cx="95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336188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878600" x="4518000"/>
            <a:ext cy="457200" cx="131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Image Matrix</a:t>
            </a:r>
          </a:p>
        </p:txBody>
      </p:sp>
      <p:sp>
        <p:nvSpPr>
          <p:cNvPr id="42" name="Shape 42"/>
          <p:cNvSpPr/>
          <p:nvPr/>
        </p:nvSpPr>
        <p:spPr>
          <a:xfrm>
            <a:off y="1567775" x="4581650"/>
            <a:ext cy="2177100" cx="1053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43" name="Shape 43"/>
          <p:cNvCxnSpPr/>
          <p:nvPr/>
        </p:nvCxnSpPr>
        <p:spPr>
          <a:xfrm>
            <a:off y="18013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4" name="Shape 44"/>
          <p:cNvCxnSpPr/>
          <p:nvPr/>
        </p:nvCxnSpPr>
        <p:spPr>
          <a:xfrm>
            <a:off y="20299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" name="Shape 45"/>
          <p:cNvCxnSpPr/>
          <p:nvPr/>
        </p:nvCxnSpPr>
        <p:spPr>
          <a:xfrm>
            <a:off y="22585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" name="Shape 46"/>
          <p:cNvCxnSpPr/>
          <p:nvPr/>
        </p:nvCxnSpPr>
        <p:spPr>
          <a:xfrm>
            <a:off y="30967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" name="Shape 47"/>
          <p:cNvCxnSpPr/>
          <p:nvPr/>
        </p:nvCxnSpPr>
        <p:spPr>
          <a:xfrm>
            <a:off y="33253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8" name="Shape 48"/>
          <p:cNvCxnSpPr/>
          <p:nvPr/>
        </p:nvCxnSpPr>
        <p:spPr>
          <a:xfrm>
            <a:off y="35539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9" name="Shape 49"/>
          <p:cNvCxnSpPr/>
          <p:nvPr/>
        </p:nvCxnSpPr>
        <p:spPr>
          <a:xfrm>
            <a:off y="2267075" x="5106650"/>
            <a:ext cy="821099" cx="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50" name="Shape 50"/>
          <p:cNvSpPr/>
          <p:nvPr/>
        </p:nvSpPr>
        <p:spPr>
          <a:xfrm>
            <a:off y="2062475" x="7047025"/>
            <a:ext cy="1311899" cx="445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" name="Shape 51"/>
          <p:cNvSpPr txBox="1"/>
          <p:nvPr/>
        </p:nvSpPr>
        <p:spPr>
          <a:xfrm>
            <a:off y="2501525" x="6404275"/>
            <a:ext cy="352199" cx="65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1677725" x="7066875"/>
            <a:ext cy="352199" cx="44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10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1187975" x="6800425"/>
            <a:ext cy="575099" cx="1098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chemeClr val="dk1"/>
                </a:solidFill>
              </a:rPr>
              <a:t>Covariates (cov.npy)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5" x="457200"/>
            <a:ext cy="857400" cx="39231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Data Chunks</a:t>
            </a:r>
          </a:p>
        </p:txBody>
      </p:sp>
      <p:sp>
        <p:nvSpPr>
          <p:cNvPr id="59" name="Shape 59"/>
          <p:cNvSpPr/>
          <p:nvPr/>
        </p:nvSpPr>
        <p:spPr>
          <a:xfrm>
            <a:off y="1909500" x="954825"/>
            <a:ext cy="754500" cx="2148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0" name="Shape 60"/>
          <p:cNvSpPr txBox="1"/>
          <p:nvPr/>
        </p:nvSpPr>
        <p:spPr>
          <a:xfrm>
            <a:off y="2058150" x="292850"/>
            <a:ext cy="4572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1528525" x="1508450"/>
            <a:ext cy="457200" cx="1053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466125</a:t>
            </a:r>
          </a:p>
        </p:txBody>
      </p:sp>
      <p:cxnSp>
        <p:nvCxnSpPr>
          <p:cNvPr id="62" name="Shape 62"/>
          <p:cNvCxnSpPr/>
          <p:nvPr/>
        </p:nvCxnSpPr>
        <p:spPr>
          <a:xfrm>
            <a:off y="1909525" x="12351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" name="Shape 63"/>
          <p:cNvCxnSpPr/>
          <p:nvPr/>
        </p:nvCxnSpPr>
        <p:spPr>
          <a:xfrm>
            <a:off y="1909525" x="15399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4" name="Shape 64"/>
          <p:cNvCxnSpPr/>
          <p:nvPr/>
        </p:nvCxnSpPr>
        <p:spPr>
          <a:xfrm>
            <a:off y="1909525" x="18447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5" name="Shape 65"/>
          <p:cNvCxnSpPr/>
          <p:nvPr/>
        </p:nvCxnSpPr>
        <p:spPr>
          <a:xfrm>
            <a:off y="1909525" x="27591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6" name="Shape 66"/>
          <p:cNvCxnSpPr/>
          <p:nvPr/>
        </p:nvCxnSpPr>
        <p:spPr>
          <a:xfrm>
            <a:off y="2310575" x="1941750"/>
            <a:ext cy="0" cx="80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67" name="Shape 67"/>
          <p:cNvSpPr txBox="1"/>
          <p:nvPr/>
        </p:nvSpPr>
        <p:spPr>
          <a:xfrm>
            <a:off y="1219150" x="1419375"/>
            <a:ext cy="457200" cx="115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SNP Matrix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345575" x="4779200"/>
            <a:ext cy="3840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1642025" x="3629750"/>
            <a:ext cy="352199" cx="95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336188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40400" x="4518000"/>
            <a:ext cy="457200" cx="131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Image Matrix</a:t>
            </a:r>
          </a:p>
        </p:txBody>
      </p:sp>
      <p:sp>
        <p:nvSpPr>
          <p:cNvPr id="71" name="Shape 71"/>
          <p:cNvSpPr/>
          <p:nvPr/>
        </p:nvSpPr>
        <p:spPr>
          <a:xfrm>
            <a:off y="729575" x="4581650"/>
            <a:ext cy="2177100" cx="1053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72" name="Shape 72"/>
          <p:cNvCxnSpPr/>
          <p:nvPr/>
        </p:nvCxnSpPr>
        <p:spPr>
          <a:xfrm>
            <a:off y="9631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3" name="Shape 73"/>
          <p:cNvCxnSpPr/>
          <p:nvPr/>
        </p:nvCxnSpPr>
        <p:spPr>
          <a:xfrm>
            <a:off y="11917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4" name="Shape 74"/>
          <p:cNvCxnSpPr/>
          <p:nvPr/>
        </p:nvCxnSpPr>
        <p:spPr>
          <a:xfrm>
            <a:off y="14203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5" name="Shape 75"/>
          <p:cNvCxnSpPr/>
          <p:nvPr/>
        </p:nvCxnSpPr>
        <p:spPr>
          <a:xfrm>
            <a:off y="22585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6" name="Shape 76"/>
          <p:cNvCxnSpPr/>
          <p:nvPr/>
        </p:nvCxnSpPr>
        <p:spPr>
          <a:xfrm>
            <a:off y="24871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7" name="Shape 77"/>
          <p:cNvCxnSpPr/>
          <p:nvPr/>
        </p:nvCxnSpPr>
        <p:spPr>
          <a:xfrm>
            <a:off y="27157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8" name="Shape 78"/>
          <p:cNvCxnSpPr/>
          <p:nvPr/>
        </p:nvCxnSpPr>
        <p:spPr>
          <a:xfrm>
            <a:off y="1428875" x="5106650"/>
            <a:ext cy="821099" cx="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79" name="Shape 79"/>
          <p:cNvSpPr/>
          <p:nvPr/>
        </p:nvSpPr>
        <p:spPr>
          <a:xfrm>
            <a:off y="1376675" x="7428025"/>
            <a:ext cy="1311899" cx="445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0" name="Shape 80"/>
          <p:cNvSpPr txBox="1"/>
          <p:nvPr/>
        </p:nvSpPr>
        <p:spPr>
          <a:xfrm>
            <a:off y="1815725" x="6785275"/>
            <a:ext cy="352199" cx="65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991925" x="7447875"/>
            <a:ext cy="352199" cx="44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10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502175" x="7105225"/>
            <a:ext cy="457200" cx="1098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Covariates (cov.npy)</a:t>
            </a:r>
          </a:p>
        </p:txBody>
      </p:sp>
      <p:sp>
        <p:nvSpPr>
          <p:cNvPr id="83" name="Shape 83"/>
          <p:cNvSpPr/>
          <p:nvPr/>
        </p:nvSpPr>
        <p:spPr>
          <a:xfrm>
            <a:off y="3969100" x="859575"/>
            <a:ext cy="770100" cx="1676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snp_chunk_i.npz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3042487" x="706650"/>
            <a:ext cy="457200" cx="115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40 chunks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4195600" x="222075"/>
            <a:ext cy="4572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3633975" x="1061400"/>
            <a:ext cy="457200" cx="148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Roughly 11653</a:t>
            </a:r>
          </a:p>
        </p:txBody>
      </p:sp>
      <p:cxnSp>
        <p:nvCxnSpPr>
          <p:cNvPr id="87" name="Shape 87"/>
          <p:cNvCxnSpPr>
            <a:endCxn id="86" idx="0"/>
          </p:cNvCxnSpPr>
          <p:nvPr/>
        </p:nvCxnSpPr>
        <p:spPr>
          <a:xfrm flipH="1">
            <a:off y="2832674" x="1805699"/>
            <a:ext cy="801300" cx="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y="4791300" x="935775"/>
            <a:ext cy="352199" cx="1416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 = {0,1,2,...,39}</a:t>
            </a:r>
          </a:p>
        </p:txBody>
      </p:sp>
      <p:sp>
        <p:nvSpPr>
          <p:cNvPr id="89" name="Shape 89"/>
          <p:cNvSpPr/>
          <p:nvPr/>
        </p:nvSpPr>
        <p:spPr>
          <a:xfrm>
            <a:off y="4045300" x="4212375"/>
            <a:ext cy="770100" cx="1676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vox_chunk_i.npz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3118687" x="3983250"/>
            <a:ext cy="457200" cx="115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876 chunks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4195600" x="3574875"/>
            <a:ext cy="4572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384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3710175" x="4795200"/>
            <a:ext cy="457200" cx="65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cxnSp>
        <p:nvCxnSpPr>
          <p:cNvPr id="93" name="Shape 93"/>
          <p:cNvCxnSpPr>
            <a:endCxn id="92" idx="0"/>
          </p:cNvCxnSpPr>
          <p:nvPr/>
        </p:nvCxnSpPr>
        <p:spPr>
          <a:xfrm flipH="1">
            <a:off y="2908874" x="5123100"/>
            <a:ext cy="801300" cx="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y="4791300" x="4288575"/>
            <a:ext cy="352199" cx="154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 = {0,1,2,...,874}</a:t>
            </a:r>
          </a:p>
        </p:txBody>
      </p:sp>
      <p:sp>
        <p:nvSpPr>
          <p:cNvPr id="95" name="Shape 95"/>
          <p:cNvSpPr/>
          <p:nvPr/>
        </p:nvSpPr>
        <p:spPr>
          <a:xfrm>
            <a:off y="4045300" x="6803175"/>
            <a:ext cy="770100" cx="1994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vox_chunk_875.npz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4195600" x="6241875"/>
            <a:ext cy="4572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188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3710175" x="7386000"/>
            <a:ext cy="457200" cx="65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cxnSp>
        <p:nvCxnSpPr>
          <p:cNvPr id="98" name="Shape 98"/>
          <p:cNvCxnSpPr>
            <a:endCxn id="97" idx="0"/>
          </p:cNvCxnSpPr>
          <p:nvPr/>
        </p:nvCxnSpPr>
        <p:spPr>
          <a:xfrm>
            <a:off y="2889974" x="5633699"/>
            <a:ext cy="820200" cx="208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/>
        </p:nvSpPr>
        <p:spPr>
          <a:xfrm>
            <a:off y="2876437" x="90799"/>
            <a:ext cy="2186087" cx="54727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4" name="Shape 104"/>
          <p:cNvSpPr txBox="1"/>
          <p:nvPr>
            <p:ph type="title"/>
          </p:nvPr>
        </p:nvSpPr>
        <p:spPr>
          <a:xfrm>
            <a:off y="206003" x="4936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Result Matrix</a:t>
            </a:r>
          </a:p>
        </p:txBody>
      </p:sp>
      <p:sp>
        <p:nvSpPr>
          <p:cNvPr id="105" name="Shape 105"/>
          <p:cNvSpPr/>
          <p:nvPr/>
        </p:nvSpPr>
        <p:spPr>
          <a:xfrm>
            <a:off y="569200" x="4698600"/>
            <a:ext cy="2902799" cx="408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" name="Shape 106"/>
          <p:cNvSpPr txBox="1"/>
          <p:nvPr/>
        </p:nvSpPr>
        <p:spPr>
          <a:xfrm>
            <a:off y="1923575" x="3278475"/>
            <a:ext cy="457200" cx="1559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 40 snp chunks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54287" x="6041775"/>
            <a:ext cy="457200" cx="1559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 876 vox chunks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y="895225" x="4708225"/>
            <a:ext cy="0" cx="407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9" name="Shape 109"/>
          <p:cNvCxnSpPr/>
          <p:nvPr/>
        </p:nvCxnSpPr>
        <p:spPr>
          <a:xfrm>
            <a:off y="1200025" x="4708225"/>
            <a:ext cy="0" cx="407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0" name="Shape 110"/>
          <p:cNvCxnSpPr/>
          <p:nvPr/>
        </p:nvCxnSpPr>
        <p:spPr>
          <a:xfrm>
            <a:off y="1504825" x="4708225"/>
            <a:ext cy="0" cx="407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y="3181225" x="4708225"/>
            <a:ext cy="0" cx="407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y="2876425" x="4708225"/>
            <a:ext cy="0" cx="407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3" name="Shape 113"/>
          <p:cNvCxnSpPr/>
          <p:nvPr/>
        </p:nvCxnSpPr>
        <p:spPr>
          <a:xfrm>
            <a:off y="1504950" x="6800125"/>
            <a:ext cy="1362300" cx="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14" name="Shape 114"/>
          <p:cNvCxnSpPr/>
          <p:nvPr/>
        </p:nvCxnSpPr>
        <p:spPr>
          <a:xfrm flipH="1">
            <a:off y="569200" x="5105800"/>
            <a:ext cy="2902799" cx="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5" name="Shape 115"/>
          <p:cNvCxnSpPr/>
          <p:nvPr/>
        </p:nvCxnSpPr>
        <p:spPr>
          <a:xfrm flipH="1">
            <a:off y="569200" x="5563000"/>
            <a:ext cy="2902799" cx="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6" name="Shape 116"/>
          <p:cNvCxnSpPr/>
          <p:nvPr/>
        </p:nvCxnSpPr>
        <p:spPr>
          <a:xfrm flipH="1">
            <a:off y="569200" x="5944000"/>
            <a:ext cy="2902799" cx="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7" name="Shape 117"/>
          <p:cNvCxnSpPr/>
          <p:nvPr/>
        </p:nvCxnSpPr>
        <p:spPr>
          <a:xfrm flipH="1">
            <a:off y="569200" x="8382400"/>
            <a:ext cy="2902799" cx="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8" name="Shape 118"/>
          <p:cNvCxnSpPr/>
          <p:nvPr/>
        </p:nvCxnSpPr>
        <p:spPr>
          <a:xfrm flipH="1">
            <a:off y="569200" x="8001400"/>
            <a:ext cy="2902799" cx="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9" name="Shape 119"/>
          <p:cNvCxnSpPr/>
          <p:nvPr/>
        </p:nvCxnSpPr>
        <p:spPr>
          <a:xfrm flipH="1">
            <a:off y="569200" x="7620400"/>
            <a:ext cy="2902799" cx="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y="2192275" x="6007775"/>
            <a:ext cy="0" cx="15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121" name="Shape 121"/>
          <p:cNvSpPr txBox="1"/>
          <p:nvPr/>
        </p:nvSpPr>
        <p:spPr>
          <a:xfrm>
            <a:off y="2848300" x="5965200"/>
            <a:ext cy="371400" cx="1811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result_9_49.joblib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Score Matrix (F score ?)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4481475" x="197900"/>
            <a:ext cy="619499" cx="841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Benoit Da Mota, etc. A fast computational framework for genome-wide association studies with neuroimaging data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28" name="Shape 128"/>
          <p:cNvSpPr/>
          <p:nvPr/>
        </p:nvSpPr>
        <p:spPr>
          <a:xfrm>
            <a:off y="1774912" x="259499"/>
            <a:ext cy="2186087" cx="54727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129" name="Shape 129"/>
          <p:cNvCxnSpPr/>
          <p:nvPr/>
        </p:nvCxnSpPr>
        <p:spPr>
          <a:xfrm>
            <a:off y="1445025" x="2110450"/>
            <a:ext cy="1247699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0" name="Shape 130"/>
          <p:cNvCxnSpPr/>
          <p:nvPr/>
        </p:nvCxnSpPr>
        <p:spPr>
          <a:xfrm>
            <a:off y="1445025" x="2491450"/>
            <a:ext cy="1247699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1" name="Shape 131"/>
          <p:cNvCxnSpPr/>
          <p:nvPr/>
        </p:nvCxnSpPr>
        <p:spPr>
          <a:xfrm>
            <a:off y="1445025" x="3024850"/>
            <a:ext cy="1247699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y="1445025" x="3863050"/>
            <a:ext cy="1247699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y="1146200" x="1760325"/>
            <a:ext cy="307499" cx="62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000" lang="en"/>
              <a:t>perm_id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1146200" x="2293725"/>
            <a:ext cy="307499" cx="62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000" lang="en"/>
              <a:t>snp_id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1146200" x="2750925"/>
            <a:ext cy="307499" cx="62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000" lang="en"/>
              <a:t>vox_id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1146200" x="3589125"/>
            <a:ext cy="307499" cx="62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000" lang="en"/>
              <a:t>score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1679400" x="5920100"/>
            <a:ext cy="352199" cx="3072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perm_id=0 means no permutation.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Reduce into h0 and h1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2697750" x="457200"/>
            <a:ext cy="352199" cx="573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h0 = </a:t>
            </a:r>
          </a:p>
        </p:txBody>
      </p:sp>
      <p:sp>
        <p:nvSpPr>
          <p:cNvPr id="144" name="Shape 144"/>
          <p:cNvSpPr/>
          <p:nvPr/>
        </p:nvSpPr>
        <p:spPr>
          <a:xfrm>
            <a:off y="1476850" x="1056700"/>
            <a:ext cy="2673600" cx="356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45" name="Shape 145"/>
          <p:cNvCxnSpPr/>
          <p:nvPr/>
        </p:nvCxnSpPr>
        <p:spPr>
          <a:xfrm>
            <a:off y="1788400" x="1063275"/>
            <a:ext cy="0" cx="35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6" name="Shape 146"/>
          <p:cNvCxnSpPr/>
          <p:nvPr/>
        </p:nvCxnSpPr>
        <p:spPr>
          <a:xfrm>
            <a:off y="2093200" x="1063275"/>
            <a:ext cy="0" cx="35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7" name="Shape 147"/>
          <p:cNvCxnSpPr/>
          <p:nvPr/>
        </p:nvCxnSpPr>
        <p:spPr>
          <a:xfrm>
            <a:off y="2398000" x="1063275"/>
            <a:ext cy="0" cx="35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8" name="Shape 148"/>
          <p:cNvCxnSpPr/>
          <p:nvPr/>
        </p:nvCxnSpPr>
        <p:spPr>
          <a:xfrm>
            <a:off y="3845800" x="1063275"/>
            <a:ext cy="0" cx="35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9" name="Shape 149"/>
          <p:cNvCxnSpPr/>
          <p:nvPr/>
        </p:nvCxnSpPr>
        <p:spPr>
          <a:xfrm>
            <a:off y="3541000" x="1063275"/>
            <a:ext cy="0" cx="35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0" name="Shape 150"/>
          <p:cNvCxnSpPr/>
          <p:nvPr/>
        </p:nvCxnSpPr>
        <p:spPr>
          <a:xfrm>
            <a:off y="2393125" x="1228775"/>
            <a:ext cy="1133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151" name="Shape 151"/>
          <p:cNvSpPr txBox="1"/>
          <p:nvPr/>
        </p:nvSpPr>
        <p:spPr>
          <a:xfrm>
            <a:off y="1413575" x="1483600"/>
            <a:ext cy="352199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the max score from perm_id=0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1718375" x="1483600"/>
            <a:ext cy="352199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max score from perm_id=1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2023175" x="1483600"/>
            <a:ext cy="352199" cx="3040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max score from perm_id=2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y="3470975" x="1483600"/>
            <a:ext cy="352199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max score from perm_id=9998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3775775" x="1483600"/>
            <a:ext cy="352199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max score from perm_id=9999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y="2697750" x="4572000"/>
            <a:ext cy="352199" cx="573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h1 =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1069450" x="4960600"/>
            <a:ext cy="457200" cx="406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All the scores without permutation (perm_id=0)</a:t>
            </a:r>
          </a:p>
        </p:txBody>
      </p:sp>
      <p:sp>
        <p:nvSpPr>
          <p:cNvPr id="158" name="Shape 158"/>
          <p:cNvSpPr/>
          <p:nvPr/>
        </p:nvSpPr>
        <p:spPr>
          <a:xfrm>
            <a:off y="2460051" x="5082400"/>
            <a:ext cy="1011874" cx="4015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Significant SNP</a:t>
            </a:r>
          </a:p>
        </p:txBody>
      </p:sp>
      <p:sp>
        <p:nvSpPr>
          <p:cNvPr id="164" name="Shape 164"/>
          <p:cNvSpPr/>
          <p:nvPr/>
        </p:nvSpPr>
        <p:spPr>
          <a:xfrm>
            <a:off y="1319212" x="533400"/>
            <a:ext cy="371475" cx="7229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5" name="Shape 165"/>
          <p:cNvSpPr/>
          <p:nvPr/>
        </p:nvSpPr>
        <p:spPr>
          <a:xfrm>
            <a:off y="1946550" x="533400"/>
            <a:ext cy="1219200" cx="36766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66" name="Shape 166"/>
          <p:cNvSpPr txBox="1"/>
          <p:nvPr/>
        </p:nvSpPr>
        <p:spPr>
          <a:xfrm>
            <a:off y="2327550" x="5073500"/>
            <a:ext cy="457200" cx="70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snp id</a:t>
            </a:r>
          </a:p>
        </p:txBody>
      </p:sp>
      <p:cxnSp>
        <p:nvCxnSpPr>
          <p:cNvPr id="167" name="Shape 167"/>
          <p:cNvCxnSpPr>
            <a:endCxn id="166" idx="1"/>
          </p:cNvCxnSpPr>
          <p:nvPr/>
        </p:nvCxnSpPr>
        <p:spPr>
          <a:xfrm>
            <a:off y="2546250" x="2330000"/>
            <a:ext cy="9899" cx="274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68" name="Shape 168"/>
          <p:cNvCxnSpPr>
            <a:endCxn id="166" idx="1"/>
          </p:cNvCxnSpPr>
          <p:nvPr/>
        </p:nvCxnSpPr>
        <p:spPr>
          <a:xfrm rot="10800000" flipH="1">
            <a:off y="2556150" x="2342599"/>
            <a:ext cy="537899" cx="2730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snp_379105</a:t>
            </a:r>
          </a:p>
        </p:txBody>
      </p:sp>
      <p:sp>
        <p:nvSpPr>
          <p:cNvPr id="174" name="Shape 174"/>
          <p:cNvSpPr/>
          <p:nvPr/>
        </p:nvSpPr>
        <p:spPr>
          <a:xfrm>
            <a:off y="1569575" x="699825"/>
            <a:ext cy="3013949" cx="784274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snp_12264</a:t>
            </a:r>
          </a:p>
        </p:txBody>
      </p:sp>
      <p:sp>
        <p:nvSpPr>
          <p:cNvPr id="180" name="Shape 180"/>
          <p:cNvSpPr/>
          <p:nvPr/>
        </p:nvSpPr>
        <p:spPr>
          <a:xfrm>
            <a:off y="1514174" x="600274"/>
            <a:ext cy="3158224" cx="820237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