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2" r:id="rId1"/>
    <p:sldMasterId id="2147483677" r:id="rId2"/>
  </p:sldMasterIdLst>
  <p:notesMasterIdLst>
    <p:notesMasterId r:id="rId64"/>
  </p:notesMasterIdLst>
  <p:handoutMasterIdLst>
    <p:handoutMasterId r:id="rId65"/>
  </p:handoutMasterIdLst>
  <p:sldIdLst>
    <p:sldId id="256" r:id="rId3"/>
    <p:sldId id="341" r:id="rId4"/>
    <p:sldId id="259" r:id="rId5"/>
    <p:sldId id="395" r:id="rId6"/>
    <p:sldId id="396" r:id="rId7"/>
    <p:sldId id="399" r:id="rId8"/>
    <p:sldId id="400" r:id="rId9"/>
    <p:sldId id="337" r:id="rId10"/>
    <p:sldId id="403" r:id="rId11"/>
    <p:sldId id="356" r:id="rId12"/>
    <p:sldId id="344" r:id="rId13"/>
    <p:sldId id="347" r:id="rId14"/>
    <p:sldId id="355" r:id="rId15"/>
    <p:sldId id="404" r:id="rId16"/>
    <p:sldId id="349" r:id="rId17"/>
    <p:sldId id="348" r:id="rId18"/>
    <p:sldId id="354" r:id="rId19"/>
    <p:sldId id="364" r:id="rId20"/>
    <p:sldId id="358" r:id="rId21"/>
    <p:sldId id="343" r:id="rId22"/>
    <p:sldId id="345" r:id="rId23"/>
    <p:sldId id="357" r:id="rId24"/>
    <p:sldId id="351" r:id="rId25"/>
    <p:sldId id="352" r:id="rId26"/>
    <p:sldId id="405" r:id="rId27"/>
    <p:sldId id="353" r:id="rId28"/>
    <p:sldId id="401" r:id="rId29"/>
    <p:sldId id="290" r:id="rId30"/>
    <p:sldId id="365" r:id="rId31"/>
    <p:sldId id="366" r:id="rId32"/>
    <p:sldId id="392" r:id="rId33"/>
    <p:sldId id="393" r:id="rId34"/>
    <p:sldId id="367" r:id="rId35"/>
    <p:sldId id="368" r:id="rId36"/>
    <p:sldId id="372" r:id="rId37"/>
    <p:sldId id="373" r:id="rId38"/>
    <p:sldId id="374" r:id="rId39"/>
    <p:sldId id="375" r:id="rId40"/>
    <p:sldId id="402"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60" r:id="rId58"/>
    <p:sldId id="361" r:id="rId59"/>
    <p:sldId id="397" r:id="rId60"/>
    <p:sldId id="394" r:id="rId61"/>
    <p:sldId id="398" r:id="rId62"/>
    <p:sldId id="287" r:id="rId63"/>
  </p:sldIdLst>
  <p:sldSz cx="9144000" cy="6858000" type="screen4x3"/>
  <p:notesSz cx="6761163" cy="9942513"/>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19">
          <p15:clr>
            <a:srgbClr val="A4A3A4"/>
          </p15:clr>
        </p15:guide>
        <p15:guide id="2" orient="horz" pos="4201">
          <p15:clr>
            <a:srgbClr val="A4A3A4"/>
          </p15:clr>
        </p15:guide>
        <p15:guide id="3" pos="305">
          <p15:clr>
            <a:srgbClr val="A4A3A4"/>
          </p15:clr>
        </p15:guide>
        <p15:guide id="4" pos="54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72757" autoAdjust="0"/>
  </p:normalViewPr>
  <p:slideViewPr>
    <p:cSldViewPr snapToGrid="0">
      <p:cViewPr varScale="1">
        <p:scale>
          <a:sx n="90" d="100"/>
          <a:sy n="90" d="100"/>
        </p:scale>
        <p:origin x="1792" y="200"/>
      </p:cViewPr>
      <p:guideLst>
        <p:guide orient="horz" pos="1019"/>
        <p:guide orient="horz" pos="4201"/>
        <p:guide pos="305"/>
        <p:guide pos="548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827A0D-69C9-4273-BDDC-79CC02F7A47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ru-RU"/>
        </a:p>
      </dgm:t>
    </dgm:pt>
    <dgm:pt modelId="{0AEE80AA-726E-4EC2-8EA7-2A1623959BAF}">
      <dgm:prSet phldrT="[Текст]" custT="1"/>
      <dgm:spPr/>
      <dgm:t>
        <a:bodyPr/>
        <a:lstStyle/>
        <a:p>
          <a:r>
            <a:rPr lang="ru-RU" sz="1800" dirty="0" smtClean="0"/>
            <a:t>Техники черного ящика</a:t>
          </a:r>
          <a:endParaRPr lang="ru-RU" sz="1800" dirty="0"/>
        </a:p>
      </dgm:t>
    </dgm:pt>
    <dgm:pt modelId="{A3AEBDC2-AE66-4ED5-B0AC-CEB7F67FD6BA}" type="parTrans" cxnId="{686A1B72-B231-490E-BCB3-6BBD836C970D}">
      <dgm:prSet/>
      <dgm:spPr/>
      <dgm:t>
        <a:bodyPr/>
        <a:lstStyle/>
        <a:p>
          <a:endParaRPr lang="ru-RU" sz="1800"/>
        </a:p>
      </dgm:t>
    </dgm:pt>
    <dgm:pt modelId="{5531604A-40BE-4014-9450-62562DD335EE}" type="sibTrans" cxnId="{686A1B72-B231-490E-BCB3-6BBD836C970D}">
      <dgm:prSet/>
      <dgm:spPr/>
      <dgm:t>
        <a:bodyPr/>
        <a:lstStyle/>
        <a:p>
          <a:endParaRPr lang="ru-RU" sz="1800"/>
        </a:p>
      </dgm:t>
    </dgm:pt>
    <dgm:pt modelId="{DF39E9CA-38E6-436E-B89F-AD40A2D2F5F2}">
      <dgm:prSet phldrT="[Текст]" custT="1"/>
      <dgm:spPr/>
      <dgm:t>
        <a:bodyPr/>
        <a:lstStyle/>
        <a:p>
          <a:r>
            <a:rPr lang="en-US" sz="1800" dirty="0" smtClean="0"/>
            <a:t>Domain Analysis</a:t>
          </a:r>
          <a:r>
            <a:rPr lang="ru-RU" sz="1800" dirty="0" smtClean="0"/>
            <a:t>(2-х мерные)</a:t>
          </a:r>
          <a:endParaRPr lang="ru-RU" sz="1800" dirty="0"/>
        </a:p>
      </dgm:t>
    </dgm:pt>
    <dgm:pt modelId="{CDC1A4A6-7016-4C3E-8B2F-D55C83A6C174}" type="parTrans" cxnId="{E8BD2CA9-7169-41AC-8F24-060C475979FF}">
      <dgm:prSet custT="1"/>
      <dgm:spPr/>
      <dgm:t>
        <a:bodyPr/>
        <a:lstStyle/>
        <a:p>
          <a:endParaRPr lang="ru-RU" sz="1800"/>
        </a:p>
      </dgm:t>
    </dgm:pt>
    <dgm:pt modelId="{5E320D3B-41E5-43D9-83E3-FF480717A92F}" type="sibTrans" cxnId="{E8BD2CA9-7169-41AC-8F24-060C475979FF}">
      <dgm:prSet/>
      <dgm:spPr/>
      <dgm:t>
        <a:bodyPr/>
        <a:lstStyle/>
        <a:p>
          <a:endParaRPr lang="ru-RU" sz="1800"/>
        </a:p>
      </dgm:t>
    </dgm:pt>
    <dgm:pt modelId="{09D63AFB-DF82-424D-A248-52D826E2D07B}">
      <dgm:prSet phldrT="[Текст]" custT="1"/>
      <dgm:spPr/>
      <dgm:t>
        <a:bodyPr/>
        <a:lstStyle/>
        <a:p>
          <a:r>
            <a:rPr lang="en-US" sz="1800" dirty="0" smtClean="0"/>
            <a:t>State-Transition</a:t>
          </a:r>
          <a:endParaRPr lang="ru-RU" sz="1800" dirty="0" smtClean="0"/>
        </a:p>
        <a:p>
          <a:r>
            <a:rPr lang="ru-RU" sz="1800" dirty="0" smtClean="0"/>
            <a:t>(диаграммы перехода </a:t>
          </a:r>
          <a:r>
            <a:rPr lang="ru-RU" sz="1800" dirty="0" err="1" smtClean="0"/>
            <a:t>сост</a:t>
          </a:r>
          <a:r>
            <a:rPr lang="ru-RU" sz="1800" dirty="0" smtClean="0"/>
            <a:t>)</a:t>
          </a:r>
          <a:endParaRPr lang="ru-RU" sz="1800" dirty="0"/>
        </a:p>
      </dgm:t>
    </dgm:pt>
    <dgm:pt modelId="{D3CFE44F-1AB5-4196-9476-11C8E8DECDD5}" type="parTrans" cxnId="{B8B422A4-C20E-46AC-915A-9C0F56C42ADB}">
      <dgm:prSet custT="1"/>
      <dgm:spPr/>
      <dgm:t>
        <a:bodyPr/>
        <a:lstStyle/>
        <a:p>
          <a:endParaRPr lang="ru-RU" sz="1800"/>
        </a:p>
      </dgm:t>
    </dgm:pt>
    <dgm:pt modelId="{579C204D-C812-4F55-9B80-726BC2B551BB}" type="sibTrans" cxnId="{B8B422A4-C20E-46AC-915A-9C0F56C42ADB}">
      <dgm:prSet/>
      <dgm:spPr/>
      <dgm:t>
        <a:bodyPr/>
        <a:lstStyle/>
        <a:p>
          <a:endParaRPr lang="ru-RU" sz="1800"/>
        </a:p>
      </dgm:t>
    </dgm:pt>
    <dgm:pt modelId="{50B0B13C-C257-4515-9A9D-63E063C5B383}">
      <dgm:prSet phldrT="[Текст]" custT="1"/>
      <dgm:spPr/>
      <dgm:t>
        <a:bodyPr/>
        <a:lstStyle/>
        <a:p>
          <a:r>
            <a:rPr lang="en-US" sz="1800" dirty="0" smtClean="0"/>
            <a:t>Use Case</a:t>
          </a:r>
          <a:r>
            <a:rPr lang="ru-RU" sz="1800" dirty="0" smtClean="0"/>
            <a:t>(использование пользователем)</a:t>
          </a:r>
          <a:endParaRPr lang="ru-RU" sz="1800" dirty="0"/>
        </a:p>
      </dgm:t>
    </dgm:pt>
    <dgm:pt modelId="{4B448B31-EC5A-45D0-8F6C-31909A4177CB}" type="parTrans" cxnId="{947F1B16-B193-4CF5-A248-D0054BE96DF2}">
      <dgm:prSet custT="1"/>
      <dgm:spPr/>
      <dgm:t>
        <a:bodyPr/>
        <a:lstStyle/>
        <a:p>
          <a:endParaRPr lang="ru-RU" sz="1800"/>
        </a:p>
      </dgm:t>
    </dgm:pt>
    <dgm:pt modelId="{73785807-7684-4EA3-B575-A268427859BC}" type="sibTrans" cxnId="{947F1B16-B193-4CF5-A248-D0054BE96DF2}">
      <dgm:prSet/>
      <dgm:spPr/>
      <dgm:t>
        <a:bodyPr/>
        <a:lstStyle/>
        <a:p>
          <a:endParaRPr lang="ru-RU" sz="1800"/>
        </a:p>
      </dgm:t>
    </dgm:pt>
    <dgm:pt modelId="{A50454E1-23B7-4626-9C27-AE48F962BC1D}">
      <dgm:prSet phldrT="[Текст]" custT="1"/>
      <dgm:spPr/>
      <dgm:t>
        <a:bodyPr/>
        <a:lstStyle/>
        <a:p>
          <a:r>
            <a:rPr lang="en-US" sz="1800" dirty="0" err="1" smtClean="0"/>
            <a:t>Pairwise</a:t>
          </a:r>
          <a:endParaRPr lang="ru-RU" sz="1800" dirty="0"/>
        </a:p>
      </dgm:t>
    </dgm:pt>
    <dgm:pt modelId="{0EE87460-C2AB-4864-B3C1-43917CBA4675}" type="parTrans" cxnId="{DB76B4F6-E0E6-435B-85A3-DC1CA3322AE8}">
      <dgm:prSet custT="1"/>
      <dgm:spPr/>
      <dgm:t>
        <a:bodyPr/>
        <a:lstStyle/>
        <a:p>
          <a:endParaRPr lang="ru-RU" sz="1800"/>
        </a:p>
      </dgm:t>
    </dgm:pt>
    <dgm:pt modelId="{C794D25B-6272-4157-AFC2-4ED2E77E6DE7}" type="sibTrans" cxnId="{DB76B4F6-E0E6-435B-85A3-DC1CA3322AE8}">
      <dgm:prSet/>
      <dgm:spPr/>
      <dgm:t>
        <a:bodyPr/>
        <a:lstStyle/>
        <a:p>
          <a:endParaRPr lang="ru-RU" sz="1800"/>
        </a:p>
      </dgm:t>
    </dgm:pt>
    <dgm:pt modelId="{85A278EA-45E9-4498-B0EA-F5C42D804F55}">
      <dgm:prSet phldrT="[Текст]" custT="1"/>
      <dgm:spPr/>
      <dgm:t>
        <a:bodyPr/>
        <a:lstStyle/>
        <a:p>
          <a:r>
            <a:rPr lang="en-US" sz="1800" dirty="0" smtClean="0"/>
            <a:t>Decision Table</a:t>
          </a:r>
          <a:r>
            <a:rPr lang="ru-RU" sz="1800" dirty="0" smtClean="0"/>
            <a:t>(</a:t>
          </a:r>
          <a:r>
            <a:rPr lang="ru-RU" sz="1800" dirty="0" err="1" smtClean="0"/>
            <a:t>табл</a:t>
          </a:r>
          <a:r>
            <a:rPr lang="ru-RU" sz="1800" dirty="0" smtClean="0"/>
            <a:t> принятий решений)</a:t>
          </a:r>
          <a:endParaRPr lang="ru-RU" sz="1800" dirty="0"/>
        </a:p>
      </dgm:t>
    </dgm:pt>
    <dgm:pt modelId="{91072042-C40E-484F-92BA-64F9D2EFC3E8}" type="parTrans" cxnId="{DEA4A970-DB1B-425B-841E-81447541B079}">
      <dgm:prSet custT="1"/>
      <dgm:spPr/>
      <dgm:t>
        <a:bodyPr/>
        <a:lstStyle/>
        <a:p>
          <a:endParaRPr lang="ru-RU" sz="1800"/>
        </a:p>
      </dgm:t>
    </dgm:pt>
    <dgm:pt modelId="{B44F7417-D739-4BA1-9170-194B122F5C73}" type="sibTrans" cxnId="{DEA4A970-DB1B-425B-841E-81447541B079}">
      <dgm:prSet/>
      <dgm:spPr/>
      <dgm:t>
        <a:bodyPr/>
        <a:lstStyle/>
        <a:p>
          <a:endParaRPr lang="ru-RU" sz="1800"/>
        </a:p>
      </dgm:t>
    </dgm:pt>
    <dgm:pt modelId="{4FB39D23-272B-4C52-A880-B1B364602818}">
      <dgm:prSet phldrT="[Текст]" custT="1"/>
      <dgm:spPr/>
      <dgm:t>
        <a:bodyPr/>
        <a:lstStyle/>
        <a:p>
          <a:r>
            <a:rPr lang="en-US" sz="1800" dirty="0" smtClean="0"/>
            <a:t>Boundary Value</a:t>
          </a:r>
          <a:r>
            <a:rPr lang="ru-RU" sz="1800" dirty="0" smtClean="0"/>
            <a:t>(</a:t>
          </a:r>
          <a:r>
            <a:rPr lang="ru-RU" sz="1800" dirty="0" err="1" smtClean="0"/>
            <a:t>опред</a:t>
          </a:r>
          <a:r>
            <a:rPr lang="ru-RU" sz="1800" dirty="0" smtClean="0"/>
            <a:t>. значения границ )</a:t>
          </a:r>
          <a:endParaRPr lang="ru-RU" sz="1800" dirty="0"/>
        </a:p>
      </dgm:t>
    </dgm:pt>
    <dgm:pt modelId="{DFED6D00-6142-4A9C-9B19-DF84CCB59A50}" type="parTrans" cxnId="{6680E577-530F-495E-8AFF-AB12A6D1B3F2}">
      <dgm:prSet custT="1"/>
      <dgm:spPr/>
      <dgm:t>
        <a:bodyPr/>
        <a:lstStyle/>
        <a:p>
          <a:endParaRPr lang="ru-RU" sz="1800"/>
        </a:p>
      </dgm:t>
    </dgm:pt>
    <dgm:pt modelId="{FE5E7166-3FB9-42A8-82C6-8FE4E6A59CCD}" type="sibTrans" cxnId="{6680E577-530F-495E-8AFF-AB12A6D1B3F2}">
      <dgm:prSet/>
      <dgm:spPr/>
      <dgm:t>
        <a:bodyPr/>
        <a:lstStyle/>
        <a:p>
          <a:endParaRPr lang="ru-RU" sz="1800"/>
        </a:p>
      </dgm:t>
    </dgm:pt>
    <dgm:pt modelId="{2C2FC388-9902-4169-910F-55E5A08F6DD8}">
      <dgm:prSet phldrT="[Текст]" custT="1"/>
      <dgm:spPr/>
      <dgm:t>
        <a:bodyPr/>
        <a:lstStyle/>
        <a:p>
          <a:r>
            <a:rPr lang="en-US" sz="1800" dirty="0" smtClean="0"/>
            <a:t>Equivalence </a:t>
          </a:r>
          <a:r>
            <a:rPr lang="en-US" sz="1800" dirty="0" err="1" smtClean="0"/>
            <a:t>Clas</a:t>
          </a:r>
          <a:r>
            <a:rPr lang="ru-RU" sz="1800" dirty="0" smtClean="0"/>
            <a:t>(</a:t>
          </a:r>
          <a:r>
            <a:rPr lang="ru-RU" sz="1800" dirty="0" err="1" smtClean="0"/>
            <a:t>цель:сократить</a:t>
          </a:r>
          <a:r>
            <a:rPr lang="ru-RU" sz="1800" dirty="0" smtClean="0"/>
            <a:t> данные)</a:t>
          </a:r>
          <a:endParaRPr lang="ru-RU" sz="1800" dirty="0"/>
        </a:p>
      </dgm:t>
    </dgm:pt>
    <dgm:pt modelId="{52BA7A0B-4AE0-44F2-BFAE-6BEE48C5BC8E}" type="parTrans" cxnId="{B3E9105A-8219-480A-9270-A69426D17B94}">
      <dgm:prSet custT="1"/>
      <dgm:spPr/>
      <dgm:t>
        <a:bodyPr/>
        <a:lstStyle/>
        <a:p>
          <a:endParaRPr lang="ru-RU" sz="1800"/>
        </a:p>
      </dgm:t>
    </dgm:pt>
    <dgm:pt modelId="{623115BF-A33C-4F0B-9146-84D9EA018CE0}" type="sibTrans" cxnId="{B3E9105A-8219-480A-9270-A69426D17B94}">
      <dgm:prSet/>
      <dgm:spPr/>
      <dgm:t>
        <a:bodyPr/>
        <a:lstStyle/>
        <a:p>
          <a:endParaRPr lang="ru-RU" sz="1800"/>
        </a:p>
      </dgm:t>
    </dgm:pt>
    <dgm:pt modelId="{F38BA7C8-BA0B-4CD5-A33D-5A92FBBAC491}" type="pres">
      <dgm:prSet presAssocID="{A4827A0D-69C9-4273-BDDC-79CC02F7A47F}" presName="Name0" presStyleCnt="0">
        <dgm:presLayoutVars>
          <dgm:chMax val="1"/>
          <dgm:dir/>
          <dgm:animLvl val="ctr"/>
          <dgm:resizeHandles val="exact"/>
        </dgm:presLayoutVars>
      </dgm:prSet>
      <dgm:spPr/>
      <dgm:t>
        <a:bodyPr/>
        <a:lstStyle/>
        <a:p>
          <a:endParaRPr lang="ru-RU"/>
        </a:p>
      </dgm:t>
    </dgm:pt>
    <dgm:pt modelId="{254413EB-8F7C-418A-8D50-649F15449389}" type="pres">
      <dgm:prSet presAssocID="{0AEE80AA-726E-4EC2-8EA7-2A1623959BAF}" presName="centerShape" presStyleLbl="node0" presStyleIdx="0" presStyleCnt="1" custScaleX="127090" custScaleY="127334" custLinFactNeighborX="-6794" custLinFactNeighborY="-3955"/>
      <dgm:spPr/>
      <dgm:t>
        <a:bodyPr/>
        <a:lstStyle/>
        <a:p>
          <a:endParaRPr lang="ru-RU"/>
        </a:p>
      </dgm:t>
    </dgm:pt>
    <dgm:pt modelId="{B73F21A4-3FFF-4E59-B2A9-17E75482574E}" type="pres">
      <dgm:prSet presAssocID="{CDC1A4A6-7016-4C3E-8B2F-D55C83A6C174}" presName="parTrans" presStyleLbl="sibTrans2D1" presStyleIdx="0" presStyleCnt="7"/>
      <dgm:spPr/>
      <dgm:t>
        <a:bodyPr/>
        <a:lstStyle/>
        <a:p>
          <a:endParaRPr lang="ru-RU"/>
        </a:p>
      </dgm:t>
    </dgm:pt>
    <dgm:pt modelId="{40E905BD-205D-4E8F-A967-8CB921E30B5B}" type="pres">
      <dgm:prSet presAssocID="{CDC1A4A6-7016-4C3E-8B2F-D55C83A6C174}" presName="connectorText" presStyleLbl="sibTrans2D1" presStyleIdx="0" presStyleCnt="7"/>
      <dgm:spPr/>
      <dgm:t>
        <a:bodyPr/>
        <a:lstStyle/>
        <a:p>
          <a:endParaRPr lang="ru-RU"/>
        </a:p>
      </dgm:t>
    </dgm:pt>
    <dgm:pt modelId="{E137F310-EF37-4492-AE83-AAB99F65BF81}" type="pres">
      <dgm:prSet presAssocID="{DF39E9CA-38E6-436E-B89F-AD40A2D2F5F2}" presName="node" presStyleLbl="node1" presStyleIdx="0" presStyleCnt="7" custScaleX="131440" custRadScaleRad="194735" custRadScaleInc="-345666">
        <dgm:presLayoutVars>
          <dgm:bulletEnabled val="1"/>
        </dgm:presLayoutVars>
      </dgm:prSet>
      <dgm:spPr/>
      <dgm:t>
        <a:bodyPr/>
        <a:lstStyle/>
        <a:p>
          <a:endParaRPr lang="ru-RU"/>
        </a:p>
      </dgm:t>
    </dgm:pt>
    <dgm:pt modelId="{7E9349B6-C065-4E24-8028-E6548242519A}" type="pres">
      <dgm:prSet presAssocID="{D3CFE44F-1AB5-4196-9476-11C8E8DECDD5}" presName="parTrans" presStyleLbl="sibTrans2D1" presStyleIdx="1" presStyleCnt="7"/>
      <dgm:spPr/>
      <dgm:t>
        <a:bodyPr/>
        <a:lstStyle/>
        <a:p>
          <a:endParaRPr lang="ru-RU"/>
        </a:p>
      </dgm:t>
    </dgm:pt>
    <dgm:pt modelId="{1004B097-0850-4CB2-B7FD-60B46C425F56}" type="pres">
      <dgm:prSet presAssocID="{D3CFE44F-1AB5-4196-9476-11C8E8DECDD5}" presName="connectorText" presStyleLbl="sibTrans2D1" presStyleIdx="1" presStyleCnt="7"/>
      <dgm:spPr/>
      <dgm:t>
        <a:bodyPr/>
        <a:lstStyle/>
        <a:p>
          <a:endParaRPr lang="ru-RU"/>
        </a:p>
      </dgm:t>
    </dgm:pt>
    <dgm:pt modelId="{047097CD-6BFE-4DFC-B69D-D2BE6EA2447F}" type="pres">
      <dgm:prSet presAssocID="{09D63AFB-DF82-424D-A248-52D826E2D07B}" presName="node" presStyleLbl="node1" presStyleIdx="1" presStyleCnt="7" custScaleX="150584" custScaleY="95643" custRadScaleRad="150245" custRadScaleInc="122870">
        <dgm:presLayoutVars>
          <dgm:bulletEnabled val="1"/>
        </dgm:presLayoutVars>
      </dgm:prSet>
      <dgm:spPr/>
      <dgm:t>
        <a:bodyPr/>
        <a:lstStyle/>
        <a:p>
          <a:endParaRPr lang="ru-RU"/>
        </a:p>
      </dgm:t>
    </dgm:pt>
    <dgm:pt modelId="{1FDEA5D7-5C20-4EF1-8B8B-9F667C08DAE0}" type="pres">
      <dgm:prSet presAssocID="{4B448B31-EC5A-45D0-8F6C-31909A4177CB}" presName="parTrans" presStyleLbl="sibTrans2D1" presStyleIdx="2" presStyleCnt="7"/>
      <dgm:spPr/>
      <dgm:t>
        <a:bodyPr/>
        <a:lstStyle/>
        <a:p>
          <a:endParaRPr lang="ru-RU"/>
        </a:p>
      </dgm:t>
    </dgm:pt>
    <dgm:pt modelId="{161F8EF7-ECA3-4A7F-BE17-DB03E1938CF6}" type="pres">
      <dgm:prSet presAssocID="{4B448B31-EC5A-45D0-8F6C-31909A4177CB}" presName="connectorText" presStyleLbl="sibTrans2D1" presStyleIdx="2" presStyleCnt="7"/>
      <dgm:spPr/>
      <dgm:t>
        <a:bodyPr/>
        <a:lstStyle/>
        <a:p>
          <a:endParaRPr lang="ru-RU"/>
        </a:p>
      </dgm:t>
    </dgm:pt>
    <dgm:pt modelId="{E9D8731D-CF90-4E64-AA69-085B73095814}" type="pres">
      <dgm:prSet presAssocID="{50B0B13C-C257-4515-9A9D-63E063C5B383}" presName="node" presStyleLbl="node1" presStyleIdx="2" presStyleCnt="7" custScaleX="126563" custScaleY="127137" custRadScaleRad="156464" custRadScaleInc="-196017">
        <dgm:presLayoutVars>
          <dgm:bulletEnabled val="1"/>
        </dgm:presLayoutVars>
      </dgm:prSet>
      <dgm:spPr/>
      <dgm:t>
        <a:bodyPr/>
        <a:lstStyle/>
        <a:p>
          <a:endParaRPr lang="ru-RU"/>
        </a:p>
      </dgm:t>
    </dgm:pt>
    <dgm:pt modelId="{467BB0F8-BD05-4D3A-A94E-A7057B2D6923}" type="pres">
      <dgm:prSet presAssocID="{0EE87460-C2AB-4864-B3C1-43917CBA4675}" presName="parTrans" presStyleLbl="sibTrans2D1" presStyleIdx="3" presStyleCnt="7"/>
      <dgm:spPr/>
      <dgm:t>
        <a:bodyPr/>
        <a:lstStyle/>
        <a:p>
          <a:endParaRPr lang="ru-RU"/>
        </a:p>
      </dgm:t>
    </dgm:pt>
    <dgm:pt modelId="{EDF8589C-1D58-4105-A967-5CBBB9C600DC}" type="pres">
      <dgm:prSet presAssocID="{0EE87460-C2AB-4864-B3C1-43917CBA4675}" presName="connectorText" presStyleLbl="sibTrans2D1" presStyleIdx="3" presStyleCnt="7"/>
      <dgm:spPr/>
      <dgm:t>
        <a:bodyPr/>
        <a:lstStyle/>
        <a:p>
          <a:endParaRPr lang="ru-RU"/>
        </a:p>
      </dgm:t>
    </dgm:pt>
    <dgm:pt modelId="{7DACFD9B-5F5A-4274-B9BD-2B34D84B1707}" type="pres">
      <dgm:prSet presAssocID="{A50454E1-23B7-4626-9C27-AE48F962BC1D}" presName="node" presStyleLbl="node1" presStyleIdx="3" presStyleCnt="7" custScaleX="124458" custRadScaleRad="121273" custRadScaleInc="1617">
        <dgm:presLayoutVars>
          <dgm:bulletEnabled val="1"/>
        </dgm:presLayoutVars>
      </dgm:prSet>
      <dgm:spPr/>
      <dgm:t>
        <a:bodyPr/>
        <a:lstStyle/>
        <a:p>
          <a:endParaRPr lang="ru-RU"/>
        </a:p>
      </dgm:t>
    </dgm:pt>
    <dgm:pt modelId="{F6950D21-2243-4B1B-BE27-B09ABB578FBA}" type="pres">
      <dgm:prSet presAssocID="{91072042-C40E-484F-92BA-64F9D2EFC3E8}" presName="parTrans" presStyleLbl="sibTrans2D1" presStyleIdx="4" presStyleCnt="7"/>
      <dgm:spPr/>
      <dgm:t>
        <a:bodyPr/>
        <a:lstStyle/>
        <a:p>
          <a:endParaRPr lang="ru-RU"/>
        </a:p>
      </dgm:t>
    </dgm:pt>
    <dgm:pt modelId="{21293B3F-711D-4BAB-9FA7-317B6EEF437A}" type="pres">
      <dgm:prSet presAssocID="{91072042-C40E-484F-92BA-64F9D2EFC3E8}" presName="connectorText" presStyleLbl="sibTrans2D1" presStyleIdx="4" presStyleCnt="7"/>
      <dgm:spPr/>
      <dgm:t>
        <a:bodyPr/>
        <a:lstStyle/>
        <a:p>
          <a:endParaRPr lang="ru-RU"/>
        </a:p>
      </dgm:t>
    </dgm:pt>
    <dgm:pt modelId="{2B3F5DDF-5E44-4673-9594-95FB57472F3D}" type="pres">
      <dgm:prSet presAssocID="{85A278EA-45E9-4498-B0EA-F5C42D804F55}" presName="node" presStyleLbl="node1" presStyleIdx="4" presStyleCnt="7" custScaleX="128953" custRadScaleRad="173438" custRadScaleInc="-358900">
        <dgm:presLayoutVars>
          <dgm:bulletEnabled val="1"/>
        </dgm:presLayoutVars>
      </dgm:prSet>
      <dgm:spPr/>
      <dgm:t>
        <a:bodyPr/>
        <a:lstStyle/>
        <a:p>
          <a:endParaRPr lang="ru-RU"/>
        </a:p>
      </dgm:t>
    </dgm:pt>
    <dgm:pt modelId="{BF4267B2-250B-41BB-B10A-523D1995F5ED}" type="pres">
      <dgm:prSet presAssocID="{DFED6D00-6142-4A9C-9B19-DF84CCB59A50}" presName="parTrans" presStyleLbl="sibTrans2D1" presStyleIdx="5" presStyleCnt="7"/>
      <dgm:spPr/>
      <dgm:t>
        <a:bodyPr/>
        <a:lstStyle/>
        <a:p>
          <a:endParaRPr lang="ru-RU"/>
        </a:p>
      </dgm:t>
    </dgm:pt>
    <dgm:pt modelId="{5801480D-2E38-4EE9-8899-B6AEA66AB5ED}" type="pres">
      <dgm:prSet presAssocID="{DFED6D00-6142-4A9C-9B19-DF84CCB59A50}" presName="connectorText" presStyleLbl="sibTrans2D1" presStyleIdx="5" presStyleCnt="7"/>
      <dgm:spPr/>
      <dgm:t>
        <a:bodyPr/>
        <a:lstStyle/>
        <a:p>
          <a:endParaRPr lang="ru-RU"/>
        </a:p>
      </dgm:t>
    </dgm:pt>
    <dgm:pt modelId="{000EAF9F-771F-4228-A88C-FBDC4188EF69}" type="pres">
      <dgm:prSet presAssocID="{4FB39D23-272B-4C52-A880-B1B364602818}" presName="node" presStyleLbl="node1" presStyleIdx="5" presStyleCnt="7" custScaleX="125497" custRadScaleRad="118171" custRadScaleInc="-57635">
        <dgm:presLayoutVars>
          <dgm:bulletEnabled val="1"/>
        </dgm:presLayoutVars>
      </dgm:prSet>
      <dgm:spPr/>
      <dgm:t>
        <a:bodyPr/>
        <a:lstStyle/>
        <a:p>
          <a:endParaRPr lang="ru-RU"/>
        </a:p>
      </dgm:t>
    </dgm:pt>
    <dgm:pt modelId="{E929B910-F000-4C7C-8E12-AB8240EA0179}" type="pres">
      <dgm:prSet presAssocID="{52BA7A0B-4AE0-44F2-BFAE-6BEE48C5BC8E}" presName="parTrans" presStyleLbl="sibTrans2D1" presStyleIdx="6" presStyleCnt="7"/>
      <dgm:spPr/>
      <dgm:t>
        <a:bodyPr/>
        <a:lstStyle/>
        <a:p>
          <a:endParaRPr lang="ru-RU"/>
        </a:p>
      </dgm:t>
    </dgm:pt>
    <dgm:pt modelId="{C527F014-A9F1-4F7A-AACB-59DEE6B6D727}" type="pres">
      <dgm:prSet presAssocID="{52BA7A0B-4AE0-44F2-BFAE-6BEE48C5BC8E}" presName="connectorText" presStyleLbl="sibTrans2D1" presStyleIdx="6" presStyleCnt="7"/>
      <dgm:spPr/>
      <dgm:t>
        <a:bodyPr/>
        <a:lstStyle/>
        <a:p>
          <a:endParaRPr lang="ru-RU"/>
        </a:p>
      </dgm:t>
    </dgm:pt>
    <dgm:pt modelId="{9ACD012C-1582-41DF-9242-E3D13291750C}" type="pres">
      <dgm:prSet presAssocID="{2C2FC388-9902-4169-910F-55E5A08F6DD8}" presName="node" presStyleLbl="node1" presStyleIdx="6" presStyleCnt="7" custScaleX="183652" custRadScaleRad="171499" custRadScaleInc="-46333">
        <dgm:presLayoutVars>
          <dgm:bulletEnabled val="1"/>
        </dgm:presLayoutVars>
      </dgm:prSet>
      <dgm:spPr/>
      <dgm:t>
        <a:bodyPr/>
        <a:lstStyle/>
        <a:p>
          <a:endParaRPr lang="ru-RU"/>
        </a:p>
      </dgm:t>
    </dgm:pt>
  </dgm:ptLst>
  <dgm:cxnLst>
    <dgm:cxn modelId="{B3E9105A-8219-480A-9270-A69426D17B94}" srcId="{0AEE80AA-726E-4EC2-8EA7-2A1623959BAF}" destId="{2C2FC388-9902-4169-910F-55E5A08F6DD8}" srcOrd="6" destOrd="0" parTransId="{52BA7A0B-4AE0-44F2-BFAE-6BEE48C5BC8E}" sibTransId="{623115BF-A33C-4F0B-9146-84D9EA018CE0}"/>
    <dgm:cxn modelId="{FE467EEA-5E99-49FC-ABF8-8C5A904B5F52}" type="presOf" srcId="{52BA7A0B-4AE0-44F2-BFAE-6BEE48C5BC8E}" destId="{C527F014-A9F1-4F7A-AACB-59DEE6B6D727}" srcOrd="1" destOrd="0" presId="urn:microsoft.com/office/officeart/2005/8/layout/radial5"/>
    <dgm:cxn modelId="{6680E577-530F-495E-8AFF-AB12A6D1B3F2}" srcId="{0AEE80AA-726E-4EC2-8EA7-2A1623959BAF}" destId="{4FB39D23-272B-4C52-A880-B1B364602818}" srcOrd="5" destOrd="0" parTransId="{DFED6D00-6142-4A9C-9B19-DF84CCB59A50}" sibTransId="{FE5E7166-3FB9-42A8-82C6-8FE4E6A59CCD}"/>
    <dgm:cxn modelId="{DEA4A970-DB1B-425B-841E-81447541B079}" srcId="{0AEE80AA-726E-4EC2-8EA7-2A1623959BAF}" destId="{85A278EA-45E9-4498-B0EA-F5C42D804F55}" srcOrd="4" destOrd="0" parTransId="{91072042-C40E-484F-92BA-64F9D2EFC3E8}" sibTransId="{B44F7417-D739-4BA1-9170-194B122F5C73}"/>
    <dgm:cxn modelId="{8FDBBF24-B913-4EEE-A165-0E6DA53AF42A}" type="presOf" srcId="{A4827A0D-69C9-4273-BDDC-79CC02F7A47F}" destId="{F38BA7C8-BA0B-4CD5-A33D-5A92FBBAC491}" srcOrd="0" destOrd="0" presId="urn:microsoft.com/office/officeart/2005/8/layout/radial5"/>
    <dgm:cxn modelId="{38B58441-8AFF-46E6-BBA1-AB4D1DA7CB2F}" type="presOf" srcId="{0AEE80AA-726E-4EC2-8EA7-2A1623959BAF}" destId="{254413EB-8F7C-418A-8D50-649F15449389}" srcOrd="0" destOrd="0" presId="urn:microsoft.com/office/officeart/2005/8/layout/radial5"/>
    <dgm:cxn modelId="{94B72A57-079F-4B5B-95C8-E4B4F892B6BE}" type="presOf" srcId="{2C2FC388-9902-4169-910F-55E5A08F6DD8}" destId="{9ACD012C-1582-41DF-9242-E3D13291750C}" srcOrd="0" destOrd="0" presId="urn:microsoft.com/office/officeart/2005/8/layout/radial5"/>
    <dgm:cxn modelId="{C0A6AB89-E3C5-4D1B-A930-D229753CB1F8}" type="presOf" srcId="{4FB39D23-272B-4C52-A880-B1B364602818}" destId="{000EAF9F-771F-4228-A88C-FBDC4188EF69}" srcOrd="0" destOrd="0" presId="urn:microsoft.com/office/officeart/2005/8/layout/radial5"/>
    <dgm:cxn modelId="{DB76B4F6-E0E6-435B-85A3-DC1CA3322AE8}" srcId="{0AEE80AA-726E-4EC2-8EA7-2A1623959BAF}" destId="{A50454E1-23B7-4626-9C27-AE48F962BC1D}" srcOrd="3" destOrd="0" parTransId="{0EE87460-C2AB-4864-B3C1-43917CBA4675}" sibTransId="{C794D25B-6272-4157-AFC2-4ED2E77E6DE7}"/>
    <dgm:cxn modelId="{32C336B7-FD8D-4DF3-B19C-B1362877D186}" type="presOf" srcId="{91072042-C40E-484F-92BA-64F9D2EFC3E8}" destId="{21293B3F-711D-4BAB-9FA7-317B6EEF437A}" srcOrd="1" destOrd="0" presId="urn:microsoft.com/office/officeart/2005/8/layout/radial5"/>
    <dgm:cxn modelId="{660462B4-7E4A-48E5-8749-F831A3815CD2}" type="presOf" srcId="{4B448B31-EC5A-45D0-8F6C-31909A4177CB}" destId="{1FDEA5D7-5C20-4EF1-8B8B-9F667C08DAE0}" srcOrd="0" destOrd="0" presId="urn:microsoft.com/office/officeart/2005/8/layout/radial5"/>
    <dgm:cxn modelId="{18CE214D-0AA0-46BB-969D-FB29DFB81FEF}" type="presOf" srcId="{52BA7A0B-4AE0-44F2-BFAE-6BEE48C5BC8E}" destId="{E929B910-F000-4C7C-8E12-AB8240EA0179}" srcOrd="0" destOrd="0" presId="urn:microsoft.com/office/officeart/2005/8/layout/radial5"/>
    <dgm:cxn modelId="{686A1B72-B231-490E-BCB3-6BBD836C970D}" srcId="{A4827A0D-69C9-4273-BDDC-79CC02F7A47F}" destId="{0AEE80AA-726E-4EC2-8EA7-2A1623959BAF}" srcOrd="0" destOrd="0" parTransId="{A3AEBDC2-AE66-4ED5-B0AC-CEB7F67FD6BA}" sibTransId="{5531604A-40BE-4014-9450-62562DD335EE}"/>
    <dgm:cxn modelId="{B4EAFC3C-DD62-4259-B187-68B91EE75EE2}" type="presOf" srcId="{85A278EA-45E9-4498-B0EA-F5C42D804F55}" destId="{2B3F5DDF-5E44-4673-9594-95FB57472F3D}" srcOrd="0" destOrd="0" presId="urn:microsoft.com/office/officeart/2005/8/layout/radial5"/>
    <dgm:cxn modelId="{F311E21C-8454-4765-BD68-D2F20F847BFA}" type="presOf" srcId="{CDC1A4A6-7016-4C3E-8B2F-D55C83A6C174}" destId="{40E905BD-205D-4E8F-A967-8CB921E30B5B}" srcOrd="1" destOrd="0" presId="urn:microsoft.com/office/officeart/2005/8/layout/radial5"/>
    <dgm:cxn modelId="{C46DC44E-74E3-4AC4-8912-24FECB9733B6}" type="presOf" srcId="{4B448B31-EC5A-45D0-8F6C-31909A4177CB}" destId="{161F8EF7-ECA3-4A7F-BE17-DB03E1938CF6}" srcOrd="1" destOrd="0" presId="urn:microsoft.com/office/officeart/2005/8/layout/radial5"/>
    <dgm:cxn modelId="{E8BD2CA9-7169-41AC-8F24-060C475979FF}" srcId="{0AEE80AA-726E-4EC2-8EA7-2A1623959BAF}" destId="{DF39E9CA-38E6-436E-B89F-AD40A2D2F5F2}" srcOrd="0" destOrd="0" parTransId="{CDC1A4A6-7016-4C3E-8B2F-D55C83A6C174}" sibTransId="{5E320D3B-41E5-43D9-83E3-FF480717A92F}"/>
    <dgm:cxn modelId="{58D6CFA0-07DB-4644-A158-45F5A8CBE395}" type="presOf" srcId="{91072042-C40E-484F-92BA-64F9D2EFC3E8}" destId="{F6950D21-2243-4B1B-BE27-B09ABB578FBA}" srcOrd="0" destOrd="0" presId="urn:microsoft.com/office/officeart/2005/8/layout/radial5"/>
    <dgm:cxn modelId="{CD7CF6CE-6C50-4B90-A826-DE7EB8FC305E}" type="presOf" srcId="{0EE87460-C2AB-4864-B3C1-43917CBA4675}" destId="{467BB0F8-BD05-4D3A-A94E-A7057B2D6923}" srcOrd="0" destOrd="0" presId="urn:microsoft.com/office/officeart/2005/8/layout/radial5"/>
    <dgm:cxn modelId="{570CAF4B-F96B-4588-9797-23C6B6A6EB20}" type="presOf" srcId="{DFED6D00-6142-4A9C-9B19-DF84CCB59A50}" destId="{BF4267B2-250B-41BB-B10A-523D1995F5ED}" srcOrd="0" destOrd="0" presId="urn:microsoft.com/office/officeart/2005/8/layout/radial5"/>
    <dgm:cxn modelId="{C3547779-E6C9-46A7-B3E2-9A9E7559D34E}" type="presOf" srcId="{50B0B13C-C257-4515-9A9D-63E063C5B383}" destId="{E9D8731D-CF90-4E64-AA69-085B73095814}" srcOrd="0" destOrd="0" presId="urn:microsoft.com/office/officeart/2005/8/layout/radial5"/>
    <dgm:cxn modelId="{9631CCF8-904F-45D0-A7C0-4BAA16BF9204}" type="presOf" srcId="{0EE87460-C2AB-4864-B3C1-43917CBA4675}" destId="{EDF8589C-1D58-4105-A967-5CBBB9C600DC}" srcOrd="1" destOrd="0" presId="urn:microsoft.com/office/officeart/2005/8/layout/radial5"/>
    <dgm:cxn modelId="{088C6123-A0B3-4983-BC3B-F398E4B4E623}" type="presOf" srcId="{09D63AFB-DF82-424D-A248-52D826E2D07B}" destId="{047097CD-6BFE-4DFC-B69D-D2BE6EA2447F}" srcOrd="0" destOrd="0" presId="urn:microsoft.com/office/officeart/2005/8/layout/radial5"/>
    <dgm:cxn modelId="{12EAC34C-2553-450D-9FB0-333B2DAD47DE}" type="presOf" srcId="{A50454E1-23B7-4626-9C27-AE48F962BC1D}" destId="{7DACFD9B-5F5A-4274-B9BD-2B34D84B1707}" srcOrd="0" destOrd="0" presId="urn:microsoft.com/office/officeart/2005/8/layout/radial5"/>
    <dgm:cxn modelId="{BDFB92ED-7468-4EDC-8751-C362F8A32B53}" type="presOf" srcId="{CDC1A4A6-7016-4C3E-8B2F-D55C83A6C174}" destId="{B73F21A4-3FFF-4E59-B2A9-17E75482574E}" srcOrd="0" destOrd="0" presId="urn:microsoft.com/office/officeart/2005/8/layout/radial5"/>
    <dgm:cxn modelId="{BDE69021-FC81-4305-A536-406208F9F41C}" type="presOf" srcId="{DF39E9CA-38E6-436E-B89F-AD40A2D2F5F2}" destId="{E137F310-EF37-4492-AE83-AAB99F65BF81}" srcOrd="0" destOrd="0" presId="urn:microsoft.com/office/officeart/2005/8/layout/radial5"/>
    <dgm:cxn modelId="{B8B422A4-C20E-46AC-915A-9C0F56C42ADB}" srcId="{0AEE80AA-726E-4EC2-8EA7-2A1623959BAF}" destId="{09D63AFB-DF82-424D-A248-52D826E2D07B}" srcOrd="1" destOrd="0" parTransId="{D3CFE44F-1AB5-4196-9476-11C8E8DECDD5}" sibTransId="{579C204D-C812-4F55-9B80-726BC2B551BB}"/>
    <dgm:cxn modelId="{07050FCA-F92B-4185-A264-29B272B1D9DF}" type="presOf" srcId="{DFED6D00-6142-4A9C-9B19-DF84CCB59A50}" destId="{5801480D-2E38-4EE9-8899-B6AEA66AB5ED}" srcOrd="1" destOrd="0" presId="urn:microsoft.com/office/officeart/2005/8/layout/radial5"/>
    <dgm:cxn modelId="{83F529BF-80F2-4C31-A7BE-FDF3A1A77E1E}" type="presOf" srcId="{D3CFE44F-1AB5-4196-9476-11C8E8DECDD5}" destId="{7E9349B6-C065-4E24-8028-E6548242519A}" srcOrd="0" destOrd="0" presId="urn:microsoft.com/office/officeart/2005/8/layout/radial5"/>
    <dgm:cxn modelId="{947F1B16-B193-4CF5-A248-D0054BE96DF2}" srcId="{0AEE80AA-726E-4EC2-8EA7-2A1623959BAF}" destId="{50B0B13C-C257-4515-9A9D-63E063C5B383}" srcOrd="2" destOrd="0" parTransId="{4B448B31-EC5A-45D0-8F6C-31909A4177CB}" sibTransId="{73785807-7684-4EA3-B575-A268427859BC}"/>
    <dgm:cxn modelId="{D43DE44F-6449-4E94-A5D4-97098636467C}" type="presOf" srcId="{D3CFE44F-1AB5-4196-9476-11C8E8DECDD5}" destId="{1004B097-0850-4CB2-B7FD-60B46C425F56}" srcOrd="1" destOrd="0" presId="urn:microsoft.com/office/officeart/2005/8/layout/radial5"/>
    <dgm:cxn modelId="{90B98718-0E70-4F3E-BAC5-6BA402AFFD69}" type="presParOf" srcId="{F38BA7C8-BA0B-4CD5-A33D-5A92FBBAC491}" destId="{254413EB-8F7C-418A-8D50-649F15449389}" srcOrd="0" destOrd="0" presId="urn:microsoft.com/office/officeart/2005/8/layout/radial5"/>
    <dgm:cxn modelId="{4585A529-1BD9-4299-9072-113579E811E4}" type="presParOf" srcId="{F38BA7C8-BA0B-4CD5-A33D-5A92FBBAC491}" destId="{B73F21A4-3FFF-4E59-B2A9-17E75482574E}" srcOrd="1" destOrd="0" presId="urn:microsoft.com/office/officeart/2005/8/layout/radial5"/>
    <dgm:cxn modelId="{2A1C7F4F-4196-4CA3-9719-8E56D90BA26A}" type="presParOf" srcId="{B73F21A4-3FFF-4E59-B2A9-17E75482574E}" destId="{40E905BD-205D-4E8F-A967-8CB921E30B5B}" srcOrd="0" destOrd="0" presId="urn:microsoft.com/office/officeart/2005/8/layout/radial5"/>
    <dgm:cxn modelId="{11334E47-F6C3-4E20-BFCA-7F77AE091961}" type="presParOf" srcId="{F38BA7C8-BA0B-4CD5-A33D-5A92FBBAC491}" destId="{E137F310-EF37-4492-AE83-AAB99F65BF81}" srcOrd="2" destOrd="0" presId="urn:microsoft.com/office/officeart/2005/8/layout/radial5"/>
    <dgm:cxn modelId="{73377831-2F20-4FBF-A699-421C7518D8D3}" type="presParOf" srcId="{F38BA7C8-BA0B-4CD5-A33D-5A92FBBAC491}" destId="{7E9349B6-C065-4E24-8028-E6548242519A}" srcOrd="3" destOrd="0" presId="urn:microsoft.com/office/officeart/2005/8/layout/radial5"/>
    <dgm:cxn modelId="{9521596C-15FD-4865-B902-753954189574}" type="presParOf" srcId="{7E9349B6-C065-4E24-8028-E6548242519A}" destId="{1004B097-0850-4CB2-B7FD-60B46C425F56}" srcOrd="0" destOrd="0" presId="urn:microsoft.com/office/officeart/2005/8/layout/radial5"/>
    <dgm:cxn modelId="{DE6396D6-F39D-4E0C-9B66-E144B47EF498}" type="presParOf" srcId="{F38BA7C8-BA0B-4CD5-A33D-5A92FBBAC491}" destId="{047097CD-6BFE-4DFC-B69D-D2BE6EA2447F}" srcOrd="4" destOrd="0" presId="urn:microsoft.com/office/officeart/2005/8/layout/radial5"/>
    <dgm:cxn modelId="{50401847-8906-4AA2-BA65-43C6C54BE807}" type="presParOf" srcId="{F38BA7C8-BA0B-4CD5-A33D-5A92FBBAC491}" destId="{1FDEA5D7-5C20-4EF1-8B8B-9F667C08DAE0}" srcOrd="5" destOrd="0" presId="urn:microsoft.com/office/officeart/2005/8/layout/radial5"/>
    <dgm:cxn modelId="{F56D6A93-82E0-46DB-9C9D-EAD4A29F0EFA}" type="presParOf" srcId="{1FDEA5D7-5C20-4EF1-8B8B-9F667C08DAE0}" destId="{161F8EF7-ECA3-4A7F-BE17-DB03E1938CF6}" srcOrd="0" destOrd="0" presId="urn:microsoft.com/office/officeart/2005/8/layout/radial5"/>
    <dgm:cxn modelId="{9A294621-2EB2-41D5-9A41-CC8BE7A054C2}" type="presParOf" srcId="{F38BA7C8-BA0B-4CD5-A33D-5A92FBBAC491}" destId="{E9D8731D-CF90-4E64-AA69-085B73095814}" srcOrd="6" destOrd="0" presId="urn:microsoft.com/office/officeart/2005/8/layout/radial5"/>
    <dgm:cxn modelId="{4D6A354E-5384-40DF-BC87-091B567F5413}" type="presParOf" srcId="{F38BA7C8-BA0B-4CD5-A33D-5A92FBBAC491}" destId="{467BB0F8-BD05-4D3A-A94E-A7057B2D6923}" srcOrd="7" destOrd="0" presId="urn:microsoft.com/office/officeart/2005/8/layout/radial5"/>
    <dgm:cxn modelId="{05C81A13-E81A-4FCA-82C4-9A559308F106}" type="presParOf" srcId="{467BB0F8-BD05-4D3A-A94E-A7057B2D6923}" destId="{EDF8589C-1D58-4105-A967-5CBBB9C600DC}" srcOrd="0" destOrd="0" presId="urn:microsoft.com/office/officeart/2005/8/layout/radial5"/>
    <dgm:cxn modelId="{295E0153-51CF-4667-B00E-F7C2FCCDD3CA}" type="presParOf" srcId="{F38BA7C8-BA0B-4CD5-A33D-5A92FBBAC491}" destId="{7DACFD9B-5F5A-4274-B9BD-2B34D84B1707}" srcOrd="8" destOrd="0" presId="urn:microsoft.com/office/officeart/2005/8/layout/radial5"/>
    <dgm:cxn modelId="{C93AD028-B724-45D3-834D-F63518F62139}" type="presParOf" srcId="{F38BA7C8-BA0B-4CD5-A33D-5A92FBBAC491}" destId="{F6950D21-2243-4B1B-BE27-B09ABB578FBA}" srcOrd="9" destOrd="0" presId="urn:microsoft.com/office/officeart/2005/8/layout/radial5"/>
    <dgm:cxn modelId="{9FEA9C03-A0B7-4F1F-B3C1-6F3371993FAD}" type="presParOf" srcId="{F6950D21-2243-4B1B-BE27-B09ABB578FBA}" destId="{21293B3F-711D-4BAB-9FA7-317B6EEF437A}" srcOrd="0" destOrd="0" presId="urn:microsoft.com/office/officeart/2005/8/layout/radial5"/>
    <dgm:cxn modelId="{656DE126-AA68-44D9-A3AC-4C295065386E}" type="presParOf" srcId="{F38BA7C8-BA0B-4CD5-A33D-5A92FBBAC491}" destId="{2B3F5DDF-5E44-4673-9594-95FB57472F3D}" srcOrd="10" destOrd="0" presId="urn:microsoft.com/office/officeart/2005/8/layout/radial5"/>
    <dgm:cxn modelId="{585E7DD8-8885-42F5-BE6D-D0164287EF25}" type="presParOf" srcId="{F38BA7C8-BA0B-4CD5-A33D-5A92FBBAC491}" destId="{BF4267B2-250B-41BB-B10A-523D1995F5ED}" srcOrd="11" destOrd="0" presId="urn:microsoft.com/office/officeart/2005/8/layout/radial5"/>
    <dgm:cxn modelId="{3040E184-5CE9-4C06-8584-39E557F29146}" type="presParOf" srcId="{BF4267B2-250B-41BB-B10A-523D1995F5ED}" destId="{5801480D-2E38-4EE9-8899-B6AEA66AB5ED}" srcOrd="0" destOrd="0" presId="urn:microsoft.com/office/officeart/2005/8/layout/radial5"/>
    <dgm:cxn modelId="{3FA99757-F31D-430C-AEF0-4A61B609E124}" type="presParOf" srcId="{F38BA7C8-BA0B-4CD5-A33D-5A92FBBAC491}" destId="{000EAF9F-771F-4228-A88C-FBDC4188EF69}" srcOrd="12" destOrd="0" presId="urn:microsoft.com/office/officeart/2005/8/layout/radial5"/>
    <dgm:cxn modelId="{C5340E01-C51C-4337-BA23-4AC11326E574}" type="presParOf" srcId="{F38BA7C8-BA0B-4CD5-A33D-5A92FBBAC491}" destId="{E929B910-F000-4C7C-8E12-AB8240EA0179}" srcOrd="13" destOrd="0" presId="urn:microsoft.com/office/officeart/2005/8/layout/radial5"/>
    <dgm:cxn modelId="{A3AEA167-6FEF-45F2-B17D-4E30EDEEC324}" type="presParOf" srcId="{E929B910-F000-4C7C-8E12-AB8240EA0179}" destId="{C527F014-A9F1-4F7A-AACB-59DEE6B6D727}" srcOrd="0" destOrd="0" presId="urn:microsoft.com/office/officeart/2005/8/layout/radial5"/>
    <dgm:cxn modelId="{D8EDDCCA-07D6-404C-91BE-348B91F472D3}" type="presParOf" srcId="{F38BA7C8-BA0B-4CD5-A33D-5A92FBBAC491}" destId="{9ACD012C-1582-41DF-9242-E3D13291750C}" srcOrd="1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413EB-8F7C-418A-8D50-649F15449389}">
      <dsp:nvSpPr>
        <dsp:cNvPr id="0" name=""/>
        <dsp:cNvSpPr/>
      </dsp:nvSpPr>
      <dsp:spPr>
        <a:xfrm>
          <a:off x="3043230" y="1641147"/>
          <a:ext cx="1682666" cy="168589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ru-RU" sz="1800" kern="1200" dirty="0" smtClean="0"/>
            <a:t>Техники черного ящика</a:t>
          </a:r>
          <a:endParaRPr lang="ru-RU" sz="1800" kern="1200" dirty="0"/>
        </a:p>
      </dsp:txBody>
      <dsp:txXfrm>
        <a:off x="3289651" y="1888041"/>
        <a:ext cx="1189824" cy="1192109"/>
      </dsp:txXfrm>
    </dsp:sp>
    <dsp:sp modelId="{B73F21A4-3FFF-4E59-B2A9-17E75482574E}">
      <dsp:nvSpPr>
        <dsp:cNvPr id="0" name=""/>
        <dsp:cNvSpPr/>
      </dsp:nvSpPr>
      <dsp:spPr>
        <a:xfrm rot="10707081">
          <a:off x="2060373" y="2274922"/>
          <a:ext cx="694932" cy="498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ru-RU" sz="1800" kern="1200"/>
        </a:p>
      </dsp:txBody>
      <dsp:txXfrm rot="10800000">
        <a:off x="2209804" y="2372541"/>
        <a:ext cx="545474" cy="298917"/>
      </dsp:txXfrm>
    </dsp:sp>
    <dsp:sp modelId="{E137F310-EF37-4492-AE83-AAB99F65BF81}">
      <dsp:nvSpPr>
        <dsp:cNvPr id="0" name=""/>
        <dsp:cNvSpPr/>
      </dsp:nvSpPr>
      <dsp:spPr>
        <a:xfrm>
          <a:off x="0" y="1906310"/>
          <a:ext cx="1733368" cy="131875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Domain Analysis</a:t>
          </a:r>
          <a:r>
            <a:rPr lang="ru-RU" sz="1800" kern="1200" dirty="0" smtClean="0"/>
            <a:t>(2-х мерные)</a:t>
          </a:r>
          <a:endParaRPr lang="ru-RU" sz="1800" kern="1200" dirty="0"/>
        </a:p>
      </dsp:txBody>
      <dsp:txXfrm>
        <a:off x="253846" y="2099437"/>
        <a:ext cx="1225676" cy="932498"/>
      </dsp:txXfrm>
    </dsp:sp>
    <dsp:sp modelId="{7E9349B6-C065-4E24-8028-E6548242519A}">
      <dsp:nvSpPr>
        <dsp:cNvPr id="0" name=""/>
        <dsp:cNvSpPr/>
      </dsp:nvSpPr>
      <dsp:spPr>
        <a:xfrm rot="21381874">
          <a:off x="5029903" y="2138729"/>
          <a:ext cx="739722" cy="498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ru-RU" sz="1800" kern="1200"/>
        </a:p>
      </dsp:txBody>
      <dsp:txXfrm>
        <a:off x="5030053" y="2243106"/>
        <a:ext cx="590264" cy="298917"/>
      </dsp:txXfrm>
    </dsp:sp>
    <dsp:sp modelId="{047097CD-6BFE-4DFC-B69D-D2BE6EA2447F}">
      <dsp:nvSpPr>
        <dsp:cNvPr id="0" name=""/>
        <dsp:cNvSpPr/>
      </dsp:nvSpPr>
      <dsp:spPr>
        <a:xfrm>
          <a:off x="6112174" y="1648831"/>
          <a:ext cx="1985830" cy="126129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State-Transition</a:t>
          </a:r>
          <a:endParaRPr lang="ru-RU" sz="1800" kern="1200" dirty="0" smtClean="0"/>
        </a:p>
        <a:p>
          <a:pPr lvl="0" algn="ctr" defTabSz="800100">
            <a:lnSpc>
              <a:spcPct val="90000"/>
            </a:lnSpc>
            <a:spcBef>
              <a:spcPct val="0"/>
            </a:spcBef>
            <a:spcAft>
              <a:spcPct val="35000"/>
            </a:spcAft>
          </a:pPr>
          <a:r>
            <a:rPr lang="ru-RU" sz="1800" kern="1200" dirty="0" smtClean="0"/>
            <a:t>(диаграммы перехода </a:t>
          </a:r>
          <a:r>
            <a:rPr lang="ru-RU" sz="1800" kern="1200" dirty="0" err="1" smtClean="0"/>
            <a:t>сост</a:t>
          </a:r>
          <a:r>
            <a:rPr lang="ru-RU" sz="1800" kern="1200" dirty="0" smtClean="0"/>
            <a:t>)</a:t>
          </a:r>
          <a:endParaRPr lang="ru-RU" sz="1800" kern="1200" dirty="0"/>
        </a:p>
      </dsp:txBody>
      <dsp:txXfrm>
        <a:off x="6402992" y="1833543"/>
        <a:ext cx="1404194" cy="891870"/>
      </dsp:txXfrm>
    </dsp:sp>
    <dsp:sp modelId="{1FDEA5D7-5C20-4EF1-8B8B-9F667C08DAE0}">
      <dsp:nvSpPr>
        <dsp:cNvPr id="0" name=""/>
        <dsp:cNvSpPr/>
      </dsp:nvSpPr>
      <dsp:spPr>
        <a:xfrm rot="19731713">
          <a:off x="4831045" y="1422171"/>
          <a:ext cx="797864" cy="498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ru-RU" sz="1800" kern="1200"/>
        </a:p>
      </dsp:txBody>
      <dsp:txXfrm>
        <a:off x="4841812" y="1560453"/>
        <a:ext cx="648406" cy="298917"/>
      </dsp:txXfrm>
    </dsp:sp>
    <dsp:sp modelId="{E9D8731D-CF90-4E64-AA69-085B73095814}">
      <dsp:nvSpPr>
        <dsp:cNvPr id="0" name=""/>
        <dsp:cNvSpPr/>
      </dsp:nvSpPr>
      <dsp:spPr>
        <a:xfrm>
          <a:off x="5774186" y="0"/>
          <a:ext cx="1669053" cy="16766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Use Case</a:t>
          </a:r>
          <a:r>
            <a:rPr lang="ru-RU" sz="1800" kern="1200" dirty="0" smtClean="0"/>
            <a:t>(использование пользователем)</a:t>
          </a:r>
          <a:endParaRPr lang="ru-RU" sz="1800" kern="1200" dirty="0"/>
        </a:p>
      </dsp:txBody>
      <dsp:txXfrm>
        <a:off x="6018613" y="245536"/>
        <a:ext cx="1180199" cy="1185550"/>
      </dsp:txXfrm>
    </dsp:sp>
    <dsp:sp modelId="{467BB0F8-BD05-4D3A-A94E-A7057B2D6923}">
      <dsp:nvSpPr>
        <dsp:cNvPr id="0" name=""/>
        <dsp:cNvSpPr/>
      </dsp:nvSpPr>
      <dsp:spPr>
        <a:xfrm rot="3378512">
          <a:off x="4355091" y="3255874"/>
          <a:ext cx="420185" cy="498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ru-RU" sz="1800" kern="1200"/>
        </a:p>
      </dsp:txBody>
      <dsp:txXfrm>
        <a:off x="4383156" y="3303072"/>
        <a:ext cx="294130" cy="298917"/>
      </dsp:txXfrm>
    </dsp:sp>
    <dsp:sp modelId="{7DACFD9B-5F5A-4274-B9BD-2B34D84B1707}">
      <dsp:nvSpPr>
        <dsp:cNvPr id="0" name=""/>
        <dsp:cNvSpPr/>
      </dsp:nvSpPr>
      <dsp:spPr>
        <a:xfrm>
          <a:off x="4358536" y="3766545"/>
          <a:ext cx="1641293" cy="131875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Pairwise</a:t>
          </a:r>
          <a:endParaRPr lang="ru-RU" sz="1800" kern="1200" dirty="0"/>
        </a:p>
      </dsp:txBody>
      <dsp:txXfrm>
        <a:off x="4598898" y="3959672"/>
        <a:ext cx="1160569" cy="932498"/>
      </dsp:txXfrm>
    </dsp:sp>
    <dsp:sp modelId="{F6950D21-2243-4B1B-BE27-B09ABB578FBA}">
      <dsp:nvSpPr>
        <dsp:cNvPr id="0" name=""/>
        <dsp:cNvSpPr/>
      </dsp:nvSpPr>
      <dsp:spPr>
        <a:xfrm rot="1439292">
          <a:off x="5026260" y="2989840"/>
          <a:ext cx="1109295" cy="498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ru-RU" sz="1800" kern="1200"/>
        </a:p>
      </dsp:txBody>
      <dsp:txXfrm>
        <a:off x="5032714" y="3059098"/>
        <a:ext cx="959837" cy="298917"/>
      </dsp:txXfrm>
    </dsp:sp>
    <dsp:sp modelId="{2B3F5DDF-5E44-4673-9594-95FB57472F3D}">
      <dsp:nvSpPr>
        <dsp:cNvPr id="0" name=""/>
        <dsp:cNvSpPr/>
      </dsp:nvSpPr>
      <dsp:spPr>
        <a:xfrm>
          <a:off x="6452918" y="3345952"/>
          <a:ext cx="1700571" cy="131875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Decision Table</a:t>
          </a:r>
          <a:r>
            <a:rPr lang="ru-RU" sz="1800" kern="1200" dirty="0" smtClean="0"/>
            <a:t>(</a:t>
          </a:r>
          <a:r>
            <a:rPr lang="ru-RU" sz="1800" kern="1200" dirty="0" err="1" smtClean="0"/>
            <a:t>табл</a:t>
          </a:r>
          <a:r>
            <a:rPr lang="ru-RU" sz="1800" kern="1200" dirty="0" smtClean="0"/>
            <a:t> принятий решений)</a:t>
          </a:r>
          <a:endParaRPr lang="ru-RU" sz="1800" kern="1200" dirty="0"/>
        </a:p>
      </dsp:txBody>
      <dsp:txXfrm>
        <a:off x="6701961" y="3539079"/>
        <a:ext cx="1202485" cy="932498"/>
      </dsp:txXfrm>
    </dsp:sp>
    <dsp:sp modelId="{BF4267B2-250B-41BB-B10A-523D1995F5ED}">
      <dsp:nvSpPr>
        <dsp:cNvPr id="0" name=""/>
        <dsp:cNvSpPr/>
      </dsp:nvSpPr>
      <dsp:spPr>
        <a:xfrm rot="8724489">
          <a:off x="2801366" y="2874673"/>
          <a:ext cx="311308" cy="498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ru-RU" sz="1800" kern="1200"/>
        </a:p>
      </dsp:txBody>
      <dsp:txXfrm rot="10800000">
        <a:off x="2886503" y="2947801"/>
        <a:ext cx="217916" cy="298917"/>
      </dsp:txXfrm>
    </dsp:sp>
    <dsp:sp modelId="{000EAF9F-771F-4228-A88C-FBDC4188EF69}">
      <dsp:nvSpPr>
        <dsp:cNvPr id="0" name=""/>
        <dsp:cNvSpPr/>
      </dsp:nvSpPr>
      <dsp:spPr>
        <a:xfrm>
          <a:off x="1254803" y="3067639"/>
          <a:ext cx="1654995" cy="131875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Boundary Value</a:t>
          </a:r>
          <a:r>
            <a:rPr lang="ru-RU" sz="1800" kern="1200" dirty="0" smtClean="0"/>
            <a:t>(</a:t>
          </a:r>
          <a:r>
            <a:rPr lang="ru-RU" sz="1800" kern="1200" dirty="0" err="1" smtClean="0"/>
            <a:t>опред</a:t>
          </a:r>
          <a:r>
            <a:rPr lang="ru-RU" sz="1800" kern="1200" dirty="0" smtClean="0"/>
            <a:t>. значения границ )</a:t>
          </a:r>
          <a:endParaRPr lang="ru-RU" sz="1800" kern="1200" dirty="0"/>
        </a:p>
      </dsp:txBody>
      <dsp:txXfrm>
        <a:off x="1497171" y="3260766"/>
        <a:ext cx="1170259" cy="932498"/>
      </dsp:txXfrm>
    </dsp:sp>
    <dsp:sp modelId="{E929B910-F000-4C7C-8E12-AB8240EA0179}">
      <dsp:nvSpPr>
        <dsp:cNvPr id="0" name=""/>
        <dsp:cNvSpPr/>
      </dsp:nvSpPr>
      <dsp:spPr>
        <a:xfrm rot="12424101">
          <a:off x="2320295" y="1593949"/>
          <a:ext cx="619681" cy="498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ru-RU" sz="1800" kern="1200"/>
        </a:p>
      </dsp:txBody>
      <dsp:txXfrm rot="10800000">
        <a:off x="2461568" y="1727594"/>
        <a:ext cx="470223" cy="298917"/>
      </dsp:txXfrm>
    </dsp:sp>
    <dsp:sp modelId="{9ACD012C-1582-41DF-9242-E3D13291750C}">
      <dsp:nvSpPr>
        <dsp:cNvPr id="0" name=""/>
        <dsp:cNvSpPr/>
      </dsp:nvSpPr>
      <dsp:spPr>
        <a:xfrm>
          <a:off x="0" y="458429"/>
          <a:ext cx="2421915" cy="131875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Equivalence </a:t>
          </a:r>
          <a:r>
            <a:rPr lang="en-US" sz="1800" kern="1200" dirty="0" err="1" smtClean="0"/>
            <a:t>Clas</a:t>
          </a:r>
          <a:r>
            <a:rPr lang="ru-RU" sz="1800" kern="1200" dirty="0" smtClean="0"/>
            <a:t>(</a:t>
          </a:r>
          <a:r>
            <a:rPr lang="ru-RU" sz="1800" kern="1200" dirty="0" err="1" smtClean="0"/>
            <a:t>цель:сократить</a:t>
          </a:r>
          <a:r>
            <a:rPr lang="ru-RU" sz="1800" kern="1200" dirty="0" smtClean="0"/>
            <a:t> данные)</a:t>
          </a:r>
          <a:endParaRPr lang="ru-RU" sz="1800" kern="1200" dirty="0"/>
        </a:p>
      </dsp:txBody>
      <dsp:txXfrm>
        <a:off x="354681" y="651556"/>
        <a:ext cx="1712553" cy="93249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en-US"/>
          </a:p>
        </p:txBody>
      </p:sp>
      <p:sp>
        <p:nvSpPr>
          <p:cNvPr id="81923" name="Rectangle 3"/>
          <p:cNvSpPr>
            <a:spLocks noGrp="1" noChangeArrowheads="1"/>
          </p:cNvSpPr>
          <p:nvPr>
            <p:ph type="dt" sz="quarter" idx="1"/>
          </p:nvPr>
        </p:nvSpPr>
        <p:spPr bwMode="auto">
          <a:xfrm>
            <a:off x="3829761"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en-US"/>
          </a:p>
        </p:txBody>
      </p:sp>
      <p:sp>
        <p:nvSpPr>
          <p:cNvPr id="81924" name="Rectangle 4"/>
          <p:cNvSpPr>
            <a:spLocks noGrp="1" noChangeArrowheads="1"/>
          </p:cNvSpPr>
          <p:nvPr>
            <p:ph type="ftr" sz="quarter" idx="2"/>
          </p:nvPr>
        </p:nvSpPr>
        <p:spPr bwMode="auto">
          <a:xfrm>
            <a:off x="0"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en-US"/>
          </a:p>
        </p:txBody>
      </p:sp>
      <p:sp>
        <p:nvSpPr>
          <p:cNvPr id="81925" name="Rectangle 5"/>
          <p:cNvSpPr>
            <a:spLocks noGrp="1" noChangeArrowheads="1"/>
          </p:cNvSpPr>
          <p:nvPr>
            <p:ph type="sldNum" sz="quarter" idx="3"/>
          </p:nvPr>
        </p:nvSpPr>
        <p:spPr bwMode="auto">
          <a:xfrm>
            <a:off x="3829761"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685A1BFC-A748-4456-889D-675E4E2BA17C}" type="slidenum">
              <a:rPr lang="en-US"/>
              <a:pPr>
                <a:defRPr/>
              </a:pPr>
              <a:t>‹#›</a:t>
            </a:fld>
            <a:endParaRPr lang="en-US"/>
          </a:p>
        </p:txBody>
      </p:sp>
    </p:spTree>
    <p:extLst>
      <p:ext uri="{BB962C8B-B14F-4D97-AF65-F5344CB8AC3E}">
        <p14:creationId xmlns:p14="http://schemas.microsoft.com/office/powerpoint/2010/main" val="14371877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de-DE"/>
          </a:p>
        </p:txBody>
      </p:sp>
      <p:sp>
        <p:nvSpPr>
          <p:cNvPr id="8195" name="Rectangle 3"/>
          <p:cNvSpPr>
            <a:spLocks noGrp="1" noChangeArrowheads="1"/>
          </p:cNvSpPr>
          <p:nvPr>
            <p:ph type="dt" idx="1"/>
          </p:nvPr>
        </p:nvSpPr>
        <p:spPr bwMode="auto">
          <a:xfrm>
            <a:off x="3829761"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de-DE"/>
          </a:p>
        </p:txBody>
      </p:sp>
      <p:sp>
        <p:nvSpPr>
          <p:cNvPr id="6148"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76117" y="4722694"/>
            <a:ext cx="5408930" cy="44741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de-DE"/>
          </a:p>
        </p:txBody>
      </p:sp>
      <p:sp>
        <p:nvSpPr>
          <p:cNvPr id="8199" name="Rectangle 7"/>
          <p:cNvSpPr>
            <a:spLocks noGrp="1" noChangeArrowheads="1"/>
          </p:cNvSpPr>
          <p:nvPr>
            <p:ph type="sldNum" sz="quarter" idx="5"/>
          </p:nvPr>
        </p:nvSpPr>
        <p:spPr bwMode="auto">
          <a:xfrm>
            <a:off x="3829761"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7A5A9E54-1697-48B5-80FD-25B673F74DB6}" type="slidenum">
              <a:rPr lang="de-DE"/>
              <a:pPr>
                <a:defRPr/>
              </a:pPr>
              <a:t>‹#›</a:t>
            </a:fld>
            <a:endParaRPr lang="de-DE"/>
          </a:p>
        </p:txBody>
      </p:sp>
    </p:spTree>
    <p:extLst>
      <p:ext uri="{BB962C8B-B14F-4D97-AF65-F5344CB8AC3E}">
        <p14:creationId xmlns:p14="http://schemas.microsoft.com/office/powerpoint/2010/main" val="310496341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Arial" charset="0"/>
                <a:ea typeface="+mn-ea"/>
                <a:cs typeface="+mn-cs"/>
              </a:rPr>
              <a:t> При тестировании функциональности программы применяется подход "черного ящика", то есть для каждого требования к системе формируются </a:t>
            </a:r>
            <a:r>
              <a:rPr lang="ru-RU" sz="1200" b="0" i="0" kern="1200" dirty="0" err="1" smtClean="0">
                <a:solidFill>
                  <a:schemeClr val="tx1"/>
                </a:solidFill>
                <a:latin typeface="Arial" charset="0"/>
                <a:ea typeface="+mn-ea"/>
                <a:cs typeface="+mn-cs"/>
              </a:rPr>
              <a:t>тест-требования</a:t>
            </a:r>
            <a:r>
              <a:rPr lang="ru-RU" sz="1200" b="0" i="0" kern="1200" dirty="0" smtClean="0">
                <a:solidFill>
                  <a:schemeClr val="tx1"/>
                </a:solidFill>
                <a:latin typeface="Arial" charset="0"/>
                <a:ea typeface="+mn-ea"/>
                <a:cs typeface="+mn-cs"/>
              </a:rPr>
              <a:t>, которые, как правило, детализируют функциональные требования так, что на одно функциональное требование может приходиться несколько </a:t>
            </a:r>
            <a:r>
              <a:rPr lang="ru-RU" sz="1200" b="0" i="0" kern="1200" dirty="0" err="1" smtClean="0">
                <a:solidFill>
                  <a:schemeClr val="tx1"/>
                </a:solidFill>
                <a:latin typeface="Arial" charset="0"/>
                <a:ea typeface="+mn-ea"/>
                <a:cs typeface="+mn-cs"/>
              </a:rPr>
              <a:t>тест-требований</a:t>
            </a:r>
            <a:r>
              <a:rPr lang="ru-RU" sz="1200" b="0" i="0" kern="1200" dirty="0" smtClean="0">
                <a:solidFill>
                  <a:schemeClr val="tx1"/>
                </a:solidFill>
                <a:latin typeface="Arial" charset="0"/>
                <a:ea typeface="+mn-ea"/>
                <a:cs typeface="+mn-cs"/>
              </a:rPr>
              <a:t>. Сами </a:t>
            </a:r>
            <a:r>
              <a:rPr lang="ru-RU" sz="1200" b="0" i="0" kern="1200" dirty="0" err="1" smtClean="0">
                <a:solidFill>
                  <a:schemeClr val="tx1"/>
                </a:solidFill>
                <a:latin typeface="Arial" charset="0"/>
                <a:ea typeface="+mn-ea"/>
                <a:cs typeface="+mn-cs"/>
              </a:rPr>
              <a:t>тест-требования</a:t>
            </a:r>
            <a:r>
              <a:rPr lang="ru-RU" sz="1200" b="0" i="0" kern="1200" dirty="0" smtClean="0">
                <a:solidFill>
                  <a:schemeClr val="tx1"/>
                </a:solidFill>
                <a:latin typeface="Arial" charset="0"/>
                <a:ea typeface="+mn-ea"/>
                <a:cs typeface="+mn-cs"/>
              </a:rPr>
              <a:t> определяют, что должно быть протестировано, но не определяют, как. Конкретные значения задаются в тестовых примерах. Таким образом, одному </a:t>
            </a:r>
            <a:r>
              <a:rPr lang="ru-RU" sz="1200" b="0" i="0" kern="1200" dirty="0" err="1" smtClean="0">
                <a:solidFill>
                  <a:schemeClr val="tx1"/>
                </a:solidFill>
                <a:latin typeface="Arial" charset="0"/>
                <a:ea typeface="+mn-ea"/>
                <a:cs typeface="+mn-cs"/>
              </a:rPr>
              <a:t>тест-требованию</a:t>
            </a:r>
            <a:r>
              <a:rPr lang="ru-RU" sz="1200" b="0" i="0" kern="1200" dirty="0" smtClean="0">
                <a:solidFill>
                  <a:schemeClr val="tx1"/>
                </a:solidFill>
                <a:latin typeface="Arial" charset="0"/>
                <a:ea typeface="+mn-ea"/>
                <a:cs typeface="+mn-cs"/>
              </a:rPr>
              <a:t> может соответствовать сразу несколько тестовых примеров.</a:t>
            </a:r>
            <a:endParaRPr lang="ru-R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Arial" charset="0"/>
                <a:ea typeface="+mn-ea"/>
                <a:cs typeface="+mn-cs"/>
              </a:rPr>
              <a:t>анализ классов эквивалентности и граничных значений</a:t>
            </a:r>
            <a:r>
              <a:rPr lang="ru-RU" sz="1200" b="0" i="0" kern="1200" baseline="0" dirty="0" smtClean="0">
                <a:solidFill>
                  <a:schemeClr val="tx1"/>
                </a:solidFill>
                <a:latin typeface="Arial" charset="0"/>
                <a:ea typeface="+mn-ea"/>
                <a:cs typeface="+mn-cs"/>
              </a:rPr>
              <a:t> важен</a:t>
            </a:r>
            <a:endParaRPr lang="ru-RU" sz="1200" b="0" i="0" kern="1200" dirty="0" smtClean="0">
              <a:solidFill>
                <a:schemeClr val="tx1"/>
              </a:solidFill>
              <a:latin typeface="Arial" charset="0"/>
              <a:ea typeface="+mn-ea"/>
              <a:cs typeface="+mn-cs"/>
            </a:endParaRPr>
          </a:p>
          <a:p>
            <a:r>
              <a:rPr lang="ru-RU" sz="1200" b="0" i="0" kern="1200" dirty="0" smtClean="0">
                <a:solidFill>
                  <a:schemeClr val="tx1"/>
                </a:solidFill>
                <a:latin typeface="Arial" charset="0"/>
                <a:ea typeface="+mn-ea"/>
                <a:cs typeface="+mn-cs"/>
              </a:rPr>
              <a:t>Потому что они могут использоваться на разных уровнях – от отдельных функций до целого продукта.</a:t>
            </a:r>
          </a:p>
          <a:p>
            <a:r>
              <a:rPr lang="ru-RU" sz="1200" b="0" i="0" kern="1200" dirty="0" smtClean="0">
                <a:solidFill>
                  <a:schemeClr val="tx1"/>
                </a:solidFill>
                <a:latin typeface="Arial" charset="0"/>
                <a:ea typeface="+mn-ea"/>
                <a:cs typeface="+mn-cs"/>
              </a:rPr>
              <a:t>Потому что многие </a:t>
            </a:r>
            <a:r>
              <a:rPr lang="ru-RU" sz="1200" b="0" i="0" kern="1200" dirty="0" err="1" smtClean="0">
                <a:solidFill>
                  <a:schemeClr val="tx1"/>
                </a:solidFill>
                <a:latin typeface="Arial" charset="0"/>
                <a:ea typeface="+mn-ea"/>
                <a:cs typeface="+mn-cs"/>
              </a:rPr>
              <a:t>тестировщики</a:t>
            </a:r>
            <a:r>
              <a:rPr lang="ru-RU" sz="1200" b="0" i="0" kern="1200" dirty="0" smtClean="0">
                <a:solidFill>
                  <a:schemeClr val="tx1"/>
                </a:solidFill>
                <a:latin typeface="Arial" charset="0"/>
                <a:ea typeface="+mn-ea"/>
                <a:cs typeface="+mn-cs"/>
              </a:rPr>
              <a:t> пользуются ими интуитивно каждый день.</a:t>
            </a:r>
          </a:p>
          <a:p>
            <a:r>
              <a:rPr lang="ru-RU" sz="1200" b="0" i="0" kern="1200" dirty="0" smtClean="0">
                <a:solidFill>
                  <a:schemeClr val="tx1"/>
                </a:solidFill>
                <a:latin typeface="Arial" charset="0"/>
                <a:ea typeface="+mn-ea"/>
                <a:cs typeface="+mn-cs"/>
              </a:rPr>
              <a:t>Потому что неправильное использование этих техник может привести к пропуску серьезных ошибок.</a:t>
            </a:r>
          </a:p>
          <a:p>
            <a:endParaRPr lang="ru-R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1000000  вариантов было, стало 4</a:t>
            </a:r>
            <a:endParaRPr lang="ru-R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sz="1200" b="0" i="0" kern="1200" dirty="0" smtClean="0">
                <a:solidFill>
                  <a:schemeClr val="tx1"/>
                </a:solidFill>
                <a:latin typeface="Arial" charset="0"/>
                <a:ea typeface="+mn-ea"/>
                <a:cs typeface="+mn-cs"/>
              </a:rPr>
              <a:t>Давайте рассмотрим вторую технику - анализ граничных значений.</a:t>
            </a:r>
          </a:p>
          <a:p>
            <a:r>
              <a:rPr lang="ru-RU" sz="1200" b="0" i="0" kern="1200" dirty="0" smtClean="0">
                <a:solidFill>
                  <a:schemeClr val="tx1"/>
                </a:solidFill>
                <a:latin typeface="Arial" charset="0"/>
                <a:ea typeface="+mn-ea"/>
                <a:cs typeface="+mn-cs"/>
              </a:rPr>
              <a:t/>
            </a:r>
            <a:br>
              <a:rPr lang="ru-RU" sz="1200" b="0" i="0" kern="1200" dirty="0" smtClean="0">
                <a:solidFill>
                  <a:schemeClr val="tx1"/>
                </a:solidFill>
                <a:latin typeface="Arial" charset="0"/>
                <a:ea typeface="+mn-ea"/>
                <a:cs typeface="+mn-cs"/>
              </a:rPr>
            </a:br>
            <a:endParaRPr lang="ru-RU" sz="1200" b="0" i="0" kern="1200" dirty="0" smtClean="0">
              <a:solidFill>
                <a:schemeClr val="tx1"/>
              </a:solidFill>
              <a:latin typeface="Arial" charset="0"/>
              <a:ea typeface="+mn-ea"/>
              <a:cs typeface="+mn-cs"/>
            </a:endParaRPr>
          </a:p>
          <a:p>
            <a:r>
              <a:rPr lang="ru-RU" sz="1200" b="0" i="1" kern="1200" dirty="0" smtClean="0">
                <a:solidFill>
                  <a:schemeClr val="tx1"/>
                </a:solidFill>
                <a:latin typeface="Arial" charset="0"/>
                <a:ea typeface="+mn-ea"/>
                <a:cs typeface="+mn-cs"/>
              </a:rPr>
              <a:t>Это техника проверки ошибок на границах классов эквивалентности</a:t>
            </a:r>
            <a:r>
              <a:rPr lang="ru-RU" sz="1200" b="1" i="0" kern="1200" dirty="0" smtClean="0">
                <a:solidFill>
                  <a:schemeClr val="tx1"/>
                </a:solidFill>
                <a:latin typeface="Arial" charset="0"/>
                <a:ea typeface="+mn-ea"/>
                <a:cs typeface="+mn-cs"/>
              </a:rPr>
              <a:t>.</a:t>
            </a:r>
            <a:endParaRPr lang="ru-RU" sz="1200" b="0" i="0" kern="1200" dirty="0" smtClean="0">
              <a:solidFill>
                <a:schemeClr val="tx1"/>
              </a:solidFill>
              <a:latin typeface="Arial" charset="0"/>
              <a:ea typeface="+mn-ea"/>
              <a:cs typeface="+mn-cs"/>
            </a:endParaRPr>
          </a:p>
          <a:p>
            <a:r>
              <a:rPr lang="ru-RU" sz="1200" b="0" i="0" kern="1200" dirty="0" smtClean="0">
                <a:solidFill>
                  <a:schemeClr val="tx1"/>
                </a:solidFill>
                <a:latin typeface="Arial" charset="0"/>
                <a:ea typeface="+mn-ea"/>
                <a:cs typeface="+mn-cs"/>
              </a:rPr>
              <a:t/>
            </a:r>
            <a:br>
              <a:rPr lang="ru-RU" sz="1200" b="0" i="0" kern="1200" dirty="0" smtClean="0">
                <a:solidFill>
                  <a:schemeClr val="tx1"/>
                </a:solidFill>
                <a:latin typeface="Arial" charset="0"/>
                <a:ea typeface="+mn-ea"/>
                <a:cs typeface="+mn-cs"/>
              </a:rPr>
            </a:br>
            <a:endParaRPr lang="ru-RU" sz="1200" b="0" i="0" kern="1200" dirty="0" smtClean="0">
              <a:solidFill>
                <a:schemeClr val="tx1"/>
              </a:solidFill>
              <a:latin typeface="Arial" charset="0"/>
              <a:ea typeface="+mn-ea"/>
              <a:cs typeface="+mn-cs"/>
            </a:endParaRPr>
          </a:p>
          <a:p>
            <a:r>
              <a:rPr lang="ru-RU" sz="1200" b="0" i="0" kern="1200" dirty="0" smtClean="0">
                <a:solidFill>
                  <a:schemeClr val="tx1"/>
                </a:solidFill>
                <a:latin typeface="Arial" charset="0"/>
                <a:ea typeface="+mn-ea"/>
                <a:cs typeface="+mn-cs"/>
              </a:rPr>
              <a:t>Если техника анализа классов эквивалентности ориентирована на тестовое покрытие, то эта техника основана на рисках. Эта техника начинается с идеи о том, что программа может сломаться в области граничных значений.</a:t>
            </a:r>
          </a:p>
          <a:p>
            <a:r>
              <a:rPr lang="ru-RU" sz="1200" b="0" i="0" kern="1200" dirty="0" smtClean="0">
                <a:solidFill>
                  <a:schemeClr val="tx1"/>
                </a:solidFill>
                <a:latin typeface="Arial" charset="0"/>
                <a:ea typeface="+mn-ea"/>
                <a:cs typeface="+mn-cs"/>
              </a:rPr>
              <a:t/>
            </a:r>
            <a:br>
              <a:rPr lang="ru-RU" sz="1200" b="0" i="0" kern="1200" dirty="0" smtClean="0">
                <a:solidFill>
                  <a:schemeClr val="tx1"/>
                </a:solidFill>
                <a:latin typeface="Arial" charset="0"/>
                <a:ea typeface="+mn-ea"/>
                <a:cs typeface="+mn-cs"/>
              </a:rPr>
            </a:br>
            <a:endParaRPr lang="ru-RU" sz="1200" b="0" i="0" kern="1200" dirty="0" smtClean="0">
              <a:solidFill>
                <a:schemeClr val="tx1"/>
              </a:solidFill>
              <a:latin typeface="Arial" charset="0"/>
              <a:ea typeface="+mn-ea"/>
              <a:cs typeface="+mn-cs"/>
            </a:endParaRPr>
          </a:p>
          <a:p>
            <a:r>
              <a:rPr lang="ru-RU" sz="1200" b="0" i="0" kern="1200" dirty="0" smtClean="0">
                <a:solidFill>
                  <a:schemeClr val="tx1"/>
                </a:solidFill>
                <a:latin typeface="Arial" charset="0"/>
                <a:ea typeface="+mn-ea"/>
                <a:cs typeface="+mn-cs"/>
              </a:rPr>
              <a:t>А почему считается, что с граничными значениями связаны серьезные риски?</a:t>
            </a:r>
          </a:p>
          <a:p>
            <a:r>
              <a:rPr lang="ru-RU" dirty="0" smtClean="0"/>
              <a:t/>
            </a:r>
            <a:br>
              <a:rPr lang="ru-RU" dirty="0" smtClean="0"/>
            </a:br>
            <a:r>
              <a:rPr lang="ru-RU" sz="1200" b="0" i="0" kern="1200" dirty="0" smtClean="0">
                <a:solidFill>
                  <a:schemeClr val="tx1"/>
                </a:solidFill>
                <a:latin typeface="Arial" charset="0"/>
                <a:ea typeface="+mn-ea"/>
                <a:cs typeface="+mn-cs"/>
              </a:rPr>
              <a:t>Давно замечено, что при разработке большое число проблем возникает на границах входных переменных.</a:t>
            </a:r>
          </a:p>
          <a:p>
            <a:r>
              <a:rPr lang="ru-RU" sz="1200" b="0" i="0" kern="1200" dirty="0" smtClean="0">
                <a:solidFill>
                  <a:schemeClr val="tx1"/>
                </a:solidFill>
                <a:latin typeface="Arial" charset="0"/>
                <a:ea typeface="+mn-ea"/>
                <a:cs typeface="+mn-cs"/>
              </a:rPr>
              <a:t>Даже если эквивалентные классы найдены правильно, то граничные значения могут быть ошибочно отнесены к другому классу.</a:t>
            </a:r>
          </a:p>
          <a:p>
            <a:r>
              <a:rPr lang="ru-RU" dirty="0" smtClean="0"/>
              <a:t/>
            </a:r>
            <a:br>
              <a:rPr lang="ru-RU" dirty="0" smtClean="0"/>
            </a:br>
            <a:r>
              <a:rPr lang="ru-RU" sz="1200" b="0" i="0" kern="1200" dirty="0" smtClean="0">
                <a:solidFill>
                  <a:schemeClr val="tx1"/>
                </a:solidFill>
                <a:latin typeface="Arial" charset="0"/>
                <a:ea typeface="+mn-ea"/>
                <a:cs typeface="+mn-cs"/>
              </a:rPr>
              <a:t>Эта техника на первый взгляд простая. Но это впечатление не должно вводить нас в заблуждение: эффективное применение этой техники зависит от способности правильно выделить классы эквивалентности и затем выбрать тесты для проверки границ этих классов.</a:t>
            </a:r>
          </a:p>
          <a:p>
            <a:endParaRPr lang="ru-R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i="0" kern="1200" dirty="0" smtClean="0">
                <a:solidFill>
                  <a:schemeClr val="tx1"/>
                </a:solidFill>
                <a:latin typeface="Arial" charset="0"/>
                <a:ea typeface="+mn-ea"/>
                <a:cs typeface="+mn-cs"/>
              </a:rPr>
              <a:t>Если суммировать тесты, необходимые для проверки классов эквивалентности и граничных значений, получим 4 + 9 =13 тестов.</a:t>
            </a:r>
          </a:p>
          <a:p>
            <a:r>
              <a:rPr lang="ru-RU" sz="1200" b="0" i="0" kern="1200" dirty="0" smtClean="0">
                <a:solidFill>
                  <a:schemeClr val="tx1"/>
                </a:solidFill>
                <a:latin typeface="Arial" charset="0"/>
                <a:ea typeface="+mn-ea"/>
                <a:cs typeface="+mn-cs"/>
              </a:rPr>
              <a:t/>
            </a:r>
            <a:br>
              <a:rPr lang="ru-RU" sz="1200" b="0" i="0" kern="1200" dirty="0" smtClean="0">
                <a:solidFill>
                  <a:schemeClr val="tx1"/>
                </a:solidFill>
                <a:latin typeface="Arial" charset="0"/>
                <a:ea typeface="+mn-ea"/>
                <a:cs typeface="+mn-cs"/>
              </a:rPr>
            </a:br>
            <a:endParaRPr lang="ru-RU" sz="1200" b="0" i="0" kern="1200" dirty="0" smtClean="0">
              <a:solidFill>
                <a:schemeClr val="tx1"/>
              </a:solidFill>
              <a:latin typeface="Arial" charset="0"/>
              <a:ea typeface="+mn-ea"/>
              <a:cs typeface="+mn-cs"/>
            </a:endParaRPr>
          </a:p>
          <a:p>
            <a:r>
              <a:rPr lang="ru-RU" sz="1200" b="0" i="0" kern="1200" dirty="0" smtClean="0">
                <a:solidFill>
                  <a:schemeClr val="tx1"/>
                </a:solidFill>
                <a:latin typeface="Arial" charset="0"/>
                <a:ea typeface="+mn-ea"/>
                <a:cs typeface="+mn-cs"/>
              </a:rPr>
              <a:t>В некоторых источниках рекомендуется использовать классы эквивалентности и граничные условия вместе по следующим соображениям:</a:t>
            </a:r>
          </a:p>
          <a:p>
            <a:r>
              <a:rPr lang="ru-RU" dirty="0" smtClean="0"/>
              <a:t/>
            </a:r>
            <a:br>
              <a:rPr lang="ru-RU" dirty="0" smtClean="0"/>
            </a:br>
            <a:r>
              <a:rPr lang="ru-RU" sz="1200" b="0" i="0" kern="1200" dirty="0" smtClean="0">
                <a:solidFill>
                  <a:schemeClr val="tx1"/>
                </a:solidFill>
                <a:latin typeface="Arial" charset="0"/>
                <a:ea typeface="+mn-ea"/>
                <a:cs typeface="+mn-cs"/>
              </a:rPr>
              <a:t>Техника анализа классов эквивалентности говорит о том, что мы должны выбрать минимум по одному значению из каждого класса.</a:t>
            </a:r>
          </a:p>
          <a:p>
            <a:r>
              <a:rPr lang="ru-RU" sz="1200" b="0" i="0" kern="1200" dirty="0" smtClean="0">
                <a:solidFill>
                  <a:schemeClr val="tx1"/>
                </a:solidFill>
                <a:latin typeface="Arial" charset="0"/>
                <a:ea typeface="+mn-ea"/>
                <a:cs typeface="+mn-cs"/>
              </a:rPr>
              <a:t>Так как граница обычно относится к какому-то классу, то можно использовать ее как представителя  этого класса.</a:t>
            </a:r>
          </a:p>
          <a:p>
            <a:r>
              <a:rPr lang="ru-RU" sz="1200" b="0" i="0" kern="1200" dirty="0" smtClean="0">
                <a:solidFill>
                  <a:schemeClr val="tx1"/>
                </a:solidFill>
                <a:latin typeface="Arial" charset="0"/>
                <a:ea typeface="+mn-ea"/>
                <a:cs typeface="+mn-cs"/>
              </a:rPr>
              <a:t>Тогда мы сэкономим определенное количество тестов.</a:t>
            </a:r>
          </a:p>
          <a:p>
            <a:r>
              <a:rPr lang="ru-RU" dirty="0" smtClean="0"/>
              <a:t/>
            </a:r>
            <a:br>
              <a:rPr lang="ru-RU" dirty="0" smtClean="0"/>
            </a:br>
            <a:r>
              <a:rPr lang="ru-RU" sz="1200" b="0" i="0" kern="1200" dirty="0" smtClean="0">
                <a:solidFill>
                  <a:schemeClr val="tx1"/>
                </a:solidFill>
                <a:latin typeface="Arial" charset="0"/>
                <a:ea typeface="+mn-ea"/>
                <a:cs typeface="+mn-cs"/>
              </a:rPr>
              <a:t>Если следовать этой рекомендации, то в нашем случае останется 9 тестов.</a:t>
            </a:r>
          </a:p>
          <a:p>
            <a:r>
              <a:rPr lang="ru-RU" sz="1200" b="0" i="0" kern="1200" dirty="0" smtClean="0">
                <a:solidFill>
                  <a:schemeClr val="tx1"/>
                </a:solidFill>
                <a:latin typeface="Arial" charset="0"/>
                <a:ea typeface="+mn-ea"/>
                <a:cs typeface="+mn-cs"/>
              </a:rPr>
              <a:t>Но эту рекомендацию нужно использовать на свой страх и риск. Если считаете, что необходимо все-таки проверить обычные (не граничные) тесты – сделайте это. Лучше перестраховаться, чем пропустить ошибки.</a:t>
            </a:r>
            <a:endParaRPr lang="ru-RU" sz="1200" b="0" i="0" kern="1200" smtClean="0">
              <a:solidFill>
                <a:schemeClr val="tx1"/>
              </a:solidFill>
              <a:latin typeface="Arial" charset="0"/>
              <a:ea typeface="+mn-ea"/>
              <a:cs typeface="+mn-cs"/>
            </a:endParaRPr>
          </a:p>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программа настроена на работу с прописными символами, протестируйте граничные значения для A и Z. Протестируйте @ и [, потому что в коде ASCII символ @ предшествует A, а символ [ следует сразу за Z.</a:t>
            </a:r>
          </a:p>
          <a:p>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1635" name="Rectangle 7"/>
          <p:cNvSpPr>
            <a:spLocks noGrp="1" noChangeArrowheads="1"/>
          </p:cNvSpPr>
          <p:nvPr>
            <p:ph type="ctrTitle"/>
          </p:nvPr>
        </p:nvSpPr>
        <p:spPr>
          <a:xfrm>
            <a:off x="1408113" y="4843463"/>
            <a:ext cx="6484937" cy="1081087"/>
          </a:xfrm>
          <a:prstGeom prst="rect">
            <a:avLst/>
          </a:prstGeom>
        </p:spPr>
        <p:txBody>
          <a:bodyPr anchor="b"/>
          <a:lstStyle>
            <a:lvl1pPr>
              <a:lnSpc>
                <a:spcPct val="110000"/>
              </a:lnSpc>
              <a:defRPr sz="3200">
                <a:solidFill>
                  <a:schemeClr val="bg1"/>
                </a:solidFill>
              </a:defRPr>
            </a:lvl1pPr>
          </a:lstStyle>
          <a:p>
            <a:r>
              <a:rPr lang="ru-RU" smtClean="0"/>
              <a:t>Образец заголовка</a:t>
            </a:r>
            <a:endParaRPr lang="de-DE" dirty="0"/>
          </a:p>
        </p:txBody>
      </p:sp>
      <p:sp>
        <p:nvSpPr>
          <p:cNvPr id="111636" name="Rectangle 12"/>
          <p:cNvSpPr>
            <a:spLocks noGrp="1" noChangeArrowheads="1"/>
          </p:cNvSpPr>
          <p:nvPr>
            <p:ph type="subTitle" idx="1"/>
          </p:nvPr>
        </p:nvSpPr>
        <p:spPr bwMode="gray">
          <a:xfrm>
            <a:off x="1408113" y="5903913"/>
            <a:ext cx="6480175" cy="800100"/>
          </a:xfrm>
          <a:prstGeom prst="rect">
            <a:avLst/>
          </a:prstGeom>
        </p:spPr>
        <p:txBody>
          <a:bodyPr tIns="45720" bIns="45720"/>
          <a:lstStyle>
            <a:lvl1pPr marL="0" indent="0">
              <a:buFont typeface="Wingdings" pitchFamily="2" charset="2"/>
              <a:buNone/>
              <a:defRPr sz="2400">
                <a:solidFill>
                  <a:schemeClr val="bg1"/>
                </a:solidFill>
              </a:defRPr>
            </a:lvl1pPr>
          </a:lstStyle>
          <a:p>
            <a:r>
              <a:rPr lang="ru-RU" smtClean="0"/>
              <a:t>Образец подзаголовка</a:t>
            </a:r>
            <a:endParaRPr lang="de-DE" dirty="0"/>
          </a:p>
        </p:txBody>
      </p:sp>
      <p:pic>
        <p:nvPicPr>
          <p:cNvPr id="2" name="Рисунок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89928" y="490815"/>
            <a:ext cx="4225699" cy="2097961"/>
          </a:xfrm>
          <a:prstGeom prst="rect">
            <a:avLst/>
          </a:prstGeom>
        </p:spPr>
      </p:pic>
    </p:spTree>
    <p:extLst>
      <p:ext uri="{BB962C8B-B14F-4D97-AF65-F5344CB8AC3E}">
        <p14:creationId xmlns:p14="http://schemas.microsoft.com/office/powerpoint/2010/main" val="1605527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6" name="Footer Placeholder 5"/>
          <p:cNvSpPr>
            <a:spLocks noGrp="1"/>
          </p:cNvSpPr>
          <p:nvPr>
            <p:ph type="ftr" sz="quarter" idx="11"/>
          </p:nvPr>
        </p:nvSpPr>
        <p:spPr/>
        <p:txBody>
          <a:bodyPr/>
          <a:lstStyle/>
          <a:p>
            <a:r>
              <a:rPr lang="ru-RU" smtClean="0"/>
              <a:t>Нижний колонтитул</a:t>
            </a:r>
            <a:endParaRPr lang="ru-RU"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8" name="Footer Placeholder 7"/>
          <p:cNvSpPr>
            <a:spLocks noGrp="1"/>
          </p:cNvSpPr>
          <p:nvPr>
            <p:ph type="ftr" sz="quarter" idx="11"/>
          </p:nvPr>
        </p:nvSpPr>
        <p:spPr/>
        <p:txBody>
          <a:bodyPr/>
          <a:lstStyle/>
          <a:p>
            <a:r>
              <a:rPr lang="ru-RU" smtClean="0"/>
              <a:t>Нижний колонтитул</a:t>
            </a:r>
            <a:endParaRPr lang="ru-RU"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4" name="Footer Placeholder 3"/>
          <p:cNvSpPr>
            <a:spLocks noGrp="1"/>
          </p:cNvSpPr>
          <p:nvPr>
            <p:ph type="ftr" sz="quarter" idx="11"/>
          </p:nvPr>
        </p:nvSpPr>
        <p:spPr/>
        <p:txBody>
          <a:bodyPr/>
          <a:lstStyle/>
          <a:p>
            <a:r>
              <a:rPr lang="ru-RU" smtClean="0"/>
              <a:t>Нижний колонтитул</a:t>
            </a:r>
            <a:endParaRPr lang="ru-RU"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3" name="Footer Placeholder 2"/>
          <p:cNvSpPr>
            <a:spLocks noGrp="1"/>
          </p:cNvSpPr>
          <p:nvPr>
            <p:ph type="ftr" sz="quarter" idx="11"/>
          </p:nvPr>
        </p:nvSpPr>
        <p:spPr/>
        <p:txBody>
          <a:bodyPr/>
          <a:lstStyle/>
          <a:p>
            <a:r>
              <a:rPr lang="ru-RU" smtClean="0"/>
              <a:t>Нижний колонтитул</a:t>
            </a:r>
            <a:endParaRPr lang="ru-RU"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70DDF080-5E8C-48AD-84E5-6C08B304C14E}" type="datetimeFigureOut">
              <a:rPr lang="en-US" dirty="0"/>
              <a:t>2/5/19</a:t>
            </a:fld>
            <a:endParaRPr lang="en-US" dirty="0"/>
          </a:p>
        </p:txBody>
      </p:sp>
      <p:sp>
        <p:nvSpPr>
          <p:cNvPr id="6" name="Footer Placeholder 5"/>
          <p:cNvSpPr>
            <a:spLocks noGrp="1"/>
          </p:cNvSpPr>
          <p:nvPr>
            <p:ph type="ftr" sz="quarter" idx="11"/>
          </p:nvPr>
        </p:nvSpPr>
        <p:spPr/>
        <p:txBody>
          <a:bodyPr/>
          <a:lstStyle/>
          <a:p>
            <a:r>
              <a:rPr lang="ru-RU" smtClean="0"/>
              <a:t>Нижний колонтитул</a:t>
            </a:r>
            <a:endParaRPr lang="ru-RU"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Чтобы добавить рисунок, перетащите его в заполнитель или щелкните значок</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6" name="Footer Placeholder 5"/>
          <p:cNvSpPr>
            <a:spLocks noGrp="1"/>
          </p:cNvSpPr>
          <p:nvPr>
            <p:ph type="ftr" sz="quarter" idx="11"/>
          </p:nvPr>
        </p:nvSpPr>
        <p:spPr/>
        <p:txBody>
          <a:bodyPr/>
          <a:lstStyle/>
          <a:p>
            <a:r>
              <a:rPr lang="ru-RU" smtClean="0"/>
              <a:t>Нижний колонтитул</a:t>
            </a:r>
            <a:endParaRPr lang="ru-RU"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smtClean="0"/>
              <a:t>Образец заголовка</a:t>
            </a:r>
            <a:endParaRPr lang="ru-RU"/>
          </a:p>
        </p:txBody>
      </p:sp>
      <p:sp>
        <p:nvSpPr>
          <p:cNvPr id="7" name="Объект 6"/>
          <p:cNvSpPr>
            <a:spLocks noGrp="1"/>
          </p:cNvSpPr>
          <p:nvPr>
            <p:ph sz="quarter" idx="11"/>
          </p:nvPr>
        </p:nvSpPr>
        <p:spPr>
          <a:xfrm>
            <a:off x="484188" y="1617663"/>
            <a:ext cx="8229600" cy="4500000"/>
          </a:xfrm>
        </p:spPr>
        <p:txBody>
          <a:body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8" name="Нижний колонтитул 7"/>
          <p:cNvSpPr>
            <a:spLocks noGrp="1"/>
          </p:cNvSpPr>
          <p:nvPr>
            <p:ph type="ftr" sz="quarter" idx="12"/>
          </p:nvPr>
        </p:nvSpPr>
        <p:spPr/>
        <p:txBody>
          <a:bodyPr/>
          <a:lstStyle/>
          <a:p>
            <a:r>
              <a:rPr lang="ru-RU" smtClean="0"/>
              <a:t>Нижний колонтитул</a:t>
            </a:r>
            <a:endParaRPr lang="ru-RU" dirty="0"/>
          </a:p>
        </p:txBody>
      </p:sp>
    </p:spTree>
    <p:extLst>
      <p:ext uri="{BB962C8B-B14F-4D97-AF65-F5344CB8AC3E}">
        <p14:creationId xmlns:p14="http://schemas.microsoft.com/office/powerpoint/2010/main" val="175600782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Карточка с именем">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Карточка с цитатой">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smtClean="0"/>
              <a:t>Образец заголовка</a:t>
            </a:r>
            <a:endParaRPr lang="ru-RU"/>
          </a:p>
        </p:txBody>
      </p:sp>
      <p:sp>
        <p:nvSpPr>
          <p:cNvPr id="7" name="Объект 6"/>
          <p:cNvSpPr>
            <a:spLocks noGrp="1"/>
          </p:cNvSpPr>
          <p:nvPr>
            <p:ph sz="quarter" idx="11"/>
          </p:nvPr>
        </p:nvSpPr>
        <p:spPr>
          <a:xfrm>
            <a:off x="484188" y="1617663"/>
            <a:ext cx="8229600" cy="4500000"/>
          </a:xfrm>
        </p:spPr>
        <p:txBody>
          <a:body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8" name="Нижний колонтитул 7"/>
          <p:cNvSpPr>
            <a:spLocks noGrp="1"/>
          </p:cNvSpPr>
          <p:nvPr>
            <p:ph type="ftr" sz="quarter" idx="12"/>
          </p:nvPr>
        </p:nvSpPr>
        <p:spPr/>
        <p:txBody>
          <a:bodyPr/>
          <a:lstStyle/>
          <a:p>
            <a:r>
              <a:rPr lang="ru-RU" smtClean="0"/>
              <a:t>Нижний колонтитул</a:t>
            </a:r>
            <a:endParaRPr lang="ru-RU" dirty="0"/>
          </a:p>
        </p:txBody>
      </p:sp>
    </p:spTree>
    <p:extLst>
      <p:ext uri="{BB962C8B-B14F-4D97-AF65-F5344CB8AC3E}">
        <p14:creationId xmlns:p14="http://schemas.microsoft.com/office/powerpoint/2010/main" val="18656268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lstStyle>
            <a:lvl1pPr algn="l">
              <a:defRPr sz="4000" b="1" cap="all"/>
            </a:lvl1pPr>
          </a:lstStyle>
          <a:p>
            <a:r>
              <a:rPr lang="ru-RU" smtClean="0"/>
              <a:t>Образец заголовка</a:t>
            </a:r>
            <a:endParaRPr lang="de-DE" dirty="0"/>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5" name="Нижний колонтитул 4"/>
          <p:cNvSpPr>
            <a:spLocks noGrp="1"/>
          </p:cNvSpPr>
          <p:nvPr>
            <p:ph type="ftr" sz="quarter" idx="10"/>
          </p:nvPr>
        </p:nvSpPr>
        <p:spPr/>
        <p:txBody>
          <a:bodyPr/>
          <a:lstStyle/>
          <a:p>
            <a:r>
              <a:rPr lang="ru-RU" smtClean="0"/>
              <a:t>Нижний колонтитул</a:t>
            </a:r>
            <a:endParaRPr lang="ru-RU" dirty="0"/>
          </a:p>
        </p:txBody>
      </p:sp>
      <p:sp>
        <p:nvSpPr>
          <p:cNvPr id="6" name="Rectangle 5"/>
          <p:cNvSpPr>
            <a:spLocks noChangeArrowheads="1"/>
          </p:cNvSpPr>
          <p:nvPr userDrawn="1"/>
        </p:nvSpPr>
        <p:spPr bwMode="gray">
          <a:xfrm>
            <a:off x="219075" y="6365875"/>
            <a:ext cx="1343025" cy="247650"/>
          </a:xfrm>
          <a:prstGeom prst="rect">
            <a:avLst/>
          </a:prstGeom>
          <a:noFill/>
          <a:ln w="9525">
            <a:noFill/>
            <a:miter lim="800000"/>
            <a:headEnd/>
            <a:tailEnd/>
          </a:ln>
        </p:spPr>
        <p:txBody>
          <a:bodyPr/>
          <a:lstStyle/>
          <a:p>
            <a:pPr>
              <a:defRPr/>
            </a:pPr>
            <a:r>
              <a:rPr lang="ru-RU" sz="1000" b="1" dirty="0" smtClean="0">
                <a:solidFill>
                  <a:srgbClr val="004587"/>
                </a:solidFill>
              </a:rPr>
              <a:t>Страница</a:t>
            </a:r>
            <a:r>
              <a:rPr lang="de-DE" sz="1000" b="1" dirty="0" smtClean="0">
                <a:solidFill>
                  <a:srgbClr val="004587"/>
                </a:solidFill>
              </a:rPr>
              <a:t> </a:t>
            </a:r>
            <a:r>
              <a:rPr lang="de-DE" sz="1000" b="1" dirty="0">
                <a:solidFill>
                  <a:srgbClr val="004587"/>
                </a:solidFill>
                <a:sym typeface="Wingdings" pitchFamily="2" charset="2"/>
              </a:rPr>
              <a:t></a:t>
            </a:r>
            <a:r>
              <a:rPr lang="de-DE" sz="1000" b="1" dirty="0">
                <a:solidFill>
                  <a:srgbClr val="004587"/>
                </a:solidFill>
              </a:rPr>
              <a:t> </a:t>
            </a:r>
            <a:fld id="{D22FFDB2-71C7-498E-8229-FD3F8A3503D5}" type="slidenum">
              <a:rPr lang="de-DE" sz="1000" b="1">
                <a:solidFill>
                  <a:srgbClr val="004587"/>
                </a:solidFill>
              </a:rPr>
              <a:pPr>
                <a:defRPr/>
              </a:pPr>
              <a:t>‹#›</a:t>
            </a:fld>
            <a:endParaRPr lang="de-DE" sz="1000" b="1" dirty="0">
              <a:solidFill>
                <a:srgbClr val="004587"/>
              </a:solidFill>
            </a:endParaRPr>
          </a:p>
        </p:txBody>
      </p:sp>
      <p:pic>
        <p:nvPicPr>
          <p:cNvPr id="7" name="Рисунок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54000" y="436561"/>
            <a:ext cx="2659787" cy="1320522"/>
          </a:xfrm>
          <a:prstGeom prst="rect">
            <a:avLst/>
          </a:prstGeom>
        </p:spPr>
      </p:pic>
    </p:spTree>
    <p:extLst>
      <p:ext uri="{BB962C8B-B14F-4D97-AF65-F5344CB8AC3E}">
        <p14:creationId xmlns:p14="http://schemas.microsoft.com/office/powerpoint/2010/main" val="35061990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7" name="Нижний колонтитул 6"/>
          <p:cNvSpPr>
            <a:spLocks noGrp="1"/>
          </p:cNvSpPr>
          <p:nvPr>
            <p:ph type="ftr" sz="quarter" idx="10"/>
          </p:nvPr>
        </p:nvSpPr>
        <p:spPr/>
        <p:txBody>
          <a:bodyPr/>
          <a:lstStyle/>
          <a:p>
            <a:r>
              <a:rPr lang="ru-RU" smtClean="0"/>
              <a:t>Нижний колонтитул</a:t>
            </a:r>
            <a:endParaRPr lang="ru-RU" dirty="0"/>
          </a:p>
        </p:txBody>
      </p:sp>
      <p:sp>
        <p:nvSpPr>
          <p:cNvPr id="8" name="Объект 6"/>
          <p:cNvSpPr>
            <a:spLocks noGrp="1"/>
          </p:cNvSpPr>
          <p:nvPr>
            <p:ph sz="quarter" idx="11"/>
          </p:nvPr>
        </p:nvSpPr>
        <p:spPr>
          <a:xfrm>
            <a:off x="484188" y="1617663"/>
            <a:ext cx="3816000" cy="4500000"/>
          </a:xfrm>
        </p:spPr>
        <p:txBody>
          <a:body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9" name="Объект 6"/>
          <p:cNvSpPr>
            <a:spLocks noGrp="1"/>
          </p:cNvSpPr>
          <p:nvPr>
            <p:ph sz="quarter" idx="12"/>
          </p:nvPr>
        </p:nvSpPr>
        <p:spPr>
          <a:xfrm>
            <a:off x="4897788" y="1617663"/>
            <a:ext cx="3816000" cy="4500000"/>
          </a:xfrm>
        </p:spPr>
        <p:txBody>
          <a:bodyPr/>
          <a:lstStyle/>
          <a:p>
            <a:pPr lvl="0"/>
            <a:r>
              <a:rPr lang="ru-RU" smtClean="0"/>
              <a:t>Образец текста</a:t>
            </a:r>
          </a:p>
          <a:p>
            <a:pPr lvl="1"/>
            <a:r>
              <a:rPr lang="ru-RU" smtClean="0"/>
              <a:t>Второй уровень</a:t>
            </a:r>
          </a:p>
          <a:p>
            <a:pPr lvl="2"/>
            <a:r>
              <a:rPr lang="ru-RU" smtClean="0"/>
              <a:t>Третий уровень</a:t>
            </a:r>
          </a:p>
        </p:txBody>
      </p:sp>
    </p:spTree>
    <p:extLst>
      <p:ext uri="{BB962C8B-B14F-4D97-AF65-F5344CB8AC3E}">
        <p14:creationId xmlns:p14="http://schemas.microsoft.com/office/powerpoint/2010/main" val="3197053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84188" y="1617663"/>
            <a:ext cx="3816000" cy="639762"/>
          </a:xfrm>
          <a:prstGeom prst="rect">
            <a:avLst/>
          </a:prstGeom>
        </p:spPr>
        <p:txBody>
          <a:bodyPr anchor="b">
            <a:normAutofit/>
          </a:bodyPr>
          <a:lstStyle>
            <a:lvl1pPr marL="0" indent="0">
              <a:buNone/>
              <a:defRPr sz="2200" b="1">
                <a:solidFill>
                  <a:srgbClr val="00458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platzhalter 4"/>
          <p:cNvSpPr>
            <a:spLocks noGrp="1"/>
          </p:cNvSpPr>
          <p:nvPr>
            <p:ph type="body" sz="quarter" idx="3"/>
          </p:nvPr>
        </p:nvSpPr>
        <p:spPr>
          <a:xfrm>
            <a:off x="4897788" y="1617663"/>
            <a:ext cx="3816000" cy="639762"/>
          </a:xfrm>
          <a:prstGeom prst="rect">
            <a:avLst/>
          </a:prstGeom>
        </p:spPr>
        <p:txBody>
          <a:bodyPr anchor="b">
            <a:normAutofit/>
          </a:bodyPr>
          <a:lstStyle>
            <a:lvl1pPr marL="0" indent="0">
              <a:buNone/>
              <a:defRPr sz="2200" b="1">
                <a:solidFill>
                  <a:srgbClr val="00458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Заголовок 7"/>
          <p:cNvSpPr>
            <a:spLocks noGrp="1"/>
          </p:cNvSpPr>
          <p:nvPr>
            <p:ph type="title"/>
          </p:nvPr>
        </p:nvSpPr>
        <p:spPr/>
        <p:txBody>
          <a:bodyPr/>
          <a:lstStyle/>
          <a:p>
            <a:r>
              <a:rPr lang="ru-RU" smtClean="0"/>
              <a:t>Образец заголовка</a:t>
            </a:r>
            <a:endParaRPr lang="ru-RU" dirty="0"/>
          </a:p>
        </p:txBody>
      </p:sp>
      <p:sp>
        <p:nvSpPr>
          <p:cNvPr id="9" name="Нижний колонтитул 8"/>
          <p:cNvSpPr>
            <a:spLocks noGrp="1"/>
          </p:cNvSpPr>
          <p:nvPr>
            <p:ph type="ftr" sz="quarter" idx="10"/>
          </p:nvPr>
        </p:nvSpPr>
        <p:spPr/>
        <p:txBody>
          <a:bodyPr/>
          <a:lstStyle/>
          <a:p>
            <a:r>
              <a:rPr lang="ru-RU" smtClean="0"/>
              <a:t>Нижний колонтитул</a:t>
            </a:r>
            <a:endParaRPr lang="ru-RU" dirty="0"/>
          </a:p>
        </p:txBody>
      </p:sp>
      <p:sp>
        <p:nvSpPr>
          <p:cNvPr id="10" name="Объект 6"/>
          <p:cNvSpPr>
            <a:spLocks noGrp="1"/>
          </p:cNvSpPr>
          <p:nvPr>
            <p:ph sz="quarter" idx="11"/>
          </p:nvPr>
        </p:nvSpPr>
        <p:spPr>
          <a:xfrm>
            <a:off x="484188" y="2355688"/>
            <a:ext cx="3816000" cy="3780000"/>
          </a:xfrm>
        </p:spPr>
        <p:txBody>
          <a:body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11" name="Объект 6"/>
          <p:cNvSpPr>
            <a:spLocks noGrp="1"/>
          </p:cNvSpPr>
          <p:nvPr>
            <p:ph sz="quarter" idx="12"/>
          </p:nvPr>
        </p:nvSpPr>
        <p:spPr>
          <a:xfrm>
            <a:off x="4897788" y="2355688"/>
            <a:ext cx="3816000" cy="3780000"/>
          </a:xfrm>
        </p:spPr>
        <p:txBody>
          <a:bodyPr/>
          <a:lstStyle/>
          <a:p>
            <a:pPr lvl="0"/>
            <a:r>
              <a:rPr lang="ru-RU" smtClean="0"/>
              <a:t>Образец текста</a:t>
            </a:r>
          </a:p>
          <a:p>
            <a:pPr lvl="1"/>
            <a:r>
              <a:rPr lang="ru-RU" smtClean="0"/>
              <a:t>Второй уровень</a:t>
            </a:r>
          </a:p>
          <a:p>
            <a:pPr lvl="2"/>
            <a:r>
              <a:rPr lang="ru-RU" smtClean="0"/>
              <a:t>Третий уровень</a:t>
            </a:r>
          </a:p>
        </p:txBody>
      </p:sp>
    </p:spTree>
    <p:extLst>
      <p:ext uri="{BB962C8B-B14F-4D97-AF65-F5344CB8AC3E}">
        <p14:creationId xmlns:p14="http://schemas.microsoft.com/office/powerpoint/2010/main" val="33894369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mtClean="0"/>
              <a:t>Образец заголовка</a:t>
            </a:r>
            <a:endParaRPr lang="ru-RU"/>
          </a:p>
        </p:txBody>
      </p:sp>
      <p:sp>
        <p:nvSpPr>
          <p:cNvPr id="5" name="Нижний колонтитул 4"/>
          <p:cNvSpPr>
            <a:spLocks noGrp="1"/>
          </p:cNvSpPr>
          <p:nvPr>
            <p:ph type="ftr" sz="quarter" idx="10"/>
          </p:nvPr>
        </p:nvSpPr>
        <p:spPr/>
        <p:txBody>
          <a:bodyPr/>
          <a:lstStyle/>
          <a:p>
            <a:r>
              <a:rPr lang="ru-RU" smtClean="0"/>
              <a:t>Нижний колонтитул</a:t>
            </a:r>
            <a:endParaRPr lang="ru-RU" dirty="0"/>
          </a:p>
        </p:txBody>
      </p:sp>
    </p:spTree>
    <p:extLst>
      <p:ext uri="{BB962C8B-B14F-4D97-AF65-F5344CB8AC3E}">
        <p14:creationId xmlns:p14="http://schemas.microsoft.com/office/powerpoint/2010/main" val="16435251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Нижний колонтитул 2"/>
          <p:cNvSpPr>
            <a:spLocks noGrp="1"/>
          </p:cNvSpPr>
          <p:nvPr>
            <p:ph type="ftr" sz="quarter" idx="10"/>
          </p:nvPr>
        </p:nvSpPr>
        <p:spPr/>
        <p:txBody>
          <a:bodyPr/>
          <a:lstStyle/>
          <a:p>
            <a:r>
              <a:rPr lang="ru-RU" smtClean="0"/>
              <a:t>Нижний колонтитул</a:t>
            </a:r>
            <a:endParaRPr lang="ru-RU" dirty="0"/>
          </a:p>
        </p:txBody>
      </p:sp>
    </p:spTree>
    <p:extLst>
      <p:ext uri="{BB962C8B-B14F-4D97-AF65-F5344CB8AC3E}">
        <p14:creationId xmlns:p14="http://schemas.microsoft.com/office/powerpoint/2010/main" val="9308797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A7FEC39-762C-4448-931E-70C5EF5B8E3D}" type="datetimeFigureOut">
              <a:rPr lang="ru-RU" smtClean="0"/>
              <a:pPr/>
              <a:t>05.02.19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BF62963-2276-404A-9BCE-D5673C1370D7}" type="slidenum">
              <a:rPr lang="ru-RU" smtClean="0"/>
              <a:pPr/>
              <a:t>‹#›</a:t>
            </a:fld>
            <a:endParaRPr lang="ru-RU"/>
          </a:p>
        </p:txBody>
      </p:sp>
    </p:spTree>
    <p:extLst>
      <p:ext uri="{BB962C8B-B14F-4D97-AF65-F5344CB8AC3E}">
        <p14:creationId xmlns:p14="http://schemas.microsoft.com/office/powerpoint/2010/main" val="416402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2/5/19</a:t>
            </a:fld>
            <a:endParaRPr lang="en-US" dirty="0"/>
          </a:p>
        </p:txBody>
      </p:sp>
      <p:sp>
        <p:nvSpPr>
          <p:cNvPr id="5" name="Footer Placeholder 4"/>
          <p:cNvSpPr>
            <a:spLocks noGrp="1"/>
          </p:cNvSpPr>
          <p:nvPr>
            <p:ph type="ftr" sz="quarter" idx="11"/>
          </p:nvPr>
        </p:nvSpPr>
        <p:spPr/>
        <p:txBody>
          <a:bodyPr/>
          <a:lstStyle/>
          <a:p>
            <a:r>
              <a:rPr lang="ru-RU" smtClean="0"/>
              <a:t>Нижний колонтитул</a:t>
            </a:r>
            <a:endParaRPr lang="ru-RU"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1" Type="http://schemas.openxmlformats.org/officeDocument/2006/relationships/hyperlink" Target="http://www.specialist.ru/"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Relationship Id="rId17" Type="http://schemas.openxmlformats.org/officeDocument/2006/relationships/slideLayout" Target="../slideLayouts/slideLayout25.xml"/><Relationship Id="rId18" Type="http://schemas.openxmlformats.org/officeDocument/2006/relationships/theme" Target="../theme/theme2.xml"/><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alphaModFix amt="50000"/>
            <a:lum/>
          </a:blip>
          <a:srcRect/>
          <a:stretch>
            <a:fillRect/>
          </a:stretch>
        </a:blipFill>
        <a:effectLst/>
      </p:bgPr>
    </p:bg>
    <p:spTree>
      <p:nvGrpSpPr>
        <p:cNvPr id="1" name=""/>
        <p:cNvGrpSpPr/>
        <p:nvPr/>
      </p:nvGrpSpPr>
      <p:grpSpPr>
        <a:xfrm>
          <a:off x="0" y="0"/>
          <a:ext cx="0" cy="0"/>
          <a:chOff x="0" y="0"/>
          <a:chExt cx="0" cy="0"/>
        </a:xfrm>
      </p:grpSpPr>
      <p:sp>
        <p:nvSpPr>
          <p:cNvPr id="110597" name="Rectangle 5"/>
          <p:cNvSpPr>
            <a:spLocks noChangeArrowheads="1"/>
          </p:cNvSpPr>
          <p:nvPr/>
        </p:nvSpPr>
        <p:spPr bwMode="gray">
          <a:xfrm>
            <a:off x="126000" y="6398075"/>
            <a:ext cx="2880000" cy="360000"/>
          </a:xfrm>
          <a:prstGeom prst="rect">
            <a:avLst/>
          </a:prstGeom>
          <a:noFill/>
          <a:ln w="9525">
            <a:noFill/>
            <a:miter lim="800000"/>
            <a:headEnd/>
            <a:tailEnd/>
          </a:ln>
        </p:spPr>
        <p:txBody>
          <a:bodyPr anchor="ctr"/>
          <a:lstStyle/>
          <a:p>
            <a:pPr>
              <a:defRPr/>
            </a:pPr>
            <a:r>
              <a:rPr lang="ru-RU" sz="1000" b="1" dirty="0" smtClean="0">
                <a:solidFill>
                  <a:srgbClr val="004587"/>
                </a:solidFill>
              </a:rPr>
              <a:t>Страница</a:t>
            </a:r>
            <a:r>
              <a:rPr lang="de-DE" sz="1000" b="1" dirty="0" smtClean="0">
                <a:solidFill>
                  <a:srgbClr val="004587"/>
                </a:solidFill>
              </a:rPr>
              <a:t> </a:t>
            </a:r>
            <a:r>
              <a:rPr lang="de-DE" sz="1000" b="1" dirty="0">
                <a:solidFill>
                  <a:srgbClr val="004587"/>
                </a:solidFill>
                <a:sym typeface="Wingdings" pitchFamily="2" charset="2"/>
              </a:rPr>
              <a:t></a:t>
            </a:r>
            <a:r>
              <a:rPr lang="de-DE" sz="1000" b="1" dirty="0">
                <a:solidFill>
                  <a:srgbClr val="004587"/>
                </a:solidFill>
              </a:rPr>
              <a:t> </a:t>
            </a:r>
            <a:fld id="{D22FFDB2-71C7-498E-8229-FD3F8A3503D5}" type="slidenum">
              <a:rPr lang="de-DE" sz="1000" b="1">
                <a:solidFill>
                  <a:srgbClr val="004587"/>
                </a:solidFill>
              </a:rPr>
              <a:pPr>
                <a:defRPr/>
              </a:pPr>
              <a:t>‹#›</a:t>
            </a:fld>
            <a:endParaRPr lang="de-DE" sz="1000" b="1" dirty="0">
              <a:solidFill>
                <a:srgbClr val="004587"/>
              </a:solidFill>
            </a:endParaRPr>
          </a:p>
        </p:txBody>
      </p:sp>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199"/>
            <a:ext cx="8229600" cy="4500000"/>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
        <p:nvSpPr>
          <p:cNvPr id="4" name="Нижний колонтитул 3"/>
          <p:cNvSpPr>
            <a:spLocks noGrp="1"/>
          </p:cNvSpPr>
          <p:nvPr>
            <p:ph type="ftr" sz="quarter" idx="3"/>
          </p:nvPr>
        </p:nvSpPr>
        <p:spPr>
          <a:xfrm>
            <a:off x="3132000" y="6398075"/>
            <a:ext cx="2880000" cy="360000"/>
          </a:xfrm>
          <a:prstGeom prst="rect">
            <a:avLst/>
          </a:prstGeom>
        </p:spPr>
        <p:txBody>
          <a:bodyPr vert="horz" lIns="91440" tIns="45720" rIns="91440" bIns="45720" rtlCol="0" anchor="ctr"/>
          <a:lstStyle>
            <a:lvl1pPr algn="ctr">
              <a:defRPr sz="1200" b="1">
                <a:solidFill>
                  <a:srgbClr val="004587"/>
                </a:solidFill>
              </a:defRPr>
            </a:lvl1pPr>
          </a:lstStyle>
          <a:p>
            <a:r>
              <a:rPr lang="ru-RU" dirty="0" smtClean="0"/>
              <a:t>Нижний колонтитул</a:t>
            </a:r>
            <a:endParaRPr lang="ru-RU" dirty="0"/>
          </a:p>
        </p:txBody>
      </p:sp>
      <p:sp>
        <p:nvSpPr>
          <p:cNvPr id="5" name="TextBox 4">
            <a:hlinkClick r:id="rId11"/>
          </p:cNvPr>
          <p:cNvSpPr txBox="1"/>
          <p:nvPr/>
        </p:nvSpPr>
        <p:spPr>
          <a:xfrm>
            <a:off x="7371101" y="6379699"/>
            <a:ext cx="1480598" cy="360000"/>
          </a:xfrm>
          <a:prstGeom prst="rect">
            <a:avLst/>
          </a:prstGeom>
          <a:noFill/>
        </p:spPr>
        <p:txBody>
          <a:bodyPr wrap="none" rtlCol="0" anchor="ctr">
            <a:spAutoFit/>
          </a:bodyPr>
          <a:lstStyle/>
          <a:p>
            <a:pPr algn="ctr"/>
            <a:r>
              <a:rPr lang="en-US" sz="1200" b="1" dirty="0" err="1" smtClean="0">
                <a:solidFill>
                  <a:srgbClr val="004587"/>
                </a:solidFill>
              </a:rPr>
              <a:t>www.specialist.ru</a:t>
            </a:r>
            <a:endParaRPr lang="ru-RU" sz="1200" b="1" dirty="0">
              <a:solidFill>
                <a:srgbClr val="004587"/>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3" r:id="rId3"/>
    <p:sldLayoutId id="2147483672" r:id="rId4"/>
    <p:sldLayoutId id="2147483671" r:id="rId5"/>
    <p:sldLayoutId id="2147483670" r:id="rId6"/>
    <p:sldLayoutId id="2147483669" r:id="rId7"/>
    <p:sldLayoutId id="2147483676" r:id="rId8"/>
  </p:sldLayoutIdLst>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2600" b="1">
          <a:solidFill>
            <a:srgbClr val="004587"/>
          </a:solidFill>
          <a:latin typeface="+mj-lt"/>
          <a:ea typeface="+mj-ea"/>
          <a:cs typeface="+mj-cs"/>
        </a:defRPr>
      </a:lvl1pPr>
      <a:lvl2pPr algn="l" rtl="0" eaLnBrk="1" fontAlgn="base" hangingPunct="1">
        <a:lnSpc>
          <a:spcPct val="90000"/>
        </a:lnSpc>
        <a:spcBef>
          <a:spcPct val="0"/>
        </a:spcBef>
        <a:spcAft>
          <a:spcPct val="0"/>
        </a:spcAft>
        <a:defRPr sz="2600" b="1">
          <a:solidFill>
            <a:schemeClr val="tx1"/>
          </a:solidFill>
          <a:latin typeface="Arial" charset="0"/>
          <a:cs typeface="Arial" charset="0"/>
        </a:defRPr>
      </a:lvl2pPr>
      <a:lvl3pPr algn="l" rtl="0" eaLnBrk="1" fontAlgn="base" hangingPunct="1">
        <a:lnSpc>
          <a:spcPct val="90000"/>
        </a:lnSpc>
        <a:spcBef>
          <a:spcPct val="0"/>
        </a:spcBef>
        <a:spcAft>
          <a:spcPct val="0"/>
        </a:spcAft>
        <a:defRPr sz="2600" b="1">
          <a:solidFill>
            <a:schemeClr val="tx1"/>
          </a:solidFill>
          <a:latin typeface="Arial" charset="0"/>
          <a:cs typeface="Arial" charset="0"/>
        </a:defRPr>
      </a:lvl3pPr>
      <a:lvl4pPr algn="l" rtl="0" eaLnBrk="1" fontAlgn="base" hangingPunct="1">
        <a:lnSpc>
          <a:spcPct val="90000"/>
        </a:lnSpc>
        <a:spcBef>
          <a:spcPct val="0"/>
        </a:spcBef>
        <a:spcAft>
          <a:spcPct val="0"/>
        </a:spcAft>
        <a:defRPr sz="2600" b="1">
          <a:solidFill>
            <a:schemeClr val="tx1"/>
          </a:solidFill>
          <a:latin typeface="Arial" charset="0"/>
          <a:cs typeface="Arial" charset="0"/>
        </a:defRPr>
      </a:lvl4pPr>
      <a:lvl5pPr algn="l" rtl="0" eaLnBrk="1" fontAlgn="base" hangingPunct="1">
        <a:lnSpc>
          <a:spcPct val="90000"/>
        </a:lnSpc>
        <a:spcBef>
          <a:spcPct val="0"/>
        </a:spcBef>
        <a:spcAft>
          <a:spcPct val="0"/>
        </a:spcAft>
        <a:defRPr sz="2600" b="1">
          <a:solidFill>
            <a:schemeClr val="tx1"/>
          </a:solidFill>
          <a:latin typeface="Arial" charset="0"/>
          <a:cs typeface="Arial" charset="0"/>
        </a:defRPr>
      </a:lvl5pPr>
      <a:lvl6pPr marL="457200" algn="l" rtl="0" eaLnBrk="1" fontAlgn="base" hangingPunct="1">
        <a:lnSpc>
          <a:spcPct val="90000"/>
        </a:lnSpc>
        <a:spcBef>
          <a:spcPct val="0"/>
        </a:spcBef>
        <a:spcAft>
          <a:spcPct val="0"/>
        </a:spcAft>
        <a:defRPr sz="2600" b="1">
          <a:solidFill>
            <a:schemeClr val="tx1"/>
          </a:solidFill>
          <a:latin typeface="Arial" charset="0"/>
          <a:cs typeface="Arial" charset="0"/>
        </a:defRPr>
      </a:lvl6pPr>
      <a:lvl7pPr marL="914400" algn="l" rtl="0" eaLnBrk="1" fontAlgn="base" hangingPunct="1">
        <a:lnSpc>
          <a:spcPct val="90000"/>
        </a:lnSpc>
        <a:spcBef>
          <a:spcPct val="0"/>
        </a:spcBef>
        <a:spcAft>
          <a:spcPct val="0"/>
        </a:spcAft>
        <a:defRPr sz="2600" b="1">
          <a:solidFill>
            <a:schemeClr val="tx1"/>
          </a:solidFill>
          <a:latin typeface="Arial" charset="0"/>
          <a:cs typeface="Arial" charset="0"/>
        </a:defRPr>
      </a:lvl7pPr>
      <a:lvl8pPr marL="1371600" algn="l" rtl="0" eaLnBrk="1" fontAlgn="base" hangingPunct="1">
        <a:lnSpc>
          <a:spcPct val="90000"/>
        </a:lnSpc>
        <a:spcBef>
          <a:spcPct val="0"/>
        </a:spcBef>
        <a:spcAft>
          <a:spcPct val="0"/>
        </a:spcAft>
        <a:defRPr sz="2600" b="1">
          <a:solidFill>
            <a:schemeClr val="tx1"/>
          </a:solidFill>
          <a:latin typeface="Arial" charset="0"/>
          <a:cs typeface="Arial" charset="0"/>
        </a:defRPr>
      </a:lvl8pPr>
      <a:lvl9pPr marL="1828800" algn="l" rtl="0" eaLnBrk="1" fontAlgn="base" hangingPunct="1">
        <a:lnSpc>
          <a:spcPct val="90000"/>
        </a:lnSpc>
        <a:spcBef>
          <a:spcPct val="0"/>
        </a:spcBef>
        <a:spcAft>
          <a:spcPct val="0"/>
        </a:spcAft>
        <a:defRPr sz="2600" b="1">
          <a:solidFill>
            <a:schemeClr val="tx1"/>
          </a:solidFill>
          <a:latin typeface="Arial" charset="0"/>
          <a:cs typeface="Arial" charset="0"/>
        </a:defRPr>
      </a:lvl9pPr>
    </p:titleStyle>
    <p:bodyStyle>
      <a:lvl1pPr marL="180975" indent="-180975" algn="l" rtl="0" eaLnBrk="1" fontAlgn="base" hangingPunct="1">
        <a:spcBef>
          <a:spcPct val="0"/>
        </a:spcBef>
        <a:spcAft>
          <a:spcPct val="40000"/>
        </a:spcAft>
        <a:buClr>
          <a:srgbClr val="004587"/>
        </a:buClr>
        <a:buFont typeface="Wingdings"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lr>
          <a:srgbClr val="004587"/>
        </a:buClr>
        <a:buChar char="–"/>
        <a:defRPr sz="1800">
          <a:solidFill>
            <a:schemeClr val="tx1"/>
          </a:solidFill>
          <a:latin typeface="+mn-lt"/>
          <a:cs typeface="+mn-cs"/>
        </a:defRPr>
      </a:lvl2pPr>
      <a:lvl3pPr marL="720725" indent="-274638" algn="l" rtl="0" eaLnBrk="1" fontAlgn="base" hangingPunct="1">
        <a:spcBef>
          <a:spcPct val="0"/>
        </a:spcBef>
        <a:spcAft>
          <a:spcPct val="40000"/>
        </a:spcAft>
        <a:buClr>
          <a:srgbClr val="004587"/>
        </a:buClr>
        <a:buChar char="•"/>
        <a:defRPr sz="16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ru-RU" smtClean="0"/>
              <a:t>Нижний колонтитул</a:t>
            </a:r>
            <a:endParaRPr lang="ru-RU"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24679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 Id="rId3"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jpeg"/><Relationship Id="rId3" Type="http://schemas.openxmlformats.org/officeDocument/2006/relationships/hyperlink" Target="http://www.pairwise.org/tools.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6.png"/><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9.png"/><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1.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36600" y="2986088"/>
            <a:ext cx="7658100" cy="1081087"/>
          </a:xfrm>
        </p:spPr>
        <p:txBody>
          <a:bodyPr>
            <a:normAutofit fontScale="90000"/>
          </a:bodyPr>
          <a:lstStyle/>
          <a:p>
            <a:r>
              <a:rPr lang="ru-RU" dirty="0" smtClean="0"/>
              <a:t>Модуль 5. Техники тестирования</a:t>
            </a:r>
            <a:endParaRPr lang="ru-RU" dirty="0"/>
          </a:p>
        </p:txBody>
      </p:sp>
      <p:sp>
        <p:nvSpPr>
          <p:cNvPr id="3" name="Подзаголовок 2"/>
          <p:cNvSpPr>
            <a:spLocks noGrp="1"/>
          </p:cNvSpPr>
          <p:nvPr>
            <p:ph type="subTitle" idx="1"/>
          </p:nvPr>
        </p:nvSpPr>
        <p:spPr>
          <a:xfrm>
            <a:off x="952501" y="5903913"/>
            <a:ext cx="6935788" cy="800100"/>
          </a:xfrm>
        </p:spPr>
        <p:txBody>
          <a:bodyPr/>
          <a:lstStyle/>
          <a:p>
            <a:endParaRPr lang="ru-RU" dirty="0"/>
          </a:p>
        </p:txBody>
      </p:sp>
    </p:spTree>
    <p:extLst>
      <p:ext uri="{BB962C8B-B14F-4D97-AF65-F5344CB8AC3E}">
        <p14:creationId xmlns:p14="http://schemas.microsoft.com/office/powerpoint/2010/main" val="2135636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Множество входных данных</a:t>
            </a:r>
            <a:endParaRPr lang="ru-RU" dirty="0"/>
          </a:p>
        </p:txBody>
      </p:sp>
      <p:sp>
        <p:nvSpPr>
          <p:cNvPr id="3" name="Содержимое 2"/>
          <p:cNvSpPr>
            <a:spLocks noGrp="1"/>
          </p:cNvSpPr>
          <p:nvPr>
            <p:ph sz="quarter" idx="11"/>
          </p:nvPr>
        </p:nvSpPr>
        <p:spPr/>
        <p:txBody>
          <a:bodyPr/>
          <a:lstStyle/>
          <a:p>
            <a:pPr indent="-1588">
              <a:buNone/>
            </a:pPr>
            <a:r>
              <a:rPr lang="ru-RU" dirty="0" smtClean="0"/>
              <a:t>множество возможных входных данных программного продукта, как правило, практически бесконечно.</a:t>
            </a:r>
          </a:p>
          <a:p>
            <a:pPr indent="-1588">
              <a:buNone/>
            </a:pPr>
            <a:r>
              <a:rPr lang="ru-RU" dirty="0" smtClean="0"/>
              <a:t>Выбор конечного подмножества, достаточного для проведения исчерпывающего тестирования, является ключевой задачей тестировщика</a:t>
            </a:r>
            <a:endParaRPr lang="ru-RU" dirty="0"/>
          </a:p>
        </p:txBody>
      </p:sp>
      <p:pic>
        <p:nvPicPr>
          <p:cNvPr id="4098" name="Picture 2" descr="http://img-fotki.yandex.ru/get/6106/64843573.dd/0_83579_fa612079_orig.jpg"/>
          <p:cNvPicPr>
            <a:picLocks noChangeAspect="1" noChangeArrowheads="1"/>
          </p:cNvPicPr>
          <p:nvPr/>
        </p:nvPicPr>
        <p:blipFill>
          <a:blip r:embed="rId2"/>
          <a:srcRect/>
          <a:stretch>
            <a:fillRect/>
          </a:stretch>
        </p:blipFill>
        <p:spPr bwMode="auto">
          <a:xfrm>
            <a:off x="2576001" y="3424519"/>
            <a:ext cx="3914586" cy="293594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Одна </a:t>
            </a:r>
            <a:r>
              <a:rPr lang="ru-RU" dirty="0" err="1" smtClean="0"/>
              <a:t>бага</a:t>
            </a:r>
            <a:endParaRPr lang="ru-RU" dirty="0"/>
          </a:p>
        </p:txBody>
      </p:sp>
      <p:sp>
        <p:nvSpPr>
          <p:cNvPr id="3" name="Содержимое 2"/>
          <p:cNvSpPr>
            <a:spLocks noGrp="1"/>
          </p:cNvSpPr>
          <p:nvPr>
            <p:ph idx="1"/>
          </p:nvPr>
        </p:nvSpPr>
        <p:spPr>
          <a:xfrm>
            <a:off x="709612" y="1489077"/>
            <a:ext cx="6347714" cy="3880773"/>
          </a:xfrm>
        </p:spPr>
        <p:txBody>
          <a:bodyPr/>
          <a:lstStyle/>
          <a:p>
            <a:pPr marL="0" indent="0">
              <a:buNone/>
            </a:pPr>
            <a:r>
              <a:rPr lang="ru-RU" dirty="0" smtClean="0">
                <a:solidFill>
                  <a:srgbClr val="002060"/>
                </a:solidFill>
              </a:rPr>
              <a:t>Из-за неверно заданных границ области определения в функции навигационной системы истребителя F-16, при пересечения экватора, ультрасовременные на тот момент истребители самопроизвольно переворачивались вверх шасси, вниз кабиной, что стало следствием откладывания ряда военных кампаний</a:t>
            </a:r>
          </a:p>
          <a:p>
            <a:endParaRPr lang="ru-RU" dirty="0">
              <a:solidFill>
                <a:srgbClr val="002060"/>
              </a:solidFill>
            </a:endParaRPr>
          </a:p>
        </p:txBody>
      </p:sp>
      <p:pic>
        <p:nvPicPr>
          <p:cNvPr id="4" name="Picture 2" descr="http://s58.radikal.ru/i161/1008/ef/4116768f90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169" y="3312122"/>
            <a:ext cx="6379129" cy="3384376"/>
          </a:xfrm>
          <a:prstGeom prst="rect">
            <a:avLst/>
          </a:prstGeom>
          <a:noFill/>
          <a:effectLst>
            <a:softEdge rad="2032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эквивалентности</a:t>
            </a:r>
            <a:endParaRPr lang="ru-RU" dirty="0"/>
          </a:p>
        </p:txBody>
      </p:sp>
      <p:sp>
        <p:nvSpPr>
          <p:cNvPr id="3" name="Содержимое 2"/>
          <p:cNvSpPr>
            <a:spLocks noGrp="1"/>
          </p:cNvSpPr>
          <p:nvPr>
            <p:ph idx="1"/>
          </p:nvPr>
        </p:nvSpPr>
        <p:spPr/>
        <p:txBody>
          <a:bodyPr>
            <a:normAutofit fontScale="92500" lnSpcReduction="10000"/>
          </a:bodyPr>
          <a:lstStyle/>
          <a:p>
            <a:pPr indent="-1588">
              <a:buNone/>
            </a:pPr>
            <a:r>
              <a:rPr lang="ru-RU" b="1" dirty="0" smtClean="0">
                <a:solidFill>
                  <a:srgbClr val="002060"/>
                </a:solidFill>
              </a:rPr>
              <a:t>Калькулятор</a:t>
            </a:r>
            <a:r>
              <a:rPr lang="ru-RU" dirty="0" smtClean="0">
                <a:solidFill>
                  <a:srgbClr val="002060"/>
                </a:solidFill>
              </a:rPr>
              <a:t>. </a:t>
            </a:r>
          </a:p>
          <a:p>
            <a:pPr indent="-1588">
              <a:buNone/>
            </a:pPr>
            <a:r>
              <a:rPr lang="ru-RU" dirty="0" smtClean="0">
                <a:solidFill>
                  <a:srgbClr val="002060"/>
                </a:solidFill>
              </a:rPr>
              <a:t>Для операции сложения (2 числа по 8 знаков):</a:t>
            </a:r>
          </a:p>
          <a:p>
            <a:pPr indent="-1588">
              <a:buNone/>
            </a:pPr>
            <a:r>
              <a:rPr lang="ru-RU" dirty="0" smtClean="0">
                <a:solidFill>
                  <a:srgbClr val="002060"/>
                </a:solidFill>
              </a:rPr>
              <a:t> 10</a:t>
            </a:r>
            <a:r>
              <a:rPr lang="ru-RU" baseline="30000" dirty="0" smtClean="0">
                <a:solidFill>
                  <a:srgbClr val="002060"/>
                </a:solidFill>
              </a:rPr>
              <a:t>8</a:t>
            </a:r>
            <a:r>
              <a:rPr lang="ru-RU" dirty="0" smtClean="0">
                <a:solidFill>
                  <a:srgbClr val="002060"/>
                </a:solidFill>
              </a:rPr>
              <a:t>*10</a:t>
            </a:r>
            <a:r>
              <a:rPr lang="ru-RU" baseline="30000" dirty="0" smtClean="0">
                <a:solidFill>
                  <a:srgbClr val="002060"/>
                </a:solidFill>
              </a:rPr>
              <a:t>8</a:t>
            </a:r>
            <a:r>
              <a:rPr lang="ru-RU" dirty="0" smtClean="0">
                <a:solidFill>
                  <a:srgbClr val="002060"/>
                </a:solidFill>
              </a:rPr>
              <a:t>= 10</a:t>
            </a:r>
            <a:r>
              <a:rPr lang="ru-RU" baseline="30000" dirty="0" smtClean="0">
                <a:solidFill>
                  <a:srgbClr val="002060"/>
                </a:solidFill>
              </a:rPr>
              <a:t>16 </a:t>
            </a:r>
            <a:r>
              <a:rPr lang="ru-RU" dirty="0" smtClean="0">
                <a:solidFill>
                  <a:srgbClr val="002060"/>
                </a:solidFill>
              </a:rPr>
              <a:t>комбинаций по  10 секунд -10</a:t>
            </a:r>
            <a:r>
              <a:rPr lang="ru-RU" baseline="30000" dirty="0" smtClean="0">
                <a:solidFill>
                  <a:srgbClr val="002060"/>
                </a:solidFill>
              </a:rPr>
              <a:t>17 </a:t>
            </a:r>
            <a:r>
              <a:rPr lang="ru-RU" dirty="0" smtClean="0">
                <a:solidFill>
                  <a:srgbClr val="002060"/>
                </a:solidFill>
              </a:rPr>
              <a:t>секунд, то есть </a:t>
            </a:r>
            <a:r>
              <a:rPr lang="ru-RU" b="1" dirty="0" smtClean="0">
                <a:solidFill>
                  <a:srgbClr val="002060"/>
                </a:solidFill>
              </a:rPr>
              <a:t>больше 3 миллиардов лет непрерывных тестов.</a:t>
            </a:r>
          </a:p>
          <a:p>
            <a:pPr indent="-1588">
              <a:buNone/>
            </a:pPr>
            <a:endParaRPr lang="ru-RU" b="1" dirty="0" smtClean="0">
              <a:solidFill>
                <a:srgbClr val="002060"/>
              </a:solidFill>
            </a:endParaRPr>
          </a:p>
          <a:p>
            <a:pPr>
              <a:buNone/>
            </a:pPr>
            <a:r>
              <a:rPr lang="en-US" dirty="0" smtClean="0">
                <a:solidFill>
                  <a:srgbClr val="002060"/>
                </a:solidFill>
              </a:rPr>
              <a:t>   </a:t>
            </a:r>
            <a:r>
              <a:rPr lang="ru-RU" dirty="0" smtClean="0">
                <a:solidFill>
                  <a:srgbClr val="002060"/>
                </a:solidFill>
              </a:rPr>
              <a:t>Два теста считаются эквивалентными, если:</a:t>
            </a:r>
            <a:endParaRPr lang="en-US" dirty="0" smtClean="0">
              <a:solidFill>
                <a:srgbClr val="002060"/>
              </a:solidFill>
            </a:endParaRPr>
          </a:p>
          <a:p>
            <a:r>
              <a:rPr lang="ru-RU" dirty="0" smtClean="0">
                <a:solidFill>
                  <a:srgbClr val="002060"/>
                </a:solidFill>
              </a:rPr>
              <a:t>Они тестируют одну и ту же вещь (функцию, модуль, часть системы).</a:t>
            </a:r>
          </a:p>
          <a:p>
            <a:r>
              <a:rPr lang="ru-RU" dirty="0" smtClean="0">
                <a:solidFill>
                  <a:srgbClr val="002060"/>
                </a:solidFill>
              </a:rPr>
              <a:t>Если один из тестов ловит ошибку, то другой </a:t>
            </a:r>
            <a:r>
              <a:rPr lang="ru-RU" b="1" dirty="0" smtClean="0">
                <a:solidFill>
                  <a:srgbClr val="002060"/>
                </a:solidFill>
              </a:rPr>
              <a:t>скорее всего </a:t>
            </a:r>
            <a:r>
              <a:rPr lang="ru-RU" dirty="0" smtClean="0">
                <a:solidFill>
                  <a:srgbClr val="002060"/>
                </a:solidFill>
              </a:rPr>
              <a:t>тоже её поймает.</a:t>
            </a:r>
          </a:p>
          <a:p>
            <a:r>
              <a:rPr lang="ru-RU" dirty="0" smtClean="0">
                <a:solidFill>
                  <a:srgbClr val="002060"/>
                </a:solidFill>
              </a:rPr>
              <a:t>Если один из них не ловит ошибку, то другой </a:t>
            </a:r>
            <a:r>
              <a:rPr lang="ru-RU" b="1" dirty="0" smtClean="0">
                <a:solidFill>
                  <a:srgbClr val="002060"/>
                </a:solidFill>
              </a:rPr>
              <a:t>скорее всего </a:t>
            </a:r>
            <a:r>
              <a:rPr lang="ru-RU" dirty="0" smtClean="0">
                <a:solidFill>
                  <a:srgbClr val="002060"/>
                </a:solidFill>
              </a:rPr>
              <a:t>тоже не поймает</a:t>
            </a:r>
          </a:p>
          <a:p>
            <a:pPr indent="-1588">
              <a:buNone/>
            </a:pPr>
            <a:endParaRPr lang="ru-RU" b="1" dirty="0">
              <a:solidFill>
                <a:schemeClr val="accent1"/>
              </a:solidFill>
            </a:endParaRPr>
          </a:p>
        </p:txBody>
      </p:sp>
      <p:sp>
        <p:nvSpPr>
          <p:cNvPr id="4" name="TextBox 3"/>
          <p:cNvSpPr txBox="1"/>
          <p:nvPr/>
        </p:nvSpPr>
        <p:spPr>
          <a:xfrm>
            <a:off x="785812" y="1270000"/>
            <a:ext cx="6862904" cy="707886"/>
          </a:xfrm>
          <a:prstGeom prst="rect">
            <a:avLst/>
          </a:prstGeom>
          <a:noFill/>
        </p:spPr>
        <p:txBody>
          <a:bodyPr wrap="none" rtlCol="0">
            <a:spAutoFit/>
          </a:bodyPr>
          <a:lstStyle/>
          <a:p>
            <a:r>
              <a:rPr lang="ru-RU" dirty="0" smtClean="0"/>
              <a:t>К.э.-сочетание данных, </a:t>
            </a:r>
            <a:r>
              <a:rPr lang="ru-RU" dirty="0" err="1" smtClean="0"/>
              <a:t>кажд</a:t>
            </a:r>
            <a:r>
              <a:rPr lang="ru-RU" dirty="0" smtClean="0"/>
              <a:t>. из кот. дает один и тот же</a:t>
            </a:r>
          </a:p>
          <a:p>
            <a:r>
              <a:rPr lang="ru-RU" dirty="0" smtClean="0"/>
              <a:t> рез-т или он считается правильным или неправильным</a:t>
            </a: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 эквивалентности</a:t>
            </a:r>
            <a:endParaRPr lang="ru-RU" dirty="0"/>
          </a:p>
        </p:txBody>
      </p:sp>
      <p:sp>
        <p:nvSpPr>
          <p:cNvPr id="3" name="Содержимое 2"/>
          <p:cNvSpPr>
            <a:spLocks noGrp="1"/>
          </p:cNvSpPr>
          <p:nvPr>
            <p:ph idx="1"/>
          </p:nvPr>
        </p:nvSpPr>
        <p:spPr>
          <a:xfrm>
            <a:off x="457200" y="1398494"/>
            <a:ext cx="8229600" cy="4701705"/>
          </a:xfrm>
        </p:spPr>
        <p:txBody>
          <a:bodyPr>
            <a:normAutofit/>
          </a:bodyPr>
          <a:lstStyle/>
          <a:p>
            <a:pPr marL="182562" lvl="1" indent="0">
              <a:buNone/>
            </a:pPr>
            <a:r>
              <a:rPr lang="ru-RU" dirty="0" smtClean="0">
                <a:solidFill>
                  <a:srgbClr val="002060"/>
                </a:solidFill>
              </a:rPr>
              <a:t>Если определен класс эквивалентности, протестируйте только одно-два значения из него</a:t>
            </a:r>
          </a:p>
          <a:p>
            <a:pPr>
              <a:buNone/>
            </a:pPr>
            <a:r>
              <a:rPr lang="en-US" dirty="0" smtClean="0">
                <a:solidFill>
                  <a:srgbClr val="002060"/>
                </a:solidFill>
              </a:rPr>
              <a:t>							</a:t>
            </a:r>
            <a:r>
              <a:rPr lang="ru-RU" dirty="0" smtClean="0">
                <a:solidFill>
                  <a:srgbClr val="002060"/>
                </a:solidFill>
              </a:rPr>
              <a:t>       Сэм Канер</a:t>
            </a:r>
            <a:endParaRPr lang="en-US" dirty="0" smtClean="0">
              <a:solidFill>
                <a:srgbClr val="002060"/>
              </a:solidFill>
            </a:endParaRPr>
          </a:p>
          <a:p>
            <a:pPr>
              <a:buNone/>
            </a:pPr>
            <a:endParaRPr lang="ru-RU" dirty="0" smtClean="0">
              <a:solidFill>
                <a:srgbClr val="002060"/>
              </a:solidFill>
            </a:endParaRPr>
          </a:p>
          <a:p>
            <a:r>
              <a:rPr lang="ru-RU" dirty="0" smtClean="0">
                <a:solidFill>
                  <a:srgbClr val="002060"/>
                </a:solidFill>
              </a:rPr>
              <a:t>Эквивалентное разбиение – это разработка тестов методом черного ящика, в которой тестовые сценарии создаются для проверки элементов эквивалентной области. Как правило, тестовые сценарии разрабатываются для покрытия каждой области как минимум один раз</a:t>
            </a:r>
          </a:p>
          <a:p>
            <a:pPr>
              <a:buNone/>
            </a:pPr>
            <a:r>
              <a:rPr lang="en-US" dirty="0" smtClean="0">
                <a:solidFill>
                  <a:srgbClr val="002060"/>
                </a:solidFill>
              </a:rPr>
              <a:t>								</a:t>
            </a:r>
            <a:r>
              <a:rPr lang="en-US" dirty="0" smtClean="0">
                <a:solidFill>
                  <a:srgbClr val="002060"/>
                </a:solidFill>
              </a:rPr>
              <a:t>RSTQB</a:t>
            </a:r>
            <a:endParaRPr lang="ru-RU" dirty="0" smtClean="0">
              <a:solidFill>
                <a:srgbClr val="002060"/>
              </a:solidFill>
            </a:endParaRPr>
          </a:p>
          <a:p>
            <a:pPr>
              <a:buNone/>
            </a:pPr>
            <a:r>
              <a:rPr lang="ru-RU" dirty="0">
                <a:solidFill>
                  <a:srgbClr val="002060"/>
                </a:solidFill>
              </a:rPr>
              <a:t>Такое разделение помогает убедиться в правильном функционировании целой системы — одного класса эквивалентности, проверив только один элемент этой группы. Эта техника заключается в разбиении всего набора тестов на классы эквивалентности с последующим сокращением числа тестов.</a:t>
            </a:r>
            <a:endParaRPr lang="ru-RU"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 - Не входит в </a:t>
            </a:r>
            <a:r>
              <a:rPr lang="ru-RU" dirty="0" err="1" smtClean="0"/>
              <a:t>диапазон,НЕ</a:t>
            </a:r>
            <a:r>
              <a:rPr lang="ru-RU" dirty="0" smtClean="0"/>
              <a:t> берем в расчет</a:t>
            </a:r>
            <a:br>
              <a:rPr lang="ru-RU" dirty="0" smtClean="0"/>
            </a:br>
            <a:r>
              <a:rPr lang="ru-RU" dirty="0" smtClean="0"/>
              <a:t> </a:t>
            </a:r>
            <a:r>
              <a:rPr lang="ru-RU" dirty="0"/>
              <a:t>[] - входит в диапазон.</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740932"/>
            <a:ext cx="6348413" cy="2720748"/>
          </a:xfrm>
        </p:spPr>
      </p:pic>
    </p:spTree>
    <p:extLst>
      <p:ext uri="{BB962C8B-B14F-4D97-AF65-F5344CB8AC3E}">
        <p14:creationId xmlns:p14="http://schemas.microsoft.com/office/powerpoint/2010/main" val="1644268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классов эквивалентности</a:t>
            </a:r>
            <a:endParaRPr lang="ru-RU" dirty="0"/>
          </a:p>
        </p:txBody>
      </p:sp>
      <p:pic>
        <p:nvPicPr>
          <p:cNvPr id="1026" name="Picture 2"/>
          <p:cNvPicPr>
            <a:picLocks noChangeAspect="1" noChangeArrowheads="1"/>
          </p:cNvPicPr>
          <p:nvPr/>
        </p:nvPicPr>
        <p:blipFill>
          <a:blip r:embed="rId2"/>
          <a:srcRect/>
          <a:stretch>
            <a:fillRect/>
          </a:stretch>
        </p:blipFill>
        <p:spPr bwMode="auto">
          <a:xfrm>
            <a:off x="2389375" y="1613367"/>
            <a:ext cx="3079096" cy="784868"/>
          </a:xfrm>
          <a:prstGeom prst="rect">
            <a:avLst/>
          </a:prstGeom>
          <a:noFill/>
          <a:ln w="9525">
            <a:noFill/>
            <a:miter lim="800000"/>
            <a:headEnd/>
            <a:tailEnd/>
          </a:ln>
          <a:effectLst/>
        </p:spPr>
      </p:pic>
      <p:sp>
        <p:nvSpPr>
          <p:cNvPr id="5" name="Арка 4"/>
          <p:cNvSpPr/>
          <p:nvPr/>
        </p:nvSpPr>
        <p:spPr bwMode="auto">
          <a:xfrm>
            <a:off x="1864659" y="1703294"/>
            <a:ext cx="1810871" cy="376518"/>
          </a:xfrm>
          <a:prstGeom prst="blockArc">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endParaRPr>
          </a:p>
        </p:txBody>
      </p:sp>
      <p:sp>
        <p:nvSpPr>
          <p:cNvPr id="6" name="Арка 5"/>
          <p:cNvSpPr/>
          <p:nvPr/>
        </p:nvSpPr>
        <p:spPr bwMode="auto">
          <a:xfrm>
            <a:off x="3720357" y="1712258"/>
            <a:ext cx="1810871" cy="376518"/>
          </a:xfrm>
          <a:prstGeom prst="blockArc">
            <a:avLst/>
          </a:prstGeom>
          <a:solidFill>
            <a:srgbClr val="00B050"/>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endParaRPr>
          </a:p>
        </p:txBody>
      </p:sp>
      <p:sp>
        <p:nvSpPr>
          <p:cNvPr id="7" name="TextBox 6"/>
          <p:cNvSpPr txBox="1"/>
          <p:nvPr/>
        </p:nvSpPr>
        <p:spPr>
          <a:xfrm>
            <a:off x="609599" y="2702607"/>
            <a:ext cx="7501990" cy="1631216"/>
          </a:xfrm>
          <a:prstGeom prst="rect">
            <a:avLst/>
          </a:prstGeom>
          <a:noFill/>
        </p:spPr>
        <p:txBody>
          <a:bodyPr wrap="none" rtlCol="0">
            <a:spAutoFit/>
          </a:bodyPr>
          <a:lstStyle/>
          <a:p>
            <a:r>
              <a:rPr lang="ru-RU" dirty="0" smtClean="0">
                <a:solidFill>
                  <a:srgbClr val="002060"/>
                </a:solidFill>
              </a:rPr>
              <a:t>Сдача билета: За 5 суток до вылета комиссия составляет 0%</a:t>
            </a:r>
          </a:p>
          <a:p>
            <a:r>
              <a:rPr lang="ru-RU" dirty="0" smtClean="0">
                <a:solidFill>
                  <a:srgbClr val="002060"/>
                </a:solidFill>
              </a:rPr>
              <a:t>Меньше 5 суток, но больше 24 часов – 50% </a:t>
            </a:r>
          </a:p>
          <a:p>
            <a:r>
              <a:rPr lang="ru-RU" dirty="0" smtClean="0">
                <a:solidFill>
                  <a:srgbClr val="002060"/>
                </a:solidFill>
              </a:rPr>
              <a:t>Меньше 1 суток, но до вылета – 75%</a:t>
            </a:r>
          </a:p>
          <a:p>
            <a:r>
              <a:rPr lang="ru-RU" dirty="0" smtClean="0">
                <a:solidFill>
                  <a:srgbClr val="002060"/>
                </a:solidFill>
              </a:rPr>
              <a:t>После вылета – 100%</a:t>
            </a:r>
          </a:p>
          <a:p>
            <a:endParaRPr lang="ru-RU" dirty="0">
              <a:solidFill>
                <a:schemeClr val="accent1"/>
              </a:solidFill>
            </a:endParaRPr>
          </a:p>
        </p:txBody>
      </p:sp>
      <p:pic>
        <p:nvPicPr>
          <p:cNvPr id="8" name="Picture 2" descr="http://2.bp.blogspot.com/-dCdy0tsSK7s/UfNtV1jR0tI/AAAAAAAAAjI/kl-Apd5R0vw/s400/example1.PNG"/>
          <p:cNvPicPr>
            <a:picLocks noChangeAspect="1" noChangeArrowheads="1"/>
          </p:cNvPicPr>
          <p:nvPr/>
        </p:nvPicPr>
        <p:blipFill>
          <a:blip r:embed="rId3"/>
          <a:srcRect/>
          <a:stretch>
            <a:fillRect/>
          </a:stretch>
        </p:blipFill>
        <p:spPr bwMode="auto">
          <a:xfrm>
            <a:off x="1105829" y="4328737"/>
            <a:ext cx="7034120" cy="180125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down)">
                                      <p:cBhvr>
                                        <p:cTn id="15" dur="500"/>
                                        <p:tgtEl>
                                          <p:spTgt spid="7">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down)">
                                      <p:cBhvr>
                                        <p:cTn id="18" dur="500"/>
                                        <p:tgtEl>
                                          <p:spTgt spid="7">
                                            <p:txEl>
                                              <p:pRg st="1" end="1"/>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down)">
                                      <p:cBhvr>
                                        <p:cTn id="21" dur="500"/>
                                        <p:tgtEl>
                                          <p:spTgt spid="7">
                                            <p:txEl>
                                              <p:pRg st="2" end="2"/>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down)">
                                      <p:cBhvr>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Алгоритм использования анализа классов эквивалентности</a:t>
            </a:r>
            <a:endParaRPr lang="ru-RU" dirty="0"/>
          </a:p>
        </p:txBody>
      </p:sp>
      <p:sp>
        <p:nvSpPr>
          <p:cNvPr id="3" name="Содержимое 2"/>
          <p:cNvSpPr>
            <a:spLocks noGrp="1"/>
          </p:cNvSpPr>
          <p:nvPr>
            <p:ph idx="1"/>
          </p:nvPr>
        </p:nvSpPr>
        <p:spPr>
          <a:xfrm>
            <a:off x="451597" y="2291602"/>
            <a:ext cx="8229600" cy="1442197"/>
          </a:xfrm>
        </p:spPr>
        <p:txBody>
          <a:bodyPr/>
          <a:lstStyle/>
          <a:p>
            <a:r>
              <a:rPr lang="ru-RU" dirty="0" smtClean="0">
                <a:solidFill>
                  <a:srgbClr val="002060"/>
                </a:solidFill>
              </a:rPr>
              <a:t>Определить классы эквивалентности. </a:t>
            </a:r>
          </a:p>
          <a:p>
            <a:r>
              <a:rPr lang="ru-RU" dirty="0" smtClean="0">
                <a:solidFill>
                  <a:srgbClr val="002060"/>
                </a:solidFill>
              </a:rPr>
              <a:t>Выбрать одного представителя от каждого класса. </a:t>
            </a:r>
          </a:p>
          <a:p>
            <a:r>
              <a:rPr lang="ru-RU" dirty="0" smtClean="0">
                <a:solidFill>
                  <a:srgbClr val="002060"/>
                </a:solidFill>
              </a:rPr>
              <a:t>Выполнить тесты. </a:t>
            </a:r>
          </a:p>
          <a:p>
            <a:endParaRPr lang="ru-RU" dirty="0"/>
          </a:p>
        </p:txBody>
      </p:sp>
      <p:sp>
        <p:nvSpPr>
          <p:cNvPr id="5" name="TextBox 4"/>
          <p:cNvSpPr txBox="1"/>
          <p:nvPr/>
        </p:nvSpPr>
        <p:spPr>
          <a:xfrm>
            <a:off x="644050" y="5493964"/>
            <a:ext cx="6564874" cy="707886"/>
          </a:xfrm>
          <a:prstGeom prst="rect">
            <a:avLst/>
          </a:prstGeom>
          <a:noFill/>
        </p:spPr>
        <p:txBody>
          <a:bodyPr wrap="none" rtlCol="0">
            <a:spAutoFit/>
          </a:bodyPr>
          <a:lstStyle/>
          <a:p>
            <a:r>
              <a:rPr lang="ru-RU" i="1" dirty="0" smtClean="0">
                <a:solidFill>
                  <a:srgbClr val="FF0000"/>
                </a:solidFill>
              </a:rPr>
              <a:t>сокращение числа тестов</a:t>
            </a:r>
          </a:p>
          <a:p>
            <a:r>
              <a:rPr lang="ru-RU" i="1" dirty="0" smtClean="0">
                <a:solidFill>
                  <a:srgbClr val="FF0000"/>
                </a:solidFill>
              </a:rPr>
              <a:t>при</a:t>
            </a:r>
            <a:r>
              <a:rPr lang="ru-RU" dirty="0" smtClean="0">
                <a:solidFill>
                  <a:srgbClr val="FF0000"/>
                </a:solidFill>
              </a:rPr>
              <a:t> </a:t>
            </a:r>
            <a:r>
              <a:rPr lang="ru-RU" i="1" dirty="0" smtClean="0">
                <a:solidFill>
                  <a:srgbClr val="FF0000"/>
                </a:solidFill>
              </a:rPr>
              <a:t>сохранении приемлемого тестового покрытия</a:t>
            </a:r>
            <a:endParaRPr lang="ru-RU" dirty="0">
              <a:solidFill>
                <a:srgbClr val="FF0000"/>
              </a:solidFill>
            </a:endParaRPr>
          </a:p>
        </p:txBody>
      </p:sp>
      <p:sp>
        <p:nvSpPr>
          <p:cNvPr id="7" name="TextBox 6"/>
          <p:cNvSpPr txBox="1"/>
          <p:nvPr/>
        </p:nvSpPr>
        <p:spPr>
          <a:xfrm>
            <a:off x="644050" y="4186519"/>
            <a:ext cx="8286750" cy="707886"/>
          </a:xfrm>
          <a:prstGeom prst="rect">
            <a:avLst/>
          </a:prstGeom>
          <a:noFill/>
        </p:spPr>
        <p:txBody>
          <a:bodyPr wrap="square" rtlCol="0">
            <a:spAutoFit/>
          </a:bodyPr>
          <a:lstStyle/>
          <a:p>
            <a:r>
              <a:rPr lang="ru-RU" dirty="0">
                <a:solidFill>
                  <a:schemeClr val="accent1"/>
                </a:solidFill>
              </a:rPr>
              <a:t>П</a:t>
            </a:r>
            <a:r>
              <a:rPr lang="ru-RU" dirty="0" smtClean="0">
                <a:solidFill>
                  <a:schemeClr val="accent1"/>
                </a:solidFill>
              </a:rPr>
              <a:t>рограмма </a:t>
            </a:r>
            <a:r>
              <a:rPr lang="ru-RU" dirty="0">
                <a:solidFill>
                  <a:schemeClr val="accent1"/>
                </a:solidFill>
              </a:rPr>
              <a:t>принимает значения от 10 до 100</a:t>
            </a:r>
          </a:p>
          <a:p>
            <a:r>
              <a:rPr lang="en-US" dirty="0">
                <a:solidFill>
                  <a:schemeClr val="bg1">
                    <a:lumMod val="65000"/>
                  </a:schemeClr>
                </a:solidFill>
              </a:rPr>
              <a:t>(</a:t>
            </a:r>
            <a:r>
              <a:rPr lang="ru-RU" dirty="0">
                <a:solidFill>
                  <a:schemeClr val="bg1">
                    <a:lumMod val="65000"/>
                  </a:schemeClr>
                </a:solidFill>
              </a:rPr>
              <a:t>-</a:t>
            </a:r>
            <a:r>
              <a:rPr lang="en-US" dirty="0">
                <a:solidFill>
                  <a:schemeClr val="bg1">
                    <a:lumMod val="65000"/>
                  </a:schemeClr>
                </a:solidFill>
              </a:rPr>
              <a:t>N; 10), [10; 100], (100; N</a:t>
            </a:r>
            <a:r>
              <a:rPr lang="en-US" dirty="0" smtClean="0">
                <a:solidFill>
                  <a:schemeClr val="bg1">
                    <a:lumMod val="65000"/>
                  </a:schemeClr>
                </a:solidFill>
              </a:rPr>
              <a:t>)</a:t>
            </a:r>
            <a:endParaRPr lang="en-US" dirty="0">
              <a:solidFill>
                <a:schemeClr val="bg1">
                  <a:lumMod val="6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0063" y="416562"/>
            <a:ext cx="6347713" cy="1320800"/>
          </a:xfrm>
        </p:spPr>
        <p:txBody>
          <a:bodyPr/>
          <a:lstStyle/>
          <a:p>
            <a:r>
              <a:rPr lang="ru-RU" dirty="0" smtClean="0"/>
              <a:t>Определите классы эквивалентности </a:t>
            </a:r>
            <a:endParaRPr lang="ru-RU" dirty="0"/>
          </a:p>
        </p:txBody>
      </p:sp>
      <p:sp>
        <p:nvSpPr>
          <p:cNvPr id="3" name="Содержимое 2"/>
          <p:cNvSpPr>
            <a:spLocks noGrp="1"/>
          </p:cNvSpPr>
          <p:nvPr>
            <p:ph idx="1"/>
          </p:nvPr>
        </p:nvSpPr>
        <p:spPr>
          <a:xfrm>
            <a:off x="457200" y="1479176"/>
            <a:ext cx="8350624" cy="5002305"/>
          </a:xfrm>
        </p:spPr>
        <p:txBody>
          <a:bodyPr>
            <a:noAutofit/>
          </a:bodyPr>
          <a:lstStyle/>
          <a:p>
            <a:r>
              <a:rPr lang="ru-RU" sz="1800" dirty="0" smtClean="0">
                <a:solidFill>
                  <a:srgbClr val="002060"/>
                </a:solidFill>
              </a:rPr>
              <a:t>Интернет-магазин </a:t>
            </a:r>
            <a:r>
              <a:rPr lang="ru-RU" sz="1800" dirty="0">
                <a:solidFill>
                  <a:srgbClr val="002060"/>
                </a:solidFill>
              </a:rPr>
              <a:t>по продаже карандашей. Максимальное количество для заказа – 1000 штук. </a:t>
            </a:r>
          </a:p>
          <a:p>
            <a:pPr marL="0" indent="0">
              <a:buNone/>
            </a:pPr>
            <a:r>
              <a:rPr lang="en-US" sz="1800" dirty="0" smtClean="0">
                <a:solidFill>
                  <a:srgbClr val="002060"/>
                </a:solidFill>
              </a:rPr>
              <a:t>   </a:t>
            </a:r>
            <a:r>
              <a:rPr lang="ru-RU" sz="1800" dirty="0" smtClean="0">
                <a:solidFill>
                  <a:srgbClr val="002060"/>
                </a:solidFill>
              </a:rPr>
              <a:t>Система </a:t>
            </a:r>
            <a:r>
              <a:rPr lang="ru-RU" sz="1800" dirty="0">
                <a:solidFill>
                  <a:srgbClr val="002060"/>
                </a:solidFill>
              </a:rPr>
              <a:t>скидок:</a:t>
            </a:r>
          </a:p>
          <a:p>
            <a:pPr marL="625475" indent="0">
              <a:buNone/>
              <a:tabLst>
                <a:tab pos="712788" algn="l"/>
              </a:tabLst>
            </a:pPr>
            <a:r>
              <a:rPr lang="ru-RU" sz="1800" dirty="0">
                <a:solidFill>
                  <a:srgbClr val="002060"/>
                </a:solidFill>
              </a:rPr>
              <a:t>1 - 100      – 10 руб. за карандаш;</a:t>
            </a:r>
          </a:p>
          <a:p>
            <a:pPr marL="625475" indent="0">
              <a:buNone/>
              <a:tabLst>
                <a:tab pos="712788" algn="l"/>
              </a:tabLst>
            </a:pPr>
            <a:r>
              <a:rPr lang="ru-RU" sz="1800" dirty="0" smtClean="0">
                <a:solidFill>
                  <a:srgbClr val="002060"/>
                </a:solidFill>
              </a:rPr>
              <a:t>101 - 200  – 9 руб. за карандаш;</a:t>
            </a:r>
          </a:p>
          <a:p>
            <a:pPr marL="625475" indent="0">
              <a:buNone/>
              <a:tabLst>
                <a:tab pos="712788" algn="l"/>
              </a:tabLst>
            </a:pPr>
            <a:r>
              <a:rPr lang="ru-RU" sz="1800" dirty="0" smtClean="0">
                <a:solidFill>
                  <a:srgbClr val="002060"/>
                </a:solidFill>
              </a:rPr>
              <a:t>201 </a:t>
            </a:r>
            <a:r>
              <a:rPr lang="ru-RU" sz="1800" dirty="0">
                <a:solidFill>
                  <a:srgbClr val="002060"/>
                </a:solidFill>
              </a:rPr>
              <a:t>- 300  – 8 руб. за карандаш и т.д. </a:t>
            </a:r>
          </a:p>
          <a:p>
            <a:pPr marL="625475" indent="0">
              <a:buNone/>
              <a:tabLst>
                <a:tab pos="712788" algn="l"/>
              </a:tabLst>
            </a:pPr>
            <a:r>
              <a:rPr lang="ru-RU" sz="1800" dirty="0">
                <a:solidFill>
                  <a:srgbClr val="002060"/>
                </a:solidFill>
              </a:rPr>
              <a:t>С каждой новой сотней, цена уменьшается на рубль</a:t>
            </a:r>
            <a:endParaRPr lang="ru-RU" sz="1800" dirty="0" smtClean="0">
              <a:solidFill>
                <a:srgbClr val="002060"/>
              </a:solidFill>
            </a:endParaRPr>
          </a:p>
          <a:p>
            <a:r>
              <a:rPr lang="en-US" sz="1800" dirty="0">
                <a:solidFill>
                  <a:srgbClr val="002060"/>
                </a:solidFill>
              </a:rPr>
              <a:t>(</a:t>
            </a:r>
            <a:r>
              <a:rPr lang="ru-RU" sz="1800" dirty="0">
                <a:solidFill>
                  <a:srgbClr val="002060"/>
                </a:solidFill>
              </a:rPr>
              <a:t>-</a:t>
            </a:r>
            <a:r>
              <a:rPr lang="en-US" sz="1800" dirty="0">
                <a:solidFill>
                  <a:srgbClr val="002060"/>
                </a:solidFill>
              </a:rPr>
              <a:t>N; 0], [1; 100], [101; 200] , [201; 300] , [301; 400] , [401; 500] , </a:t>
            </a:r>
          </a:p>
          <a:p>
            <a:pPr marL="0" indent="0">
              <a:buNone/>
            </a:pPr>
            <a:r>
              <a:rPr lang="en-US" sz="1800" dirty="0" smtClean="0">
                <a:solidFill>
                  <a:srgbClr val="002060"/>
                </a:solidFill>
              </a:rPr>
              <a:t>   [</a:t>
            </a:r>
            <a:r>
              <a:rPr lang="en-US" sz="1800" dirty="0">
                <a:solidFill>
                  <a:srgbClr val="002060"/>
                </a:solidFill>
              </a:rPr>
              <a:t>501; 600] , [601; 700] , [701; 800] , [801; 900] , [901; 1000] , [1001; N]</a:t>
            </a:r>
          </a:p>
          <a:p>
            <a:r>
              <a:rPr lang="ru-RU" sz="1800" dirty="0">
                <a:solidFill>
                  <a:srgbClr val="002060"/>
                </a:solidFill>
              </a:rPr>
              <a:t>Т</a:t>
            </a:r>
            <a:r>
              <a:rPr lang="ru-RU" sz="1800" dirty="0" smtClean="0">
                <a:solidFill>
                  <a:srgbClr val="002060"/>
                </a:solidFill>
              </a:rPr>
              <a:t>кань может быть разных цветов: красного, белого, черного, зеленого, коричневого</a:t>
            </a:r>
            <a:endParaRPr lang="en-US" sz="1800" dirty="0" smtClean="0">
              <a:solidFill>
                <a:srgbClr val="002060"/>
              </a:solidFill>
            </a:endParaRPr>
          </a:p>
          <a:p>
            <a:r>
              <a:rPr lang="en-US" sz="1800" dirty="0" smtClean="0">
                <a:solidFill>
                  <a:srgbClr val="002060"/>
                </a:solidFill>
              </a:rPr>
              <a:t>(</a:t>
            </a:r>
            <a:r>
              <a:rPr lang="ru-RU" sz="1800" dirty="0" smtClean="0">
                <a:solidFill>
                  <a:srgbClr val="002060"/>
                </a:solidFill>
              </a:rPr>
              <a:t>красный, белый, черный, зеленый, коричневый</a:t>
            </a:r>
            <a:r>
              <a:rPr lang="en-US" sz="1800" dirty="0" smtClean="0">
                <a:solidFill>
                  <a:srgbClr val="002060"/>
                </a:solidFill>
              </a:rPr>
              <a:t>)</a:t>
            </a:r>
            <a:r>
              <a:rPr lang="ru-RU" sz="1800" dirty="0" smtClean="0">
                <a:solidFill>
                  <a:srgbClr val="002060"/>
                </a:solidFill>
              </a:rPr>
              <a:t>, (синий</a:t>
            </a:r>
            <a:r>
              <a:rPr lang="ru-RU" sz="1800" dirty="0" smtClean="0">
                <a:solidFill>
                  <a:schemeClr val="bg1">
                    <a:lumMod val="65000"/>
                  </a:schemeClr>
                </a:solidFill>
              </a:rPr>
              <a:t>)</a:t>
            </a:r>
            <a:endParaRPr lang="en-US" sz="1800" dirty="0" smtClean="0">
              <a:solidFill>
                <a:schemeClr val="bg1">
                  <a:lumMod val="65000"/>
                </a:schemeClr>
              </a:solidFill>
            </a:endParaRPr>
          </a:p>
        </p:txBody>
      </p:sp>
      <p:sp>
        <p:nvSpPr>
          <p:cNvPr id="4" name="TextBox 3"/>
          <p:cNvSpPr txBox="1"/>
          <p:nvPr/>
        </p:nvSpPr>
        <p:spPr>
          <a:xfrm>
            <a:off x="2085975" y="274638"/>
            <a:ext cx="3210879" cy="400110"/>
          </a:xfrm>
          <a:prstGeom prst="rect">
            <a:avLst/>
          </a:prstGeom>
          <a:noFill/>
        </p:spPr>
        <p:txBody>
          <a:bodyPr wrap="none" rtlCol="0">
            <a:spAutoFit/>
          </a:bodyPr>
          <a:lstStyle/>
          <a:p>
            <a:r>
              <a:rPr lang="ru-RU" dirty="0" smtClean="0">
                <a:solidFill>
                  <a:srgbClr val="FF0000"/>
                </a:solidFill>
              </a:rPr>
              <a:t>Самостоятельная работа</a:t>
            </a:r>
            <a:endParaRPr lang="ru-RU" dirty="0">
              <a:solidFill>
                <a:srgbClr val="FF0000"/>
              </a:solidFill>
            </a:endParaRPr>
          </a:p>
        </p:txBody>
      </p:sp>
      <p:sp>
        <p:nvSpPr>
          <p:cNvPr id="5" name="TextBox 4"/>
          <p:cNvSpPr txBox="1"/>
          <p:nvPr/>
        </p:nvSpPr>
        <p:spPr>
          <a:xfrm>
            <a:off x="7243763" y="5486401"/>
            <a:ext cx="870751" cy="400110"/>
          </a:xfrm>
          <a:prstGeom prst="rect">
            <a:avLst/>
          </a:prstGeom>
          <a:noFill/>
        </p:spPr>
        <p:txBody>
          <a:bodyPr wrap="none" rtlCol="0">
            <a:spAutoFit/>
          </a:bodyPr>
          <a:lstStyle/>
          <a:p>
            <a:r>
              <a:rPr lang="en-US" dirty="0" smtClean="0">
                <a:solidFill>
                  <a:srgbClr val="FF0000"/>
                </a:solidFill>
              </a:rPr>
              <a:t>EASY</a:t>
            </a:r>
            <a:endParaRPr lang="ru-RU" dirty="0">
              <a:solidFill>
                <a:srgbClr val="FF0000"/>
              </a:solidFill>
            </a:endParaRPr>
          </a:p>
        </p:txBody>
      </p:sp>
      <p:sp>
        <p:nvSpPr>
          <p:cNvPr id="6" name="TextBox 5"/>
          <p:cNvSpPr txBox="1"/>
          <p:nvPr/>
        </p:nvSpPr>
        <p:spPr>
          <a:xfrm>
            <a:off x="7037776" y="2532093"/>
            <a:ext cx="1282723" cy="400110"/>
          </a:xfrm>
          <a:prstGeom prst="rect">
            <a:avLst/>
          </a:prstGeom>
          <a:noFill/>
        </p:spPr>
        <p:txBody>
          <a:bodyPr wrap="none" rtlCol="0">
            <a:spAutoFit/>
          </a:bodyPr>
          <a:lstStyle/>
          <a:p>
            <a:r>
              <a:rPr lang="en-US" dirty="0" smtClean="0">
                <a:solidFill>
                  <a:srgbClr val="FF0000"/>
                </a:solidFill>
              </a:rPr>
              <a:t>NORMAL</a:t>
            </a:r>
            <a:endParaRPr lang="ru-RU" dirty="0">
              <a:solidFill>
                <a:srgbClr val="FF0000"/>
              </a:solidFill>
            </a:endParaRPr>
          </a:p>
        </p:txBody>
      </p:sp>
      <p:sp>
        <p:nvSpPr>
          <p:cNvPr id="7" name="Прямоугольник 6"/>
          <p:cNvSpPr/>
          <p:nvPr/>
        </p:nvSpPr>
        <p:spPr>
          <a:xfrm>
            <a:off x="457200" y="4129088"/>
            <a:ext cx="8015288" cy="842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ОТВЕТ</a:t>
            </a:r>
            <a:endParaRPr lang="ru-RU" dirty="0"/>
          </a:p>
        </p:txBody>
      </p:sp>
      <p:sp>
        <p:nvSpPr>
          <p:cNvPr id="9" name="TextBox 8"/>
          <p:cNvSpPr txBox="1"/>
          <p:nvPr/>
        </p:nvSpPr>
        <p:spPr>
          <a:xfrm>
            <a:off x="814388" y="6438558"/>
            <a:ext cx="6954981" cy="400110"/>
          </a:xfrm>
          <a:prstGeom prst="rect">
            <a:avLst/>
          </a:prstGeom>
          <a:noFill/>
        </p:spPr>
        <p:txBody>
          <a:bodyPr wrap="none" rtlCol="0">
            <a:spAutoFit/>
          </a:bodyPr>
          <a:lstStyle/>
          <a:p>
            <a:r>
              <a:rPr lang="ru-RU" dirty="0" smtClean="0"/>
              <a:t>Когда перечисление, </a:t>
            </a:r>
            <a:r>
              <a:rPr lang="ru-RU" smtClean="0"/>
              <a:t>проверяем каждый элемент списка</a:t>
            </a:r>
            <a:endParaRPr lang="ru-RU"/>
          </a:p>
        </p:txBody>
      </p:sp>
      <p:sp>
        <p:nvSpPr>
          <p:cNvPr id="8" name="Прямоугольник 7"/>
          <p:cNvSpPr/>
          <p:nvPr/>
        </p:nvSpPr>
        <p:spPr>
          <a:xfrm>
            <a:off x="814388" y="6086194"/>
            <a:ext cx="7300126" cy="75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ОТВЕТ</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Определите классы эквивалентности </a:t>
            </a:r>
            <a:endParaRPr lang="ru-RU" dirty="0"/>
          </a:p>
        </p:txBody>
      </p:sp>
      <p:sp>
        <p:nvSpPr>
          <p:cNvPr id="3" name="Содержимое 2"/>
          <p:cNvSpPr>
            <a:spLocks noGrp="1"/>
          </p:cNvSpPr>
          <p:nvPr>
            <p:ph idx="1"/>
          </p:nvPr>
        </p:nvSpPr>
        <p:spPr>
          <a:xfrm>
            <a:off x="500062" y="1653988"/>
            <a:ext cx="8229600" cy="4921623"/>
          </a:xfrm>
        </p:spPr>
        <p:txBody>
          <a:bodyPr>
            <a:noAutofit/>
          </a:bodyPr>
          <a:lstStyle/>
          <a:p>
            <a:r>
              <a:rPr lang="ru-RU" sz="1900" dirty="0">
                <a:solidFill>
                  <a:srgbClr val="002060"/>
                </a:solidFill>
              </a:rPr>
              <a:t>Строка ввода должна содержать только прописные буквы (А</a:t>
            </a:r>
            <a:r>
              <a:rPr lang="ru-RU" sz="1900" dirty="0" smtClean="0">
                <a:solidFill>
                  <a:srgbClr val="002060"/>
                </a:solidFill>
              </a:rPr>
              <a:t>)-</a:t>
            </a:r>
            <a:r>
              <a:rPr lang="ru-RU" sz="1900" dirty="0" err="1" smtClean="0">
                <a:solidFill>
                  <a:srgbClr val="002060"/>
                </a:solidFill>
              </a:rPr>
              <a:t>кириллица+латиница</a:t>
            </a:r>
            <a:endParaRPr lang="ru-RU" sz="1900" dirty="0">
              <a:solidFill>
                <a:srgbClr val="002060"/>
              </a:solidFill>
            </a:endParaRPr>
          </a:p>
          <a:p>
            <a:r>
              <a:rPr lang="ru-RU" sz="1900" dirty="0">
                <a:solidFill>
                  <a:srgbClr val="002060"/>
                </a:solidFill>
              </a:rPr>
              <a:t>АБВ, абв, </a:t>
            </a:r>
            <a:r>
              <a:rPr lang="en-US" sz="1900" dirty="0">
                <a:solidFill>
                  <a:srgbClr val="002060"/>
                </a:solidFill>
              </a:rPr>
              <a:t>ABC, </a:t>
            </a:r>
            <a:r>
              <a:rPr lang="en-US" sz="1900" dirty="0" err="1">
                <a:solidFill>
                  <a:srgbClr val="002060"/>
                </a:solidFill>
              </a:rPr>
              <a:t>abc</a:t>
            </a:r>
            <a:r>
              <a:rPr lang="en-US" sz="1900" dirty="0">
                <a:solidFill>
                  <a:srgbClr val="002060"/>
                </a:solidFill>
              </a:rPr>
              <a:t>, </a:t>
            </a:r>
            <a:r>
              <a:rPr lang="ru-RU" sz="1900" dirty="0">
                <a:solidFill>
                  <a:srgbClr val="002060"/>
                </a:solidFill>
              </a:rPr>
              <a:t>123, !»№, </a:t>
            </a:r>
            <a:r>
              <a:rPr lang="en-US" sz="1900" dirty="0">
                <a:solidFill>
                  <a:srgbClr val="002060"/>
                </a:solidFill>
              </a:rPr>
              <a:t>&lt;</a:t>
            </a:r>
            <a:r>
              <a:rPr lang="ru-RU" sz="1900" dirty="0">
                <a:solidFill>
                  <a:srgbClr val="002060"/>
                </a:solidFill>
              </a:rPr>
              <a:t>пробел</a:t>
            </a:r>
            <a:r>
              <a:rPr lang="en-US" sz="1900" dirty="0" smtClean="0">
                <a:solidFill>
                  <a:srgbClr val="002060"/>
                </a:solidFill>
              </a:rPr>
              <a:t>&gt;</a:t>
            </a:r>
            <a:endParaRPr lang="ru-RU" sz="1900" dirty="0" smtClean="0">
              <a:solidFill>
                <a:srgbClr val="002060"/>
              </a:solidFill>
            </a:endParaRPr>
          </a:p>
          <a:p>
            <a:endParaRPr lang="ru-RU" sz="1900" dirty="0">
              <a:solidFill>
                <a:srgbClr val="002060"/>
              </a:solidFill>
            </a:endParaRPr>
          </a:p>
          <a:p>
            <a:r>
              <a:rPr lang="ru-RU" sz="1900" dirty="0">
                <a:solidFill>
                  <a:srgbClr val="002060"/>
                </a:solidFill>
              </a:rPr>
              <a:t>П</a:t>
            </a:r>
            <a:r>
              <a:rPr lang="ru-RU" sz="1900" dirty="0" smtClean="0">
                <a:solidFill>
                  <a:srgbClr val="002060"/>
                </a:solidFill>
              </a:rPr>
              <a:t>рограмма настроена на работу с памятью объемом от 64 Мб до 256 Мб</a:t>
            </a:r>
            <a:endParaRPr lang="en-US" sz="1900" dirty="0" smtClean="0">
              <a:solidFill>
                <a:srgbClr val="002060"/>
              </a:solidFill>
            </a:endParaRPr>
          </a:p>
          <a:p>
            <a:r>
              <a:rPr lang="en-US" sz="1900" dirty="0" smtClean="0">
                <a:solidFill>
                  <a:srgbClr val="002060"/>
                </a:solidFill>
              </a:rPr>
              <a:t>&lt;64, [64;256], &gt;256</a:t>
            </a:r>
          </a:p>
          <a:p>
            <a:pPr marL="0" indent="0">
              <a:buNone/>
            </a:pPr>
            <a:endParaRPr lang="ru-RU" sz="1900" dirty="0" smtClean="0">
              <a:solidFill>
                <a:srgbClr val="002060"/>
              </a:solidFill>
            </a:endParaRPr>
          </a:p>
          <a:p>
            <a:r>
              <a:rPr lang="ru-RU" sz="1900" dirty="0" smtClean="0">
                <a:solidFill>
                  <a:srgbClr val="002060"/>
                </a:solidFill>
              </a:rPr>
              <a:t>Есть приложение, которое рисует треугольник: в нем 3 поля, в каждое можно ввести значения от 0 до 99. Если ввести ноль в любое поле - появится сообщение, что необходимо ввести значение больше нуля. Указать классы эквивалентности без учета неравенства тр-ка</a:t>
            </a:r>
            <a:endParaRPr lang="en-US" sz="1900" dirty="0" smtClean="0">
              <a:solidFill>
                <a:srgbClr val="002060"/>
              </a:solidFill>
            </a:endParaRPr>
          </a:p>
          <a:p>
            <a:r>
              <a:rPr lang="en-US" sz="1900" dirty="0" smtClean="0">
                <a:solidFill>
                  <a:srgbClr val="002060"/>
                </a:solidFill>
              </a:rPr>
              <a:t>&lt;0, 0, [0, 99], &gt;99</a:t>
            </a:r>
            <a:endParaRPr lang="ru-RU" sz="1900" dirty="0">
              <a:solidFill>
                <a:srgbClr val="002060"/>
              </a:solidFill>
            </a:endParaRPr>
          </a:p>
        </p:txBody>
      </p:sp>
      <p:sp>
        <p:nvSpPr>
          <p:cNvPr id="4" name="TextBox 3"/>
          <p:cNvSpPr txBox="1"/>
          <p:nvPr/>
        </p:nvSpPr>
        <p:spPr>
          <a:xfrm>
            <a:off x="7386470" y="353796"/>
            <a:ext cx="914033" cy="400110"/>
          </a:xfrm>
          <a:prstGeom prst="rect">
            <a:avLst/>
          </a:prstGeom>
          <a:noFill/>
        </p:spPr>
        <p:txBody>
          <a:bodyPr wrap="none" rtlCol="0">
            <a:spAutoFit/>
          </a:bodyPr>
          <a:lstStyle/>
          <a:p>
            <a:r>
              <a:rPr lang="en-US" dirty="0" smtClean="0">
                <a:solidFill>
                  <a:srgbClr val="FF0000"/>
                </a:solidFill>
              </a:rPr>
              <a:t>HARD</a:t>
            </a:r>
            <a:endParaRPr lang="ru-RU" dirty="0">
              <a:solidFill>
                <a:srgbClr val="FF0000"/>
              </a:solidFill>
            </a:endParaRPr>
          </a:p>
        </p:txBody>
      </p:sp>
      <p:sp>
        <p:nvSpPr>
          <p:cNvPr id="5" name="Прямоугольник 4"/>
          <p:cNvSpPr/>
          <p:nvPr/>
        </p:nvSpPr>
        <p:spPr>
          <a:xfrm>
            <a:off x="609599" y="2273112"/>
            <a:ext cx="7300126" cy="75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ОТВЕТ</a:t>
            </a:r>
            <a:endParaRPr lang="ru-RU" dirty="0"/>
          </a:p>
        </p:txBody>
      </p:sp>
      <p:sp>
        <p:nvSpPr>
          <p:cNvPr id="6" name="Прямоугольник 5"/>
          <p:cNvSpPr/>
          <p:nvPr/>
        </p:nvSpPr>
        <p:spPr>
          <a:xfrm>
            <a:off x="735833" y="3854262"/>
            <a:ext cx="7300126" cy="752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ОТВЕТ</a:t>
            </a:r>
            <a:endParaRPr lang="ru-RU" dirty="0"/>
          </a:p>
        </p:txBody>
      </p:sp>
      <p:sp>
        <p:nvSpPr>
          <p:cNvPr id="8" name="Прямоугольник 7"/>
          <p:cNvSpPr/>
          <p:nvPr/>
        </p:nvSpPr>
        <p:spPr>
          <a:xfrm>
            <a:off x="735833" y="6237475"/>
            <a:ext cx="7300126" cy="569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ОТВЕТ</a:t>
            </a:r>
            <a:endParaRPr lang="ru-RU" dirty="0"/>
          </a:p>
        </p:txBody>
      </p:sp>
    </p:spTree>
    <p:extLst>
      <p:ext uri="{BB962C8B-B14F-4D97-AF65-F5344CB8AC3E}">
        <p14:creationId xmlns:p14="http://schemas.microsoft.com/office/powerpoint/2010/main" val="402186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836986"/>
          </a:xfrm>
        </p:spPr>
        <p:txBody>
          <a:bodyPr>
            <a:normAutofit fontScale="90000"/>
          </a:bodyPr>
          <a:lstStyle/>
          <a:p>
            <a:pPr algn="ctr"/>
            <a:r>
              <a:rPr lang="ru-RU" dirty="0" smtClean="0"/>
              <a:t>Советы при определении классов эквивалентности</a:t>
            </a:r>
            <a:endParaRPr lang="ru-RU" dirty="0"/>
          </a:p>
        </p:txBody>
      </p:sp>
      <p:sp>
        <p:nvSpPr>
          <p:cNvPr id="3" name="Объект 2"/>
          <p:cNvSpPr>
            <a:spLocks noGrp="1"/>
          </p:cNvSpPr>
          <p:nvPr>
            <p:ph sz="quarter" idx="11"/>
          </p:nvPr>
        </p:nvSpPr>
        <p:spPr>
          <a:xfrm>
            <a:off x="484188" y="1344705"/>
            <a:ext cx="8229600" cy="5307106"/>
          </a:xfrm>
        </p:spPr>
        <p:txBody>
          <a:bodyPr>
            <a:normAutofit lnSpcReduction="10000"/>
          </a:bodyPr>
          <a:lstStyle/>
          <a:p>
            <a:r>
              <a:rPr lang="ru-RU" dirty="0" smtClean="0">
                <a:solidFill>
                  <a:srgbClr val="002060"/>
                </a:solidFill>
              </a:rPr>
              <a:t>Не забывайте о классах, охватывающих заведомо неверные или недопустимые входные данные. </a:t>
            </a:r>
          </a:p>
          <a:p>
            <a:r>
              <a:rPr lang="ru-RU" dirty="0" smtClean="0">
                <a:solidFill>
                  <a:srgbClr val="002060"/>
                </a:solidFill>
              </a:rPr>
              <a:t>Организуйте формируемый перечень классов в виде таблицы или плана. </a:t>
            </a:r>
          </a:p>
          <a:p>
            <a:r>
              <a:rPr lang="ru-RU" dirty="0" smtClean="0">
                <a:solidFill>
                  <a:srgbClr val="002060"/>
                </a:solidFill>
              </a:rPr>
              <a:t>Определите диапазоны числовых значений. </a:t>
            </a:r>
          </a:p>
          <a:p>
            <a:r>
              <a:rPr lang="ru-RU" dirty="0" smtClean="0">
                <a:solidFill>
                  <a:srgbClr val="002060"/>
                </a:solidFill>
              </a:rPr>
              <a:t>Для полей или параметров, принимающих фиксированные перечни значений, выясните, какие из значений входят в перечень. </a:t>
            </a:r>
          </a:p>
          <a:p>
            <a:r>
              <a:rPr lang="ru-RU" dirty="0" smtClean="0">
                <a:solidFill>
                  <a:srgbClr val="002060"/>
                </a:solidFill>
              </a:rPr>
              <a:t>Проанализируйте возможные результаты выбора из списков и меню. </a:t>
            </a:r>
          </a:p>
          <a:p>
            <a:r>
              <a:rPr lang="ru-RU" dirty="0" smtClean="0">
                <a:solidFill>
                  <a:srgbClr val="002060"/>
                </a:solidFill>
              </a:rPr>
              <a:t>Поищите переменные, значения которых должны быть равными. </a:t>
            </a:r>
          </a:p>
          <a:p>
            <a:r>
              <a:rPr lang="ru-RU" dirty="0" smtClean="0">
                <a:solidFill>
                  <a:srgbClr val="002060"/>
                </a:solidFill>
              </a:rPr>
              <a:t>Поищите классы значений, зависящих от времени. </a:t>
            </a:r>
          </a:p>
          <a:p>
            <a:r>
              <a:rPr lang="ru-RU" dirty="0" smtClean="0">
                <a:solidFill>
                  <a:srgbClr val="002060"/>
                </a:solidFill>
              </a:rPr>
              <a:t>Выявите группы переменных, совместно участвующих в  определенных вычислениях, результат которых ограничивается конкретным набором или диапазоном значений. </a:t>
            </a:r>
          </a:p>
          <a:p>
            <a:r>
              <a:rPr lang="ru-RU" dirty="0" smtClean="0">
                <a:solidFill>
                  <a:srgbClr val="002060"/>
                </a:solidFill>
              </a:rPr>
              <a:t>Посмотрите, на какие действия программа отвечает  эквивалентными событиями. </a:t>
            </a:r>
          </a:p>
          <a:p>
            <a:r>
              <a:rPr lang="ru-RU" dirty="0" smtClean="0">
                <a:solidFill>
                  <a:srgbClr val="002060"/>
                </a:solidFill>
              </a:rPr>
              <a:t>Продумайте варианты операционного окружения.</a:t>
            </a:r>
          </a:p>
          <a:p>
            <a:pPr>
              <a:buNone/>
            </a:pPr>
            <a:endParaRPr lang="ru-RU" dirty="0">
              <a:solidFill>
                <a:srgbClr val="002060"/>
              </a:solidFill>
            </a:endParaRPr>
          </a:p>
        </p:txBody>
      </p:sp>
    </p:spTree>
    <p:extLst>
      <p:ext uri="{BB962C8B-B14F-4D97-AF65-F5344CB8AC3E}">
        <p14:creationId xmlns:p14="http://schemas.microsoft.com/office/powerpoint/2010/main" val="30419147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solidFill>
                <a:schemeClr val="accent1"/>
              </a:solidFill>
            </a:endParaRPr>
          </a:p>
        </p:txBody>
      </p:sp>
      <p:sp>
        <p:nvSpPr>
          <p:cNvPr id="3" name="Содержимое 2"/>
          <p:cNvSpPr>
            <a:spLocks noGrp="1"/>
          </p:cNvSpPr>
          <p:nvPr>
            <p:ph sz="quarter" idx="11"/>
          </p:nvPr>
        </p:nvSpPr>
        <p:spPr/>
        <p:txBody>
          <a:bodyPr>
            <a:normAutofit/>
          </a:bodyPr>
          <a:lstStyle/>
          <a:p>
            <a:pPr indent="-6350">
              <a:buNone/>
            </a:pPr>
            <a:r>
              <a:rPr lang="ru-RU" sz="3000" dirty="0" smtClean="0">
                <a:solidFill>
                  <a:srgbClr val="002060"/>
                </a:solidFill>
              </a:rPr>
              <a:t>Редкий, труднонаходимый и маловероятный баг, как правило, </a:t>
            </a:r>
          </a:p>
          <a:p>
            <a:pPr indent="-6350">
              <a:buNone/>
            </a:pPr>
            <a:r>
              <a:rPr lang="ru-RU" sz="3000" dirty="0" smtClean="0">
                <a:solidFill>
                  <a:srgbClr val="002060"/>
                </a:solidFill>
              </a:rPr>
              <a:t>в случае проявления, имеет более </a:t>
            </a:r>
            <a:r>
              <a:rPr lang="ru-RU" sz="3000" u="sng" dirty="0" smtClean="0">
                <a:solidFill>
                  <a:srgbClr val="002060"/>
                </a:solidFill>
              </a:rPr>
              <a:t>серь</a:t>
            </a:r>
            <a:r>
              <a:rPr lang="ru-RU" sz="3000" u="sng" dirty="0">
                <a:solidFill>
                  <a:srgbClr val="002060"/>
                </a:solidFill>
              </a:rPr>
              <a:t>ё</a:t>
            </a:r>
            <a:r>
              <a:rPr lang="ru-RU" sz="3000" u="sng" dirty="0" smtClean="0">
                <a:solidFill>
                  <a:srgbClr val="002060"/>
                </a:solidFill>
              </a:rPr>
              <a:t>зные последствия.</a:t>
            </a:r>
            <a:endParaRPr lang="ru-RU" sz="3000" dirty="0">
              <a:solidFill>
                <a:srgbClr val="002060"/>
              </a:solidFill>
            </a:endParaRPr>
          </a:p>
        </p:txBody>
      </p:sp>
      <p:sp>
        <p:nvSpPr>
          <p:cNvPr id="4" name="TextBox 3"/>
          <p:cNvSpPr txBox="1"/>
          <p:nvPr/>
        </p:nvSpPr>
        <p:spPr>
          <a:xfrm>
            <a:off x="900112" y="4886325"/>
            <a:ext cx="6626494" cy="400110"/>
          </a:xfrm>
          <a:prstGeom prst="rect">
            <a:avLst/>
          </a:prstGeom>
          <a:noFill/>
        </p:spPr>
        <p:txBody>
          <a:bodyPr wrap="none" rtlCol="0">
            <a:spAutoFit/>
          </a:bodyPr>
          <a:lstStyle/>
          <a:p>
            <a:r>
              <a:rPr lang="ru-RU" dirty="0" smtClean="0"/>
              <a:t>30 мелких дефектов менее важны, чем 1 серьезный.</a:t>
            </a: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граничных значений </a:t>
            </a:r>
            <a:br>
              <a:rPr lang="ru-RU" dirty="0" smtClean="0"/>
            </a:br>
            <a:r>
              <a:rPr lang="en-US" b="0" dirty="0" smtClean="0"/>
              <a:t>Boundary</a:t>
            </a:r>
            <a:r>
              <a:rPr lang="ru-RU" b="0" dirty="0" smtClean="0"/>
              <a:t>-</a:t>
            </a:r>
            <a:r>
              <a:rPr lang="en-US" b="0" dirty="0" smtClean="0"/>
              <a:t>value</a:t>
            </a:r>
            <a:r>
              <a:rPr lang="ru-RU" b="0" dirty="0" smtClean="0"/>
              <a:t> </a:t>
            </a:r>
            <a:r>
              <a:rPr lang="en-US" b="0" dirty="0" smtClean="0"/>
              <a:t>analysis</a:t>
            </a:r>
            <a:endParaRPr lang="ru-RU" b="0" dirty="0"/>
          </a:p>
        </p:txBody>
      </p:sp>
      <p:sp>
        <p:nvSpPr>
          <p:cNvPr id="3" name="Объект 2"/>
          <p:cNvSpPr>
            <a:spLocks noGrp="1"/>
          </p:cNvSpPr>
          <p:nvPr>
            <p:ph sz="quarter" idx="11"/>
          </p:nvPr>
        </p:nvSpPr>
        <p:spPr>
          <a:xfrm>
            <a:off x="484188" y="1617663"/>
            <a:ext cx="8229600" cy="1107608"/>
          </a:xfrm>
        </p:spPr>
        <p:txBody>
          <a:bodyPr>
            <a:normAutofit/>
          </a:bodyPr>
          <a:lstStyle/>
          <a:p>
            <a:pPr marL="0" indent="0">
              <a:buNone/>
            </a:pPr>
            <a:r>
              <a:rPr lang="ru-RU" dirty="0" smtClean="0">
                <a:solidFill>
                  <a:srgbClr val="002060"/>
                </a:solidFill>
              </a:rPr>
              <a:t>Тесты строятся с ориентацией на использование тех величин, которые определяют предельные характеристики тестируемой системы. (минимальное, максимальное)</a:t>
            </a:r>
          </a:p>
          <a:p>
            <a:pPr marL="0" indent="0">
              <a:buNone/>
            </a:pPr>
            <a:endParaRPr lang="ru-RU" dirty="0">
              <a:solidFill>
                <a:srgbClr val="002060"/>
              </a:solidFill>
            </a:endParaRPr>
          </a:p>
        </p:txBody>
      </p:sp>
      <p:sp>
        <p:nvSpPr>
          <p:cNvPr id="5" name="TextBox 4"/>
          <p:cNvSpPr txBox="1"/>
          <p:nvPr/>
        </p:nvSpPr>
        <p:spPr>
          <a:xfrm>
            <a:off x="502024" y="3137647"/>
            <a:ext cx="184731" cy="400110"/>
          </a:xfrm>
          <a:prstGeom prst="rect">
            <a:avLst/>
          </a:prstGeom>
          <a:noFill/>
        </p:spPr>
        <p:txBody>
          <a:bodyPr wrap="none" rtlCol="0">
            <a:spAutoFit/>
          </a:bodyPr>
          <a:lstStyle/>
          <a:p>
            <a:endParaRPr lang="ru-RU" dirty="0"/>
          </a:p>
        </p:txBody>
      </p:sp>
      <p:sp>
        <p:nvSpPr>
          <p:cNvPr id="6" name="Объект 2"/>
          <p:cNvSpPr txBox="1">
            <a:spLocks/>
          </p:cNvSpPr>
          <p:nvPr/>
        </p:nvSpPr>
        <p:spPr>
          <a:xfrm>
            <a:off x="475227" y="2720299"/>
            <a:ext cx="8229600" cy="2317865"/>
          </a:xfrm>
          <a:prstGeom prst="rect">
            <a:avLst/>
          </a:prstGeom>
        </p:spPr>
        <p:txBody>
          <a:bodyPr vert="horz" lIns="91440" tIns="45720" rIns="91440" bIns="45720" rtlCol="0">
            <a:normAutofit/>
          </a:bodyPr>
          <a:lstStyle/>
          <a:p>
            <a:pPr marL="457200" indent="-457200">
              <a:buFont typeface="+mj-lt"/>
              <a:buAutoNum type="arabicPeriod"/>
            </a:pPr>
            <a:r>
              <a:rPr lang="ru-RU" dirty="0" smtClean="0">
                <a:solidFill>
                  <a:srgbClr val="002060"/>
                </a:solidFill>
                <a:latin typeface="+mn-lt"/>
              </a:rPr>
              <a:t>выделить классы эквивалентности. </a:t>
            </a:r>
          </a:p>
          <a:p>
            <a:pPr marL="457200" indent="-457200">
              <a:buFont typeface="+mj-lt"/>
              <a:buAutoNum type="arabicPeriod"/>
            </a:pPr>
            <a:r>
              <a:rPr lang="ru-RU" dirty="0" smtClean="0">
                <a:solidFill>
                  <a:srgbClr val="002060"/>
                </a:solidFill>
                <a:latin typeface="+mn-lt"/>
              </a:rPr>
              <a:t>определить граничные значения этих классов.</a:t>
            </a:r>
          </a:p>
          <a:p>
            <a:pPr marL="457200" indent="-457200">
              <a:buFont typeface="+mj-lt"/>
              <a:buAutoNum type="arabicPeriod"/>
            </a:pPr>
            <a:r>
              <a:rPr lang="ru-RU" dirty="0" smtClean="0">
                <a:solidFill>
                  <a:srgbClr val="002060"/>
                </a:solidFill>
                <a:latin typeface="+mn-lt"/>
              </a:rPr>
              <a:t>понять, к какому классу будет относиться каждая граница.(то есть включена граница или нет)</a:t>
            </a:r>
          </a:p>
          <a:p>
            <a:pPr marL="457200" indent="-457200">
              <a:buFont typeface="+mj-lt"/>
              <a:buAutoNum type="arabicPeriod"/>
            </a:pPr>
            <a:r>
              <a:rPr lang="ru-RU" dirty="0" smtClean="0">
                <a:solidFill>
                  <a:srgbClr val="002060"/>
                </a:solidFill>
                <a:latin typeface="+mn-lt"/>
              </a:rPr>
              <a:t>Для каждой границы нам нужно провести тесты по проверке значения до границы, на границе, и сразу после границы.</a:t>
            </a:r>
            <a:endParaRPr lang="ru-RU" dirty="0">
              <a:solidFill>
                <a:srgbClr val="002060"/>
              </a:solidFill>
              <a:latin typeface="+mn-lt"/>
            </a:endParaRPr>
          </a:p>
        </p:txBody>
      </p:sp>
      <p:sp>
        <p:nvSpPr>
          <p:cNvPr id="4" name="TextBox 3"/>
          <p:cNvSpPr txBox="1"/>
          <p:nvPr/>
        </p:nvSpPr>
        <p:spPr>
          <a:xfrm>
            <a:off x="686755" y="209490"/>
            <a:ext cx="7560852" cy="400110"/>
          </a:xfrm>
          <a:prstGeom prst="rect">
            <a:avLst/>
          </a:prstGeom>
          <a:noFill/>
        </p:spPr>
        <p:txBody>
          <a:bodyPr wrap="none" rtlCol="0">
            <a:spAutoFit/>
          </a:bodyPr>
          <a:lstStyle/>
          <a:p>
            <a:r>
              <a:rPr lang="ru-RU" dirty="0" smtClean="0"/>
              <a:t>После того как определили </a:t>
            </a:r>
            <a:r>
              <a:rPr lang="ru-RU" smtClean="0"/>
              <a:t>класс эквивалентности, проводим:</a:t>
            </a:r>
            <a:endParaRPr lang="ru-RU"/>
          </a:p>
        </p:txBody>
      </p:sp>
      <p:sp>
        <p:nvSpPr>
          <p:cNvPr id="8" name="TextBox 7"/>
          <p:cNvSpPr txBox="1"/>
          <p:nvPr/>
        </p:nvSpPr>
        <p:spPr>
          <a:xfrm>
            <a:off x="2243138" y="6140800"/>
            <a:ext cx="3951723" cy="400110"/>
          </a:xfrm>
          <a:prstGeom prst="rect">
            <a:avLst/>
          </a:prstGeom>
          <a:noFill/>
        </p:spPr>
        <p:txBody>
          <a:bodyPr wrap="none" rtlCol="0">
            <a:spAutoFit/>
          </a:bodyPr>
          <a:lstStyle/>
          <a:p>
            <a:r>
              <a:rPr lang="ru-RU" dirty="0" smtClean="0"/>
              <a:t>Дефекты стремятся к границам</a:t>
            </a:r>
            <a:endParaRPr lang="ru-RU" dirty="0"/>
          </a:p>
        </p:txBody>
      </p:sp>
      <p:sp>
        <p:nvSpPr>
          <p:cNvPr id="9" name="TextBox 8"/>
          <p:cNvSpPr txBox="1"/>
          <p:nvPr/>
        </p:nvSpPr>
        <p:spPr>
          <a:xfrm>
            <a:off x="894287" y="5628008"/>
            <a:ext cx="7409401" cy="400110"/>
          </a:xfrm>
          <a:prstGeom prst="rect">
            <a:avLst/>
          </a:prstGeom>
          <a:noFill/>
        </p:spPr>
        <p:txBody>
          <a:bodyPr wrap="none" rtlCol="0">
            <a:spAutoFit/>
          </a:bodyPr>
          <a:lstStyle/>
          <a:p>
            <a:r>
              <a:rPr lang="ru-RU" dirty="0" smtClean="0"/>
              <a:t>То есть мы расширили наш кейс на классы эквивалентности</a:t>
            </a:r>
            <a:endParaRPr lang="ru-RU" dirty="0"/>
          </a:p>
        </p:txBody>
      </p:sp>
    </p:spTree>
    <p:extLst>
      <p:ext uri="{BB962C8B-B14F-4D97-AF65-F5344CB8AC3E}">
        <p14:creationId xmlns:p14="http://schemas.microsoft.com/office/powerpoint/2010/main" val="2286560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анализа граничных значений(шарики!)</a:t>
            </a:r>
            <a:endParaRPr lang="ru-RU" dirty="0"/>
          </a:p>
        </p:txBody>
      </p:sp>
      <p:sp>
        <p:nvSpPr>
          <p:cNvPr id="3" name="Содержимое 2"/>
          <p:cNvSpPr>
            <a:spLocks noGrp="1"/>
          </p:cNvSpPr>
          <p:nvPr>
            <p:ph sz="quarter" idx="11"/>
          </p:nvPr>
        </p:nvSpPr>
        <p:spPr>
          <a:xfrm>
            <a:off x="1490174" y="3110753"/>
            <a:ext cx="7279434" cy="3747247"/>
          </a:xfrm>
        </p:spPr>
        <p:txBody>
          <a:bodyPr>
            <a:noAutofit/>
          </a:bodyPr>
          <a:lstStyle/>
          <a:p>
            <a:r>
              <a:rPr lang="ru-RU" dirty="0" smtClean="0">
                <a:solidFill>
                  <a:srgbClr val="002060"/>
                </a:solidFill>
              </a:rPr>
              <a:t>за 5 суток + 1 секунду до вылета </a:t>
            </a:r>
            <a:r>
              <a:rPr lang="en-US" dirty="0" smtClean="0">
                <a:solidFill>
                  <a:srgbClr val="002060"/>
                </a:solidFill>
              </a:rPr>
              <a:t>- </a:t>
            </a:r>
            <a:r>
              <a:rPr lang="ru-RU" dirty="0" smtClean="0">
                <a:solidFill>
                  <a:srgbClr val="002060"/>
                </a:solidFill>
              </a:rPr>
              <a:t>0%.</a:t>
            </a:r>
          </a:p>
          <a:p>
            <a:r>
              <a:rPr lang="ru-RU" dirty="0" smtClean="0">
                <a:solidFill>
                  <a:srgbClr val="002060"/>
                </a:solidFill>
              </a:rPr>
              <a:t>ровно за 5 суток до вылета</a:t>
            </a:r>
            <a:r>
              <a:rPr lang="en-US" dirty="0" smtClean="0">
                <a:solidFill>
                  <a:srgbClr val="002060"/>
                </a:solidFill>
              </a:rPr>
              <a:t>- </a:t>
            </a:r>
            <a:r>
              <a:rPr lang="ru-RU" dirty="0" smtClean="0">
                <a:solidFill>
                  <a:srgbClr val="002060"/>
                </a:solidFill>
              </a:rPr>
              <a:t>50%.</a:t>
            </a:r>
          </a:p>
          <a:p>
            <a:r>
              <a:rPr lang="ru-RU" dirty="0" smtClean="0">
                <a:solidFill>
                  <a:srgbClr val="002060"/>
                </a:solidFill>
              </a:rPr>
              <a:t>за 5 суток – 1 секунду до вылета -  50%.</a:t>
            </a:r>
          </a:p>
          <a:p>
            <a:r>
              <a:rPr lang="ru-RU" dirty="0" smtClean="0">
                <a:solidFill>
                  <a:srgbClr val="002060"/>
                </a:solidFill>
              </a:rPr>
              <a:t>за 24 часа + 1 секунду до вылета -  50%.</a:t>
            </a:r>
          </a:p>
          <a:p>
            <a:r>
              <a:rPr lang="ru-RU" dirty="0" smtClean="0">
                <a:solidFill>
                  <a:srgbClr val="002060"/>
                </a:solidFill>
              </a:rPr>
              <a:t>ровно за 24 часа до вылета - 50% </a:t>
            </a:r>
          </a:p>
          <a:p>
            <a:r>
              <a:rPr lang="ru-RU" dirty="0" smtClean="0">
                <a:solidFill>
                  <a:srgbClr val="002060"/>
                </a:solidFill>
              </a:rPr>
              <a:t>за 24 часа - 1 секунду до вылета -  75%.</a:t>
            </a:r>
          </a:p>
          <a:p>
            <a:r>
              <a:rPr lang="ru-RU" b="1" u="sng" dirty="0" smtClean="0">
                <a:solidFill>
                  <a:srgbClr val="002060"/>
                </a:solidFill>
              </a:rPr>
              <a:t>за 1 секунду до вылета -  75%.</a:t>
            </a:r>
          </a:p>
          <a:p>
            <a:r>
              <a:rPr lang="ru-RU" b="1" u="sng" dirty="0" smtClean="0">
                <a:solidFill>
                  <a:srgbClr val="002060"/>
                </a:solidFill>
              </a:rPr>
              <a:t>ровно во время вылета -  100%.</a:t>
            </a:r>
          </a:p>
          <a:p>
            <a:r>
              <a:rPr lang="ru-RU" b="1" u="sng" dirty="0" smtClean="0">
                <a:solidFill>
                  <a:srgbClr val="002060"/>
                </a:solidFill>
              </a:rPr>
              <a:t>спустя 1 секунду после вылета -  100%.</a:t>
            </a:r>
            <a:endParaRPr lang="ru-RU" b="1" u="sng" dirty="0">
              <a:solidFill>
                <a:srgbClr val="002060"/>
              </a:solidFill>
            </a:endParaRPr>
          </a:p>
        </p:txBody>
      </p:sp>
      <p:pic>
        <p:nvPicPr>
          <p:cNvPr id="4" name="Picture 2" descr="http://3.bp.blogspot.com/-k7Ogq13jf-A/UfP8SmNQOpI/AAAAAAAAAjY/mP_RAl5HGu0/s1600/example2.PNG"/>
          <p:cNvPicPr>
            <a:picLocks noChangeAspect="1" noChangeArrowheads="1"/>
          </p:cNvPicPr>
          <p:nvPr/>
        </p:nvPicPr>
        <p:blipFill>
          <a:blip r:embed="rId3"/>
          <a:srcRect/>
          <a:stretch>
            <a:fillRect/>
          </a:stretch>
        </p:blipFill>
        <p:spPr bwMode="auto">
          <a:xfrm>
            <a:off x="1075837" y="1694539"/>
            <a:ext cx="6201521" cy="14162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Найти граничные значения</a:t>
            </a:r>
            <a:endParaRPr lang="ru-RU" dirty="0"/>
          </a:p>
        </p:txBody>
      </p:sp>
      <p:sp>
        <p:nvSpPr>
          <p:cNvPr id="3" name="Содержимое 2"/>
          <p:cNvSpPr>
            <a:spLocks noGrp="1"/>
          </p:cNvSpPr>
          <p:nvPr>
            <p:ph sz="quarter" idx="11"/>
          </p:nvPr>
        </p:nvSpPr>
        <p:spPr>
          <a:xfrm>
            <a:off x="484188" y="1452282"/>
            <a:ext cx="8229600" cy="4665381"/>
          </a:xfrm>
        </p:spPr>
        <p:txBody>
          <a:bodyPr>
            <a:normAutofit/>
          </a:bodyPr>
          <a:lstStyle/>
          <a:p>
            <a:r>
              <a:rPr lang="ru-RU" dirty="0" smtClean="0">
                <a:solidFill>
                  <a:srgbClr val="002060"/>
                </a:solidFill>
              </a:rPr>
              <a:t>Допустимое значение плавающей переменной составляет </a:t>
            </a:r>
          </a:p>
          <a:p>
            <a:pPr marL="0" indent="0">
              <a:buNone/>
            </a:pPr>
            <a:r>
              <a:rPr lang="ru-RU" dirty="0">
                <a:solidFill>
                  <a:srgbClr val="002060"/>
                </a:solidFill>
              </a:rPr>
              <a:t> </a:t>
            </a:r>
            <a:r>
              <a:rPr lang="ru-RU" dirty="0" smtClean="0">
                <a:solidFill>
                  <a:srgbClr val="002060"/>
                </a:solidFill>
              </a:rPr>
              <a:t> от -1.0 до 1.0 (-1,1</a:t>
            </a:r>
            <a:r>
              <a:rPr lang="en-US" dirty="0">
                <a:solidFill>
                  <a:srgbClr val="002060"/>
                </a:solidFill>
              </a:rPr>
              <a:t>;</a:t>
            </a:r>
            <a:r>
              <a:rPr lang="ru-RU" dirty="0" smtClean="0">
                <a:solidFill>
                  <a:srgbClr val="002060"/>
                </a:solidFill>
              </a:rPr>
              <a:t> -1,0</a:t>
            </a:r>
            <a:r>
              <a:rPr lang="en-US" dirty="0" smtClean="0">
                <a:solidFill>
                  <a:srgbClr val="002060"/>
                </a:solidFill>
              </a:rPr>
              <a:t>;</a:t>
            </a:r>
            <a:r>
              <a:rPr lang="ru-RU" dirty="0" smtClean="0">
                <a:solidFill>
                  <a:srgbClr val="002060"/>
                </a:solidFill>
              </a:rPr>
              <a:t> -0,9</a:t>
            </a:r>
            <a:r>
              <a:rPr lang="en-US" dirty="0" smtClean="0">
                <a:solidFill>
                  <a:srgbClr val="002060"/>
                </a:solidFill>
              </a:rPr>
              <a:t>;</a:t>
            </a:r>
            <a:r>
              <a:rPr lang="ru-RU" dirty="0" smtClean="0">
                <a:solidFill>
                  <a:srgbClr val="002060"/>
                </a:solidFill>
              </a:rPr>
              <a:t> 0,9</a:t>
            </a:r>
            <a:r>
              <a:rPr lang="en-US" dirty="0" smtClean="0">
                <a:solidFill>
                  <a:srgbClr val="002060"/>
                </a:solidFill>
              </a:rPr>
              <a:t>;</a:t>
            </a:r>
            <a:r>
              <a:rPr lang="ru-RU" dirty="0" smtClean="0">
                <a:solidFill>
                  <a:srgbClr val="002060"/>
                </a:solidFill>
              </a:rPr>
              <a:t> 1,0</a:t>
            </a:r>
            <a:r>
              <a:rPr lang="en-US" dirty="0" smtClean="0">
                <a:solidFill>
                  <a:srgbClr val="002060"/>
                </a:solidFill>
              </a:rPr>
              <a:t>;</a:t>
            </a:r>
            <a:r>
              <a:rPr lang="ru-RU" dirty="0" smtClean="0">
                <a:solidFill>
                  <a:srgbClr val="002060"/>
                </a:solidFill>
              </a:rPr>
              <a:t> 1,1)</a:t>
            </a:r>
          </a:p>
          <a:p>
            <a:r>
              <a:rPr lang="ru-RU" dirty="0" smtClean="0">
                <a:solidFill>
                  <a:srgbClr val="002060"/>
                </a:solidFill>
              </a:rPr>
              <a:t>Диапазон допустимых значений входных данных составляет целое число от 10 до 100</a:t>
            </a:r>
            <a:r>
              <a:rPr lang="en-US" dirty="0">
                <a:solidFill>
                  <a:srgbClr val="002060"/>
                </a:solidFill>
              </a:rPr>
              <a:t> </a:t>
            </a:r>
            <a:r>
              <a:rPr lang="en-US" dirty="0" smtClean="0">
                <a:solidFill>
                  <a:srgbClr val="002060"/>
                </a:solidFill>
              </a:rPr>
              <a:t>9 10 11 99 100 101 </a:t>
            </a:r>
            <a:endParaRPr lang="ru-RU" dirty="0" smtClean="0">
              <a:solidFill>
                <a:srgbClr val="002060"/>
              </a:solidFill>
            </a:endParaRPr>
          </a:p>
          <a:p>
            <a:r>
              <a:rPr lang="ru-RU" dirty="0" smtClean="0">
                <a:solidFill>
                  <a:srgbClr val="002060"/>
                </a:solidFill>
              </a:rPr>
              <a:t>Программа настроена на работу с прописными</a:t>
            </a:r>
            <a:r>
              <a:rPr lang="en-US" dirty="0" smtClean="0">
                <a:solidFill>
                  <a:srgbClr val="002060"/>
                </a:solidFill>
              </a:rPr>
              <a:t>(</a:t>
            </a:r>
            <a:r>
              <a:rPr lang="ru-RU" dirty="0" smtClean="0">
                <a:solidFill>
                  <a:srgbClr val="002060"/>
                </a:solidFill>
              </a:rPr>
              <a:t>бол.</a:t>
            </a:r>
            <a:r>
              <a:rPr lang="en-US" dirty="0" smtClean="0">
                <a:solidFill>
                  <a:srgbClr val="002060"/>
                </a:solidFill>
              </a:rPr>
              <a:t>)</a:t>
            </a:r>
            <a:r>
              <a:rPr lang="ru-RU" dirty="0" smtClean="0">
                <a:solidFill>
                  <a:srgbClr val="002060"/>
                </a:solidFill>
              </a:rPr>
              <a:t> символами</a:t>
            </a:r>
          </a:p>
          <a:p>
            <a:r>
              <a:rPr lang="en-US" dirty="0" smtClean="0">
                <a:solidFill>
                  <a:srgbClr val="002060"/>
                </a:solidFill>
              </a:rPr>
              <a:t>A Z [ @</a:t>
            </a:r>
            <a:r>
              <a:rPr lang="ru-RU" dirty="0" smtClean="0">
                <a:solidFill>
                  <a:srgbClr val="002060"/>
                </a:solidFill>
              </a:rPr>
              <a:t> (в табл. </a:t>
            </a:r>
            <a:r>
              <a:rPr lang="en-US" dirty="0" smtClean="0">
                <a:solidFill>
                  <a:srgbClr val="002060"/>
                </a:solidFill>
              </a:rPr>
              <a:t>ASCII @ </a:t>
            </a:r>
            <a:r>
              <a:rPr lang="ru-RU" dirty="0" smtClean="0">
                <a:solidFill>
                  <a:srgbClr val="002060"/>
                </a:solidFill>
              </a:rPr>
              <a:t>предшествует А)</a:t>
            </a:r>
          </a:p>
          <a:p>
            <a:r>
              <a:rPr lang="ru-RU" dirty="0" smtClean="0">
                <a:solidFill>
                  <a:srgbClr val="002060"/>
                </a:solidFill>
              </a:rPr>
              <a:t>Входные данные программы представляют собой </a:t>
            </a:r>
            <a:r>
              <a:rPr lang="ru-RU" u="sng" dirty="0" smtClean="0">
                <a:solidFill>
                  <a:srgbClr val="002060"/>
                </a:solidFill>
              </a:rPr>
              <a:t>упорядоченный </a:t>
            </a:r>
            <a:r>
              <a:rPr lang="ru-RU" dirty="0" smtClean="0">
                <a:solidFill>
                  <a:srgbClr val="002060"/>
                </a:solidFill>
              </a:rPr>
              <a:t>набор:  дерево, куст, трава, споры</a:t>
            </a:r>
            <a:r>
              <a:rPr lang="en-US" dirty="0" smtClean="0">
                <a:solidFill>
                  <a:srgbClr val="002060"/>
                </a:solidFill>
              </a:rPr>
              <a:t> (</a:t>
            </a:r>
            <a:r>
              <a:rPr lang="ru-RU" dirty="0" smtClean="0">
                <a:solidFill>
                  <a:srgbClr val="002060"/>
                </a:solidFill>
              </a:rPr>
              <a:t>первый и последний, т.к. упор.</a:t>
            </a:r>
            <a:r>
              <a:rPr lang="en-US" dirty="0" smtClean="0">
                <a:solidFill>
                  <a:srgbClr val="002060"/>
                </a:solidFill>
              </a:rPr>
              <a:t>)</a:t>
            </a:r>
            <a:endParaRPr lang="ru-RU" dirty="0" smtClean="0">
              <a:solidFill>
                <a:srgbClr val="002060"/>
              </a:solidFill>
            </a:endParaRPr>
          </a:p>
          <a:p>
            <a:endParaRPr lang="ru-RU" dirty="0" smtClean="0">
              <a:solidFill>
                <a:srgbClr val="002060"/>
              </a:solidFill>
            </a:endParaRPr>
          </a:p>
          <a:p>
            <a:pPr>
              <a:buNone/>
            </a:pPr>
            <a:endParaRPr lang="ru-RU" dirty="0">
              <a:solidFill>
                <a:schemeClr val="accent1"/>
              </a:solidFill>
            </a:endParaRPr>
          </a:p>
        </p:txBody>
      </p:sp>
      <p:sp>
        <p:nvSpPr>
          <p:cNvPr id="4" name="Прямоугольник 3"/>
          <p:cNvSpPr/>
          <p:nvPr/>
        </p:nvSpPr>
        <p:spPr>
          <a:xfrm>
            <a:off x="2157411" y="1831694"/>
            <a:ext cx="3257551" cy="442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mtClean="0"/>
              <a:t>ответ</a:t>
            </a:r>
            <a:endParaRPr lang="ru-RU"/>
          </a:p>
        </p:txBody>
      </p:sp>
      <p:sp>
        <p:nvSpPr>
          <p:cNvPr id="5" name="Прямоугольник 4"/>
          <p:cNvSpPr/>
          <p:nvPr/>
        </p:nvSpPr>
        <p:spPr>
          <a:xfrm>
            <a:off x="2970212" y="2565378"/>
            <a:ext cx="3257551" cy="377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mtClean="0"/>
              <a:t>ответ</a:t>
            </a:r>
            <a:endParaRPr lang="ru-RU"/>
          </a:p>
        </p:txBody>
      </p:sp>
      <p:sp>
        <p:nvSpPr>
          <p:cNvPr id="6" name="Прямоугольник 5"/>
          <p:cNvSpPr/>
          <p:nvPr/>
        </p:nvSpPr>
        <p:spPr>
          <a:xfrm>
            <a:off x="936623" y="3309632"/>
            <a:ext cx="4478339" cy="377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mtClean="0"/>
              <a:t>ответ</a:t>
            </a:r>
            <a:endParaRPr lang="ru-RU"/>
          </a:p>
        </p:txBody>
      </p:sp>
      <p:sp>
        <p:nvSpPr>
          <p:cNvPr id="7" name="Прямоугольник 6"/>
          <p:cNvSpPr/>
          <p:nvPr/>
        </p:nvSpPr>
        <p:spPr>
          <a:xfrm>
            <a:off x="4737099" y="4092015"/>
            <a:ext cx="3492501" cy="377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mtClean="0"/>
              <a:t>ответ</a:t>
            </a: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solidFill>
                  <a:schemeClr val="accent1"/>
                </a:solidFill>
              </a:rPr>
              <a:t>Попарное</a:t>
            </a:r>
            <a:r>
              <a:rPr lang="ru-RU" dirty="0" smtClean="0">
                <a:solidFill>
                  <a:schemeClr val="accent1"/>
                </a:solidFill>
              </a:rPr>
              <a:t> тестирование (</a:t>
            </a:r>
            <a:r>
              <a:rPr lang="en-US" dirty="0" err="1" smtClean="0">
                <a:solidFill>
                  <a:schemeClr val="accent1"/>
                </a:solidFill>
              </a:rPr>
              <a:t>Pairwise</a:t>
            </a:r>
            <a:r>
              <a:rPr lang="ru-RU" dirty="0" smtClean="0">
                <a:solidFill>
                  <a:schemeClr val="accent1"/>
                </a:solidFill>
              </a:rPr>
              <a:t>)</a:t>
            </a:r>
            <a:endParaRPr lang="ru-RU" dirty="0"/>
          </a:p>
        </p:txBody>
      </p:sp>
      <p:sp>
        <p:nvSpPr>
          <p:cNvPr id="3" name="Содержимое 2"/>
          <p:cNvSpPr>
            <a:spLocks noGrp="1"/>
          </p:cNvSpPr>
          <p:nvPr>
            <p:ph sz="quarter" idx="11"/>
          </p:nvPr>
        </p:nvSpPr>
        <p:spPr/>
        <p:txBody>
          <a:bodyPr>
            <a:normAutofit fontScale="92500"/>
          </a:bodyPr>
          <a:lstStyle/>
          <a:p>
            <a:pPr marL="6350" indent="-6350">
              <a:buNone/>
            </a:pPr>
            <a:r>
              <a:rPr lang="ru-RU" dirty="0" smtClean="0">
                <a:solidFill>
                  <a:srgbClr val="002060"/>
                </a:solidFill>
              </a:rPr>
              <a:t>методика тестирования, основанная на ПРЕДПОЛОЖЕНИИ, что большинство дефектов возникает при взаимодействии не более чем ДВУХ факторов. </a:t>
            </a:r>
          </a:p>
          <a:p>
            <a:endParaRPr lang="ru-RU" dirty="0" smtClean="0">
              <a:solidFill>
                <a:srgbClr val="002060"/>
              </a:solidFill>
            </a:endParaRPr>
          </a:p>
          <a:p>
            <a:pPr marL="0" indent="0">
              <a:buNone/>
            </a:pPr>
            <a:r>
              <a:rPr lang="en-US" dirty="0" smtClean="0">
                <a:solidFill>
                  <a:srgbClr val="002060"/>
                </a:solidFill>
              </a:rPr>
              <a:t>IEEE</a:t>
            </a:r>
            <a:r>
              <a:rPr lang="ru-RU" dirty="0" smtClean="0">
                <a:solidFill>
                  <a:srgbClr val="002060"/>
                </a:solidFill>
              </a:rPr>
              <a:t>  провело исследование для  ПО отозванных в течении 15 лет</a:t>
            </a:r>
          </a:p>
          <a:p>
            <a:pPr marL="0" indent="0">
              <a:buNone/>
            </a:pPr>
            <a:r>
              <a:rPr lang="ru-RU" dirty="0" smtClean="0">
                <a:solidFill>
                  <a:srgbClr val="002060"/>
                </a:solidFill>
              </a:rPr>
              <a:t>Вывод:  98% дефектов  возникают при конфликте ПАР входных данных или ОДНОГО входного параметра</a:t>
            </a:r>
          </a:p>
          <a:p>
            <a:endParaRPr lang="uk-UA" dirty="0" smtClean="0">
              <a:solidFill>
                <a:srgbClr val="002060"/>
              </a:solidFill>
            </a:endParaRPr>
          </a:p>
          <a:p>
            <a:pPr>
              <a:buNone/>
            </a:pPr>
            <a:r>
              <a:rPr lang="uk-UA" dirty="0" err="1" smtClean="0">
                <a:solidFill>
                  <a:srgbClr val="002060"/>
                </a:solidFill>
              </a:rPr>
              <a:t>Эффективность</a:t>
            </a:r>
            <a:r>
              <a:rPr lang="uk-UA" dirty="0" smtClean="0">
                <a:solidFill>
                  <a:srgbClr val="002060"/>
                </a:solidFill>
              </a:rPr>
              <a:t> тем </a:t>
            </a:r>
            <a:r>
              <a:rPr lang="uk-UA" dirty="0" err="1" smtClean="0">
                <a:solidFill>
                  <a:srgbClr val="002060"/>
                </a:solidFill>
              </a:rPr>
              <a:t>выше</a:t>
            </a:r>
            <a:r>
              <a:rPr lang="uk-UA" dirty="0" smtClean="0">
                <a:solidFill>
                  <a:srgbClr val="002060"/>
                </a:solidFill>
              </a:rPr>
              <a:t>, </a:t>
            </a:r>
            <a:r>
              <a:rPr lang="uk-UA" dirty="0" err="1" smtClean="0">
                <a:solidFill>
                  <a:srgbClr val="002060"/>
                </a:solidFill>
              </a:rPr>
              <a:t>чем</a:t>
            </a:r>
            <a:r>
              <a:rPr lang="uk-UA" dirty="0" smtClean="0">
                <a:solidFill>
                  <a:srgbClr val="002060"/>
                </a:solidFill>
              </a:rPr>
              <a:t> </a:t>
            </a:r>
            <a:r>
              <a:rPr lang="uk-UA" dirty="0" err="1" smtClean="0">
                <a:solidFill>
                  <a:srgbClr val="002060"/>
                </a:solidFill>
              </a:rPr>
              <a:t>больше</a:t>
            </a:r>
            <a:r>
              <a:rPr lang="uk-UA" dirty="0" smtClean="0">
                <a:solidFill>
                  <a:srgbClr val="002060"/>
                </a:solidFill>
              </a:rPr>
              <a:t> </a:t>
            </a:r>
            <a:r>
              <a:rPr lang="uk-UA" dirty="0" err="1" smtClean="0">
                <a:solidFill>
                  <a:srgbClr val="002060"/>
                </a:solidFill>
              </a:rPr>
              <a:t>параметров</a:t>
            </a:r>
            <a:r>
              <a:rPr lang="ru-RU" dirty="0" smtClean="0">
                <a:solidFill>
                  <a:srgbClr val="002060"/>
                </a:solidFill>
              </a:rPr>
              <a:t>:</a:t>
            </a:r>
            <a:endParaRPr lang="uk-UA" dirty="0" smtClean="0">
              <a:solidFill>
                <a:srgbClr val="002060"/>
              </a:solidFill>
            </a:endParaRPr>
          </a:p>
          <a:p>
            <a:r>
              <a:rPr lang="ru-RU" sz="2100" dirty="0" smtClean="0">
                <a:solidFill>
                  <a:srgbClr val="002060"/>
                </a:solidFill>
              </a:rPr>
              <a:t>3 входных параметра, каждый из которых принимает 2 значения:</a:t>
            </a:r>
          </a:p>
          <a:p>
            <a:pPr marL="2782888" indent="269875">
              <a:buNone/>
            </a:pPr>
            <a:r>
              <a:rPr lang="ru-RU" sz="2100" dirty="0" smtClean="0">
                <a:solidFill>
                  <a:srgbClr val="002060"/>
                </a:solidFill>
              </a:rPr>
              <a:t>8 </a:t>
            </a:r>
            <a:r>
              <a:rPr lang="en-US" sz="2100" dirty="0" err="1" smtClean="0">
                <a:solidFill>
                  <a:srgbClr val="002060"/>
                </a:solidFill>
              </a:rPr>
              <a:t>vs</a:t>
            </a:r>
            <a:r>
              <a:rPr lang="en-US" sz="2100" dirty="0" smtClean="0">
                <a:solidFill>
                  <a:srgbClr val="002060"/>
                </a:solidFill>
              </a:rPr>
              <a:t> 4</a:t>
            </a:r>
            <a:endParaRPr lang="ru-RU" sz="2100" dirty="0" smtClean="0">
              <a:solidFill>
                <a:srgbClr val="002060"/>
              </a:solidFill>
            </a:endParaRPr>
          </a:p>
          <a:p>
            <a:r>
              <a:rPr lang="ru-RU" sz="2100" dirty="0" smtClean="0">
                <a:solidFill>
                  <a:srgbClr val="002060"/>
                </a:solidFill>
              </a:rPr>
              <a:t>13 входных параметров, каждый из которых принимает 3 значения: </a:t>
            </a:r>
          </a:p>
          <a:p>
            <a:pPr marL="2157413" indent="-6350">
              <a:buNone/>
            </a:pPr>
            <a:r>
              <a:rPr lang="ru-RU" sz="2100" dirty="0" smtClean="0">
                <a:solidFill>
                  <a:srgbClr val="002060"/>
                </a:solidFill>
              </a:rPr>
              <a:t>1 594 323 </a:t>
            </a:r>
            <a:r>
              <a:rPr lang="en-US" sz="2100" dirty="0" err="1" smtClean="0">
                <a:solidFill>
                  <a:srgbClr val="002060"/>
                </a:solidFill>
              </a:rPr>
              <a:t>vs</a:t>
            </a:r>
            <a:r>
              <a:rPr lang="en-US" sz="2100" dirty="0" smtClean="0">
                <a:solidFill>
                  <a:srgbClr val="002060"/>
                </a:solidFill>
              </a:rPr>
              <a:t> 15</a:t>
            </a:r>
            <a:endParaRPr lang="ru-RU" sz="2100" dirty="0" smtClean="0">
              <a:solidFill>
                <a:srgbClr val="002060"/>
              </a:solidFill>
            </a:endParaRPr>
          </a:p>
          <a:p>
            <a:endParaRPr lang="en-US" sz="2100" dirty="0" smtClean="0">
              <a:solidFill>
                <a:srgbClr val="002060"/>
              </a:solidFill>
            </a:endParaRPr>
          </a:p>
          <a:p>
            <a:pPr>
              <a:buNone/>
            </a:pPr>
            <a:endParaRPr lang="uk-UA" dirty="0" smtClean="0">
              <a:solidFill>
                <a:srgbClr val="002060"/>
              </a:solidFill>
            </a:endParaRPr>
          </a:p>
          <a:p>
            <a:pPr>
              <a:buNone/>
            </a:pPr>
            <a:endParaRPr lang="uk-UA" dirty="0" smtClean="0">
              <a:solidFill>
                <a:srgbClr val="002060"/>
              </a:solidFill>
            </a:endParaRPr>
          </a:p>
          <a:p>
            <a:endParaRPr lang="ru-RU" dirty="0">
              <a:solidFill>
                <a:srgbClr val="002060"/>
              </a:solidFill>
            </a:endParaRPr>
          </a:p>
        </p:txBody>
      </p:sp>
      <p:sp>
        <p:nvSpPr>
          <p:cNvPr id="5" name="TextBox 4"/>
          <p:cNvSpPr txBox="1"/>
          <p:nvPr/>
        </p:nvSpPr>
        <p:spPr>
          <a:xfrm>
            <a:off x="1378533" y="243243"/>
            <a:ext cx="5704190" cy="400110"/>
          </a:xfrm>
          <a:prstGeom prst="rect">
            <a:avLst/>
          </a:prstGeom>
          <a:noFill/>
        </p:spPr>
        <p:txBody>
          <a:bodyPr wrap="none" rtlCol="0">
            <a:spAutoFit/>
          </a:bodyPr>
          <a:lstStyle/>
          <a:p>
            <a:r>
              <a:rPr lang="ru-RU" dirty="0" smtClean="0"/>
              <a:t>Каждый параметр с каждым сравнивать долго</a:t>
            </a: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24436" y="1142997"/>
            <a:ext cx="8081682" cy="9373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uk-UA" sz="2000" dirty="0" smtClean="0">
                <a:solidFill>
                  <a:schemeClr val="accent1"/>
                </a:solidFill>
              </a:rPr>
              <a:t>ПУСТЬ </a:t>
            </a:r>
            <a:r>
              <a:rPr lang="uk-UA" sz="2000" dirty="0" err="1" smtClean="0">
                <a:solidFill>
                  <a:schemeClr val="accent1"/>
                </a:solidFill>
              </a:rPr>
              <a:t>выпадение</a:t>
            </a:r>
            <a:r>
              <a:rPr lang="uk-UA" sz="2000" dirty="0" smtClean="0">
                <a:solidFill>
                  <a:schemeClr val="accent1"/>
                </a:solidFill>
              </a:rPr>
              <a:t> ЕДИНИЦ на кубик</a:t>
            </a:r>
            <a:r>
              <a:rPr lang="ru-RU" sz="2000" dirty="0" smtClean="0">
                <a:solidFill>
                  <a:schemeClr val="accent1"/>
                </a:solidFill>
              </a:rPr>
              <a:t>ах</a:t>
            </a:r>
            <a:r>
              <a:rPr lang="uk-UA" sz="2000" dirty="0" smtClean="0">
                <a:solidFill>
                  <a:schemeClr val="accent1"/>
                </a:solidFill>
              </a:rPr>
              <a:t>  - </a:t>
            </a:r>
            <a:r>
              <a:rPr lang="uk-UA" sz="2000" dirty="0" err="1" smtClean="0">
                <a:solidFill>
                  <a:schemeClr val="accent1"/>
                </a:solidFill>
              </a:rPr>
              <a:t>это</a:t>
            </a:r>
            <a:r>
              <a:rPr lang="uk-UA" sz="2000" dirty="0" smtClean="0">
                <a:solidFill>
                  <a:schemeClr val="accent1"/>
                </a:solidFill>
              </a:rPr>
              <a:t> </a:t>
            </a:r>
            <a:r>
              <a:rPr lang="ru-RU" sz="2000" dirty="0" smtClean="0">
                <a:solidFill>
                  <a:schemeClr val="accent1"/>
                </a:solidFill>
              </a:rPr>
              <a:t>БАГА</a:t>
            </a:r>
            <a:endParaRPr lang="uk-UA" sz="2000" dirty="0" smtClean="0">
              <a:solidFill>
                <a:schemeClr val="accent1"/>
              </a:solidFill>
              <a:latin typeface="+mn-lt"/>
            </a:endParaRPr>
          </a:p>
        </p:txBody>
      </p:sp>
      <p:sp>
        <p:nvSpPr>
          <p:cNvPr id="3" name="Title 1"/>
          <p:cNvSpPr txBox="1">
            <a:spLocks/>
          </p:cNvSpPr>
          <p:nvPr/>
        </p:nvSpPr>
        <p:spPr>
          <a:xfrm>
            <a:off x="2545359" y="2256908"/>
            <a:ext cx="4150402"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uk-UA" sz="2000" dirty="0" smtClean="0">
              <a:solidFill>
                <a:schemeClr val="accent1"/>
              </a:solidFill>
              <a:latin typeface="+mn-lt"/>
            </a:endParaRPr>
          </a:p>
        </p:txBody>
      </p:sp>
      <p:sp>
        <p:nvSpPr>
          <p:cNvPr id="10" name="Title 1"/>
          <p:cNvSpPr txBox="1">
            <a:spLocks/>
          </p:cNvSpPr>
          <p:nvPr/>
        </p:nvSpPr>
        <p:spPr>
          <a:xfrm>
            <a:off x="2600623" y="3056526"/>
            <a:ext cx="4150402"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uk-UA" sz="2000" dirty="0" smtClean="0">
              <a:solidFill>
                <a:schemeClr val="accent1"/>
              </a:solidFill>
              <a:latin typeface="+mn-lt"/>
            </a:endParaRPr>
          </a:p>
        </p:txBody>
      </p:sp>
      <p:sp>
        <p:nvSpPr>
          <p:cNvPr id="12" name="Title 1"/>
          <p:cNvSpPr txBox="1">
            <a:spLocks/>
          </p:cNvSpPr>
          <p:nvPr/>
        </p:nvSpPr>
        <p:spPr>
          <a:xfrm>
            <a:off x="510989" y="2675964"/>
            <a:ext cx="8081682" cy="16808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2000" dirty="0" smtClean="0">
                <a:solidFill>
                  <a:srgbClr val="002060"/>
                </a:solidFill>
                <a:latin typeface="+mn-lt"/>
              </a:rPr>
              <a:t>Для нескольких событий  вероятность  перемножается</a:t>
            </a:r>
            <a:r>
              <a:rPr lang="en-US" sz="2000" dirty="0">
                <a:solidFill>
                  <a:srgbClr val="002060"/>
                </a:solidFill>
                <a:latin typeface="+mn-lt"/>
              </a:rPr>
              <a:t>.</a:t>
            </a:r>
            <a:r>
              <a:rPr lang="ru-RU" sz="2000" dirty="0" smtClean="0">
                <a:solidFill>
                  <a:srgbClr val="002060"/>
                </a:solidFill>
                <a:latin typeface="+mn-lt"/>
              </a:rPr>
              <a:t> </a:t>
            </a:r>
            <a:endParaRPr lang="en-US" sz="2000" dirty="0" smtClean="0">
              <a:solidFill>
                <a:srgbClr val="002060"/>
              </a:solidFill>
              <a:latin typeface="+mn-lt"/>
            </a:endParaRPr>
          </a:p>
          <a:p>
            <a:pPr marL="1708150" algn="l"/>
            <a:r>
              <a:rPr lang="en-US" sz="2000" dirty="0" smtClean="0">
                <a:solidFill>
                  <a:srgbClr val="002060"/>
                </a:solidFill>
                <a:latin typeface="+mn-lt"/>
              </a:rPr>
              <a:t>P(A*B) = P(A)*P(B)</a:t>
            </a:r>
            <a:endParaRPr lang="ru-RU" sz="2000" dirty="0" smtClean="0">
              <a:solidFill>
                <a:srgbClr val="002060"/>
              </a:solidFill>
              <a:latin typeface="+mn-lt"/>
            </a:endParaRPr>
          </a:p>
          <a:p>
            <a:pPr marL="1708150" algn="l"/>
            <a:r>
              <a:rPr lang="en-US" sz="2000" dirty="0" smtClean="0">
                <a:solidFill>
                  <a:srgbClr val="002060"/>
                </a:solidFill>
              </a:rPr>
              <a:t>P</a:t>
            </a:r>
            <a:r>
              <a:rPr lang="ru-RU" sz="2000" dirty="0" smtClean="0">
                <a:solidFill>
                  <a:srgbClr val="002060"/>
                </a:solidFill>
              </a:rPr>
              <a:t>2</a:t>
            </a:r>
            <a:r>
              <a:rPr lang="en-US" sz="2000" dirty="0" smtClean="0">
                <a:solidFill>
                  <a:srgbClr val="002060"/>
                </a:solidFill>
              </a:rPr>
              <a:t>(bug) </a:t>
            </a:r>
            <a:r>
              <a:rPr lang="ru-RU" sz="2000" dirty="0" smtClean="0">
                <a:solidFill>
                  <a:srgbClr val="002060"/>
                </a:solidFill>
              </a:rPr>
              <a:t>=0.167 * 0.167 = 0.028(выпадение 2-х единиц)</a:t>
            </a:r>
          </a:p>
          <a:p>
            <a:pPr marL="1708150" algn="l"/>
            <a:r>
              <a:rPr lang="en-US" sz="2000" dirty="0" smtClean="0">
                <a:solidFill>
                  <a:srgbClr val="002060"/>
                </a:solidFill>
              </a:rPr>
              <a:t>P</a:t>
            </a:r>
            <a:r>
              <a:rPr lang="ru-RU" sz="2000" dirty="0" smtClean="0">
                <a:solidFill>
                  <a:srgbClr val="002060"/>
                </a:solidFill>
              </a:rPr>
              <a:t>3</a:t>
            </a:r>
            <a:r>
              <a:rPr lang="en-US" sz="2000" dirty="0" smtClean="0">
                <a:solidFill>
                  <a:srgbClr val="002060"/>
                </a:solidFill>
              </a:rPr>
              <a:t>(bug) </a:t>
            </a:r>
            <a:r>
              <a:rPr lang="ru-RU" sz="2000" dirty="0" smtClean="0">
                <a:solidFill>
                  <a:srgbClr val="002060"/>
                </a:solidFill>
              </a:rPr>
              <a:t>= 0.167 * 0.167 * 0.167 = 0.005</a:t>
            </a:r>
            <a:endParaRPr lang="uk-UA" sz="2000" dirty="0" smtClean="0">
              <a:solidFill>
                <a:srgbClr val="002060"/>
              </a:solidFill>
              <a:latin typeface="+mn-lt"/>
            </a:endParaRPr>
          </a:p>
        </p:txBody>
      </p:sp>
      <p:sp>
        <p:nvSpPr>
          <p:cNvPr id="14" name="Title 1"/>
          <p:cNvSpPr txBox="1">
            <a:spLocks/>
          </p:cNvSpPr>
          <p:nvPr/>
        </p:nvSpPr>
        <p:spPr>
          <a:xfrm>
            <a:off x="2779769" y="3763222"/>
            <a:ext cx="5215327"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uk-UA" sz="2000" dirty="0" smtClean="0">
              <a:solidFill>
                <a:schemeClr val="accent1"/>
              </a:solidFill>
              <a:latin typeface="+mn-lt"/>
            </a:endParaRPr>
          </a:p>
        </p:txBody>
      </p:sp>
      <p:sp>
        <p:nvSpPr>
          <p:cNvPr id="17" name="Title 1"/>
          <p:cNvSpPr txBox="1">
            <a:spLocks/>
          </p:cNvSpPr>
          <p:nvPr/>
        </p:nvSpPr>
        <p:spPr>
          <a:xfrm>
            <a:off x="537882" y="4155141"/>
            <a:ext cx="3886281" cy="24625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2000" dirty="0" smtClean="0">
                <a:solidFill>
                  <a:srgbClr val="002060"/>
                </a:solidFill>
                <a:latin typeface="+mn-lt"/>
                <a:cs typeface="Courier New" panose="02070309020205020404" pitchFamily="49" charset="0"/>
              </a:rPr>
              <a:t>Вероятность бага при комбинации 3х и более паметров так мала что ее можно </a:t>
            </a:r>
            <a:r>
              <a:rPr lang="ru-RU" sz="2000" dirty="0">
                <a:solidFill>
                  <a:srgbClr val="002060"/>
                </a:solidFill>
                <a:latin typeface="+mn-lt"/>
                <a:cs typeface="Courier New" panose="02070309020205020404" pitchFamily="49" charset="0"/>
              </a:rPr>
              <a:t>и</a:t>
            </a:r>
            <a:r>
              <a:rPr lang="ru-RU" sz="2000" dirty="0" smtClean="0">
                <a:solidFill>
                  <a:srgbClr val="002060"/>
                </a:solidFill>
                <a:latin typeface="+mn-lt"/>
                <a:cs typeface="Courier New" panose="02070309020205020404" pitchFamily="49" charset="0"/>
              </a:rPr>
              <a:t> нужно отбрасывать</a:t>
            </a:r>
            <a:endParaRPr lang="uk-UA" sz="2000" dirty="0" smtClean="0">
              <a:solidFill>
                <a:srgbClr val="002060"/>
              </a:solidFill>
              <a:latin typeface="+mn-lt"/>
              <a:cs typeface="Courier New" panose="02070309020205020404" pitchFamily="49" charset="0"/>
            </a:endParaRPr>
          </a:p>
        </p:txBody>
      </p:sp>
      <p:pic>
        <p:nvPicPr>
          <p:cNvPr id="308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0560" y="4363105"/>
            <a:ext cx="3008276" cy="225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itle 1"/>
          <p:cNvSpPr txBox="1">
            <a:spLocks/>
          </p:cNvSpPr>
          <p:nvPr/>
        </p:nvSpPr>
        <p:spPr>
          <a:xfrm>
            <a:off x="484095" y="1963267"/>
            <a:ext cx="8108576" cy="83371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u-RU" sz="2000" dirty="0" smtClean="0">
                <a:solidFill>
                  <a:srgbClr val="002060"/>
                </a:solidFill>
                <a:latin typeface="+mn-lt"/>
              </a:rPr>
              <a:t>Тогда вероятность ее появления для 1-го кубика равна:</a:t>
            </a:r>
          </a:p>
          <a:p>
            <a:pPr marL="1789113" algn="l"/>
            <a:r>
              <a:rPr lang="en-US" sz="2000" dirty="0" smtClean="0">
                <a:solidFill>
                  <a:srgbClr val="002060"/>
                </a:solidFill>
              </a:rPr>
              <a:t>P(bug) =</a:t>
            </a:r>
            <a:r>
              <a:rPr lang="ru-RU" sz="2000" dirty="0" smtClean="0">
                <a:solidFill>
                  <a:srgbClr val="002060"/>
                </a:solidFill>
              </a:rPr>
              <a:t> 1/6 =0.167</a:t>
            </a:r>
            <a:endParaRPr lang="uk-UA" sz="2000" dirty="0" smtClean="0">
              <a:solidFill>
                <a:srgbClr val="002060"/>
              </a:solidFill>
            </a:endParaRPr>
          </a:p>
          <a:p>
            <a:pPr algn="l"/>
            <a:endParaRPr lang="uk-UA" sz="2000" dirty="0" smtClean="0">
              <a:solidFill>
                <a:schemeClr val="accent1"/>
              </a:solidFill>
              <a:latin typeface="+mn-lt"/>
            </a:endParaRPr>
          </a:p>
        </p:txBody>
      </p:sp>
      <p:pic>
        <p:nvPicPr>
          <p:cNvPr id="1028" name="Picture 4" descr="http://t2.gstatic.com/images?q=tbn:ANd9GcQRaGcpGpDIXy5lOyzIzKyVHVupVOfTKxluGVYaNSMxn7ciZSxH"/>
          <p:cNvPicPr>
            <a:picLocks noChangeAspect="1" noChangeArrowheads="1"/>
          </p:cNvPicPr>
          <p:nvPr/>
        </p:nvPicPr>
        <p:blipFill>
          <a:blip r:embed="rId3"/>
          <a:srcRect/>
          <a:stretch>
            <a:fillRect/>
          </a:stretch>
        </p:blipFill>
        <p:spPr bwMode="auto">
          <a:xfrm>
            <a:off x="7422775" y="2985943"/>
            <a:ext cx="995082" cy="980005"/>
          </a:xfrm>
          <a:prstGeom prst="rect">
            <a:avLst/>
          </a:prstGeom>
          <a:noFill/>
        </p:spPr>
      </p:pic>
      <p:sp>
        <p:nvSpPr>
          <p:cNvPr id="16" name="Заголовок 1"/>
          <p:cNvSpPr>
            <a:spLocks noGrp="1"/>
          </p:cNvSpPr>
          <p:nvPr>
            <p:ph type="title"/>
          </p:nvPr>
        </p:nvSpPr>
        <p:spPr/>
        <p:txBody>
          <a:bodyPr/>
          <a:lstStyle/>
          <a:p>
            <a:r>
              <a:rPr lang="ru-RU" dirty="0" smtClean="0">
                <a:solidFill>
                  <a:schemeClr val="accent1"/>
                </a:solidFill>
              </a:rPr>
              <a:t>Почему два?</a:t>
            </a:r>
            <a:endParaRPr lang="ru-RU" dirty="0"/>
          </a:p>
        </p:txBody>
      </p:sp>
    </p:spTree>
    <p:extLst>
      <p:ext uri="{BB962C8B-B14F-4D97-AF65-F5344CB8AC3E}">
        <p14:creationId xmlns:p14="http://schemas.microsoft.com/office/powerpoint/2010/main" val="14444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down)">
                                      <p:cBhvr>
                                        <p:cTn id="12" dur="500"/>
                                        <p:tgtEl>
                                          <p:spTgt spid="19">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wipe(down)">
                                      <p:cBhvr>
                                        <p:cTn id="15" dur="500"/>
                                        <p:tgtEl>
                                          <p:spTgt spid="1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down)">
                                      <p:cBhvr>
                                        <p:cTn id="20" dur="500"/>
                                        <p:tgtEl>
                                          <p:spTgt spid="12">
                                            <p:txEl>
                                              <p:pRg st="0" end="0"/>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wipe(down)">
                                      <p:cBhvr>
                                        <p:cTn id="23" dur="500"/>
                                        <p:tgtEl>
                                          <p:spTgt spid="12">
                                            <p:txEl>
                                              <p:pRg st="1" end="1"/>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wipe(down)">
                                      <p:cBhvr>
                                        <p:cTn id="26" dur="500"/>
                                        <p:tgtEl>
                                          <p:spTgt spid="12">
                                            <p:txEl>
                                              <p:pRg st="2" end="2"/>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wipe(down)">
                                      <p:cBhvr>
                                        <p:cTn id="29" dur="500"/>
                                        <p:tgtEl>
                                          <p:spTgt spid="1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081"/>
                                        </p:tgtEl>
                                        <p:attrNameLst>
                                          <p:attrName>style.visibility</p:attrName>
                                        </p:attrNameLst>
                                      </p:cBhvr>
                                      <p:to>
                                        <p:strVal val="visible"/>
                                      </p:to>
                                    </p:set>
                                    <p:animEffect transition="in" filter="wipe(down)">
                                      <p:cBhvr>
                                        <p:cTn id="34" dur="500"/>
                                        <p:tgtEl>
                                          <p:spTgt spid="308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12" grpId="0" build="allAtOnce"/>
      <p:bldP spid="17" grpId="0" build="allAtOnce"/>
      <p:bldP spid="19"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Метод парного тестирования основан на довольно простой, но от того не менее эффективной идее, что подавляющее большинство багов выявляется тестом, проверяющим один параметр, либо сочетание двух. Ошибки, причиной которых явились комбинации трех и более параметров как правило значительно менее критичны, чем пары параметров и тем более одного, не говоря уже о том что никто не мешает дополнить свое тестовое покрытие кейсами на желаемые комбинации параметров.</a:t>
            </a:r>
            <a:endParaRPr lang="ru-RU" dirty="0"/>
          </a:p>
        </p:txBody>
      </p:sp>
    </p:spTree>
    <p:extLst>
      <p:ext uri="{BB962C8B-B14F-4D97-AF65-F5344CB8AC3E}">
        <p14:creationId xmlns:p14="http://schemas.microsoft.com/office/powerpoint/2010/main" val="87037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Ортогональный массив!</a:t>
            </a:r>
            <a:endParaRPr lang="ru-RU" dirty="0"/>
          </a:p>
        </p:txBody>
      </p:sp>
      <p:sp>
        <p:nvSpPr>
          <p:cNvPr id="3" name="Содержимое 2"/>
          <p:cNvSpPr>
            <a:spLocks noGrp="1"/>
          </p:cNvSpPr>
          <p:nvPr>
            <p:ph idx="1"/>
          </p:nvPr>
        </p:nvSpPr>
        <p:spPr>
          <a:xfrm>
            <a:off x="457200" y="1304365"/>
            <a:ext cx="8229600" cy="4585447"/>
          </a:xfrm>
        </p:spPr>
        <p:txBody>
          <a:bodyPr>
            <a:normAutofit/>
          </a:bodyPr>
          <a:lstStyle/>
          <a:p>
            <a:pPr marL="0" indent="0">
              <a:buNone/>
            </a:pPr>
            <a:r>
              <a:rPr lang="ru-RU" dirty="0" smtClean="0">
                <a:solidFill>
                  <a:srgbClr val="002060"/>
                </a:solidFill>
              </a:rPr>
              <a:t>Ортогональный массив - это 2х мерный массив, в котором любые 2 столбца содержат все комбинации значений этих столбцов.</a:t>
            </a:r>
          </a:p>
          <a:p>
            <a:pPr marL="0" indent="0">
              <a:buNone/>
            </a:pPr>
            <a:r>
              <a:rPr lang="ru-RU" dirty="0" smtClean="0">
                <a:solidFill>
                  <a:srgbClr val="002060"/>
                </a:solidFill>
              </a:rPr>
              <a:t>Если какая то пара значений  2х столбцов встречается несколько раз, то все возможные парные комбинации значений этих столбцов должны встретится столько же раз.</a:t>
            </a:r>
          </a:p>
          <a:p>
            <a:pPr marL="457200" indent="-457200">
              <a:buFont typeface="+mj-lt"/>
              <a:buAutoNum type="arabicPeriod"/>
            </a:pPr>
            <a:r>
              <a:rPr lang="ru-RU" dirty="0" smtClean="0">
                <a:solidFill>
                  <a:srgbClr val="002060"/>
                </a:solidFill>
              </a:rPr>
              <a:t>ОПРЕДЕЛИТЕ ПЕРЕМЕННЫЕ. Необходимо выбирать входные данные, комбинации значений которых, могут логически существовать, не исключая друг друга.</a:t>
            </a:r>
          </a:p>
          <a:p>
            <a:pPr marL="457200" indent="-457200">
              <a:buFont typeface="+mj-lt"/>
              <a:buAutoNum type="arabicPeriod"/>
            </a:pPr>
            <a:r>
              <a:rPr lang="ru-RU" dirty="0" smtClean="0">
                <a:solidFill>
                  <a:srgbClr val="002060"/>
                </a:solidFill>
              </a:rPr>
              <a:t>ОПРЕДЕЛИТЕ КОЛИЧЕСТВО ЗНАЧЕНИЙ для каждой переменной. Применяем разбиение на классы эквивалентности, пограничные </a:t>
            </a:r>
            <a:r>
              <a:rPr lang="ru-RU" dirty="0" err="1" smtClean="0">
                <a:solidFill>
                  <a:srgbClr val="002060"/>
                </a:solidFill>
              </a:rPr>
              <a:t>заначения</a:t>
            </a:r>
            <a:r>
              <a:rPr lang="ru-RU" dirty="0" smtClean="0">
                <a:solidFill>
                  <a:srgbClr val="002060"/>
                </a:solidFill>
              </a:rPr>
              <a:t> и др. простые техники для оптимизации</a:t>
            </a:r>
          </a:p>
          <a:p>
            <a:pPr marL="457200" indent="-457200">
              <a:buFont typeface="+mj-lt"/>
              <a:buAutoNum type="arabicPeriod"/>
            </a:pPr>
            <a:r>
              <a:rPr lang="ru-RU" dirty="0" smtClean="0">
                <a:solidFill>
                  <a:srgbClr val="002060"/>
                </a:solidFill>
              </a:rPr>
              <a:t>СКОМБИНИРУЙТЕ ПАРАМЕТРЫ и постройте вручную ортогональный массив.</a:t>
            </a:r>
            <a:endParaRPr lang="ru-RU" dirty="0">
              <a:solidFill>
                <a:srgbClr val="002060"/>
              </a:solidFill>
            </a:endParaRPr>
          </a:p>
        </p:txBody>
      </p:sp>
      <p:pic>
        <p:nvPicPr>
          <p:cNvPr id="73730" name="Picture 2" descr="http://t1.gstatic.com/images?q=tbn:ANd9GcS6CsfRCv1FEIVPdLqU6csEnRZvvI9RX7ZRCIfOmPzpeVCJpMTu"/>
          <p:cNvPicPr>
            <a:picLocks noChangeAspect="1" noChangeArrowheads="1"/>
          </p:cNvPicPr>
          <p:nvPr/>
        </p:nvPicPr>
        <p:blipFill>
          <a:blip r:embed="rId2"/>
          <a:srcRect/>
          <a:stretch>
            <a:fillRect/>
          </a:stretch>
        </p:blipFill>
        <p:spPr bwMode="auto">
          <a:xfrm>
            <a:off x="1567519" y="1406245"/>
            <a:ext cx="4804374" cy="4241520"/>
          </a:xfrm>
          <a:prstGeom prst="rect">
            <a:avLst/>
          </a:prstGeom>
          <a:noFill/>
        </p:spPr>
      </p:pic>
      <p:sp>
        <p:nvSpPr>
          <p:cNvPr id="6" name="TextBox 5"/>
          <p:cNvSpPr txBox="1"/>
          <p:nvPr/>
        </p:nvSpPr>
        <p:spPr>
          <a:xfrm>
            <a:off x="2232212" y="5849471"/>
            <a:ext cx="4316506" cy="707886"/>
          </a:xfrm>
          <a:prstGeom prst="rect">
            <a:avLst/>
          </a:prstGeom>
          <a:noFill/>
        </p:spPr>
        <p:txBody>
          <a:bodyPr wrap="square" rtlCol="0">
            <a:spAutoFit/>
          </a:bodyPr>
          <a:lstStyle/>
          <a:p>
            <a:r>
              <a:rPr lang="en-US" dirty="0" smtClean="0">
                <a:solidFill>
                  <a:schemeClr val="tx2">
                    <a:lumMod val="75000"/>
                    <a:lumOff val="25000"/>
                  </a:schemeClr>
                </a:solidFill>
                <a:latin typeface="+mn-lt"/>
                <a:hlinkClick r:id="rId3"/>
              </a:rPr>
              <a:t>http://www.pairwise.org/tools.asp</a:t>
            </a:r>
            <a:endParaRPr lang="ru-RU" dirty="0" smtClean="0">
              <a:solidFill>
                <a:schemeClr val="tx2">
                  <a:lumMod val="75000"/>
                  <a:lumOff val="25000"/>
                </a:schemeClr>
              </a:solidFill>
              <a:latin typeface="+mn-lt"/>
            </a:endParaRPr>
          </a:p>
          <a:p>
            <a:endParaRPr lang="ru-RU" dirty="0">
              <a:solidFill>
                <a:schemeClr val="tx2">
                  <a:lumMod val="75000"/>
                  <a:lumOff val="25000"/>
                </a:schemeClr>
              </a:solidFill>
              <a:latin typeface="+mn-lt"/>
            </a:endParaRPr>
          </a:p>
        </p:txBody>
      </p:sp>
      <p:sp>
        <p:nvSpPr>
          <p:cNvPr id="4" name="TextBox 3"/>
          <p:cNvSpPr txBox="1"/>
          <p:nvPr/>
        </p:nvSpPr>
        <p:spPr>
          <a:xfrm>
            <a:off x="94130" y="6358953"/>
            <a:ext cx="5552289" cy="400110"/>
          </a:xfrm>
          <a:prstGeom prst="rect">
            <a:avLst/>
          </a:prstGeom>
          <a:noFill/>
        </p:spPr>
        <p:txBody>
          <a:bodyPr wrap="none" rtlCol="0">
            <a:spAutoFit/>
          </a:bodyPr>
          <a:lstStyle/>
          <a:p>
            <a:r>
              <a:rPr lang="ru-RU" dirty="0" smtClean="0"/>
              <a:t>Скачиваем приложение, оно работает </a:t>
            </a:r>
            <a:r>
              <a:rPr lang="ru-RU" smtClean="0"/>
              <a:t>за нас</a:t>
            </a:r>
            <a:endParaRPr lang="ru-RU"/>
          </a:p>
        </p:txBody>
      </p:sp>
      <p:sp>
        <p:nvSpPr>
          <p:cNvPr id="5" name="TextBox 4"/>
          <p:cNvSpPr txBox="1"/>
          <p:nvPr/>
        </p:nvSpPr>
        <p:spPr>
          <a:xfrm>
            <a:off x="5918093" y="6357302"/>
            <a:ext cx="2768707" cy="400110"/>
          </a:xfrm>
          <a:prstGeom prst="rect">
            <a:avLst/>
          </a:prstGeom>
          <a:noFill/>
        </p:spPr>
        <p:txBody>
          <a:bodyPr wrap="none" rtlCol="0">
            <a:spAutoFit/>
          </a:bodyPr>
          <a:lstStyle/>
          <a:p>
            <a:r>
              <a:rPr lang="ru-RU" dirty="0" err="1" smtClean="0"/>
              <a:t>Откр.файл</a:t>
            </a:r>
            <a:r>
              <a:rPr lang="ru-RU" dirty="0" smtClean="0"/>
              <a:t> </a:t>
            </a:r>
            <a:r>
              <a:rPr lang="en-US" dirty="0" err="1" smtClean="0"/>
              <a:t>printing.xls</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3730"/>
                                        </p:tgtEl>
                                        <p:attrNameLst>
                                          <p:attrName>style.visibility</p:attrName>
                                        </p:attrNameLst>
                                      </p:cBhvr>
                                      <p:to>
                                        <p:strVal val="visible"/>
                                      </p:to>
                                    </p:set>
                                    <p:animEffect transition="in" filter="wipe(down)">
                                      <p:cBhvr>
                                        <p:cTn id="32" dur="500"/>
                                        <p:tgtEl>
                                          <p:spTgt spid="737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smtClean="0"/>
              <a:t>Откр.папку</a:t>
            </a:r>
            <a:r>
              <a:rPr lang="ru-RU" dirty="0" smtClean="0"/>
              <a:t> 5.</a:t>
            </a:r>
            <a:r>
              <a:rPr lang="en-US" dirty="0" smtClean="0"/>
              <a:t>pairs-</a:t>
            </a:r>
            <a:r>
              <a:rPr lang="ru-RU" dirty="0" smtClean="0"/>
              <a:t>файл </a:t>
            </a:r>
            <a:r>
              <a:rPr lang="en-US" dirty="0" err="1" smtClean="0"/>
              <a:t>printing.xls</a:t>
            </a:r>
            <a:r>
              <a:rPr lang="en-US" dirty="0" smtClean="0"/>
              <a:t>-</a:t>
            </a:r>
            <a:r>
              <a:rPr lang="ru-RU" dirty="0" smtClean="0"/>
              <a:t>машина</a:t>
            </a:r>
            <a:r>
              <a:rPr lang="ru-RU" dirty="0"/>
              <a:t/>
            </a:r>
            <a:br>
              <a:rPr lang="ru-RU" dirty="0"/>
            </a:br>
            <a:endParaRPr lang="ru-RU" dirty="0"/>
          </a:p>
        </p:txBody>
      </p:sp>
      <p:sp>
        <p:nvSpPr>
          <p:cNvPr id="3" name="Объект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Tx/>
              <a:buAutoNum type="arabicPeriod"/>
              <a:tabLst/>
              <a:defRPr/>
            </a:pPr>
            <a:r>
              <a:rPr lang="ru-RU" dirty="0" smtClean="0"/>
              <a:t>В </a:t>
            </a:r>
            <a:r>
              <a:rPr lang="ru-RU" dirty="0" err="1" smtClean="0"/>
              <a:t>инпут</a:t>
            </a:r>
            <a:r>
              <a:rPr lang="ru-RU" dirty="0" smtClean="0"/>
              <a:t> копируем таблицу из </a:t>
            </a:r>
            <a:r>
              <a:rPr lang="ru-RU" dirty="0" err="1" smtClean="0"/>
              <a:t>эксель</a:t>
            </a:r>
            <a:r>
              <a:rPr lang="ru-RU" dirty="0" smtClean="0"/>
              <a:t>, удалив все содержимое из нее</a:t>
            </a:r>
          </a:p>
          <a:p>
            <a:pPr marR="0" lvl="0" defTabSz="914400" eaLnBrk="1" fontAlgn="auto" latinLnBrk="0" hangingPunct="1">
              <a:lnSpc>
                <a:spcPct val="100000"/>
              </a:lnSpc>
              <a:spcBef>
                <a:spcPts val="0"/>
              </a:spcBef>
              <a:spcAft>
                <a:spcPts val="0"/>
              </a:spcAft>
              <a:buClrTx/>
              <a:buSzTx/>
              <a:buFontTx/>
              <a:buAutoNum type="arabicPeriod"/>
              <a:tabLst/>
              <a:defRPr/>
            </a:pPr>
            <a:r>
              <a:rPr lang="ru-RU" dirty="0" smtClean="0"/>
              <a:t>Сохраняем</a:t>
            </a:r>
          </a:p>
          <a:p>
            <a:pPr marR="0" lvl="0" defTabSz="914400" eaLnBrk="1" fontAlgn="auto" latinLnBrk="0" hangingPunct="1">
              <a:lnSpc>
                <a:spcPct val="100000"/>
              </a:lnSpc>
              <a:spcBef>
                <a:spcPts val="0"/>
              </a:spcBef>
              <a:spcAft>
                <a:spcPts val="0"/>
              </a:spcAft>
              <a:buClrTx/>
              <a:buSzTx/>
              <a:buFontTx/>
              <a:buAutoNum type="arabicPeriod"/>
              <a:tabLst/>
              <a:defRPr/>
            </a:pPr>
            <a:r>
              <a:rPr lang="ru-RU" dirty="0" smtClean="0"/>
              <a:t>Открываем батник</a:t>
            </a:r>
          </a:p>
          <a:p>
            <a:pPr marR="0" lvl="0" defTabSz="914400" eaLnBrk="1" fontAlgn="auto" latinLnBrk="0" hangingPunct="1">
              <a:lnSpc>
                <a:spcPct val="100000"/>
              </a:lnSpc>
              <a:spcBef>
                <a:spcPts val="0"/>
              </a:spcBef>
              <a:spcAft>
                <a:spcPts val="0"/>
              </a:spcAft>
              <a:buClrTx/>
              <a:buSzTx/>
              <a:buFontTx/>
              <a:buAutoNum type="arabicPeriod"/>
              <a:tabLst/>
              <a:defRPr/>
            </a:pPr>
            <a:r>
              <a:rPr lang="ru-RU" dirty="0" err="1" smtClean="0"/>
              <a:t>Ентер</a:t>
            </a:r>
            <a:endParaRPr lang="ru-RU" dirty="0" smtClean="0"/>
          </a:p>
          <a:p>
            <a:pPr marR="0" lvl="0" defTabSz="914400" eaLnBrk="1" fontAlgn="auto" latinLnBrk="0" hangingPunct="1">
              <a:lnSpc>
                <a:spcPct val="100000"/>
              </a:lnSpc>
              <a:spcBef>
                <a:spcPts val="0"/>
              </a:spcBef>
              <a:spcAft>
                <a:spcPts val="0"/>
              </a:spcAft>
              <a:buClrTx/>
              <a:buSzTx/>
              <a:buFontTx/>
              <a:buAutoNum type="arabicPeriod"/>
              <a:tabLst/>
              <a:defRPr/>
            </a:pPr>
            <a:r>
              <a:rPr lang="ru-RU" dirty="0" smtClean="0"/>
              <a:t>Заходим в </a:t>
            </a:r>
            <a:r>
              <a:rPr lang="ru-RU" dirty="0" err="1" smtClean="0"/>
              <a:t>аутпут</a:t>
            </a:r>
            <a:endParaRPr lang="ru-RU" dirty="0" smtClean="0"/>
          </a:p>
          <a:p>
            <a:pPr marR="0" lvl="0" defTabSz="914400" eaLnBrk="1" fontAlgn="auto" latinLnBrk="0" hangingPunct="1">
              <a:lnSpc>
                <a:spcPct val="100000"/>
              </a:lnSpc>
              <a:spcBef>
                <a:spcPts val="0"/>
              </a:spcBef>
              <a:spcAft>
                <a:spcPts val="0"/>
              </a:spcAft>
              <a:buClrTx/>
              <a:buSzTx/>
              <a:buFontTx/>
              <a:buAutoNum type="arabicPeriod"/>
              <a:tabLst/>
              <a:defRPr/>
            </a:pPr>
            <a:r>
              <a:rPr lang="ru-RU" dirty="0" smtClean="0"/>
              <a:t>Копируем в </a:t>
            </a:r>
            <a:r>
              <a:rPr lang="ru-RU" dirty="0" err="1" smtClean="0"/>
              <a:t>эксель</a:t>
            </a:r>
            <a:r>
              <a:rPr lang="ru-RU" dirty="0" smtClean="0"/>
              <a:t> итоговый файл с парами</a:t>
            </a:r>
          </a:p>
          <a:p>
            <a:pPr marR="0" lvl="0" defTabSz="914400" eaLnBrk="1" fontAlgn="auto" latinLnBrk="0" hangingPunct="1">
              <a:lnSpc>
                <a:spcPct val="100000"/>
              </a:lnSpc>
              <a:spcBef>
                <a:spcPts val="0"/>
              </a:spcBef>
              <a:spcAft>
                <a:spcPts val="0"/>
              </a:spcAft>
              <a:buClrTx/>
              <a:buSzTx/>
              <a:buFontTx/>
              <a:buAutoNum type="arabicPeriod"/>
              <a:tabLst/>
              <a:defRPr/>
            </a:pPr>
            <a:endParaRPr lang="ru-RU" dirty="0"/>
          </a:p>
          <a:p>
            <a:pPr marR="0" lvl="0" defTabSz="914400" eaLnBrk="1" fontAlgn="auto" latinLnBrk="0" hangingPunct="1">
              <a:lnSpc>
                <a:spcPct val="100000"/>
              </a:lnSpc>
              <a:spcBef>
                <a:spcPts val="0"/>
              </a:spcBef>
              <a:spcAft>
                <a:spcPts val="0"/>
              </a:spcAft>
              <a:buClrTx/>
              <a:buSzTx/>
              <a:buFontTx/>
              <a:buAutoNum type="arabicPeriod"/>
              <a:tabLst/>
              <a:defRPr/>
            </a:pPr>
            <a:r>
              <a:rPr lang="en-US" dirty="0" smtClean="0"/>
              <a:t>Pairings </a:t>
            </a:r>
            <a:r>
              <a:rPr lang="ru-RU" dirty="0" smtClean="0"/>
              <a:t>в получившейся таблице: чем больше значение, тем более эффективна строка.</a:t>
            </a:r>
          </a:p>
          <a:p>
            <a:pPr marR="0" lvl="0" defTabSz="914400" eaLnBrk="1" fontAlgn="auto" latinLnBrk="0" hangingPunct="1">
              <a:lnSpc>
                <a:spcPct val="100000"/>
              </a:lnSpc>
              <a:spcBef>
                <a:spcPts val="0"/>
              </a:spcBef>
              <a:spcAft>
                <a:spcPts val="0"/>
              </a:spcAft>
              <a:buClrTx/>
              <a:buSzTx/>
              <a:buFontTx/>
              <a:buAutoNum type="arabicPeriod"/>
              <a:tabLst/>
              <a:defRPr/>
            </a:pPr>
            <a:endParaRPr lang="ru-RU" dirty="0"/>
          </a:p>
          <a:p>
            <a:pPr marR="0" lvl="0" defTabSz="914400" eaLnBrk="1" fontAlgn="auto" latinLnBrk="0" hangingPunct="1">
              <a:lnSpc>
                <a:spcPct val="100000"/>
              </a:lnSpc>
              <a:spcBef>
                <a:spcPts val="0"/>
              </a:spcBef>
              <a:spcAft>
                <a:spcPts val="0"/>
              </a:spcAft>
              <a:buClrTx/>
              <a:buSzTx/>
              <a:buFontTx/>
              <a:buAutoNum type="arabicPeriod"/>
              <a:tabLst/>
              <a:defRPr/>
            </a:pPr>
            <a:r>
              <a:rPr lang="ru-RU" dirty="0" smtClean="0"/>
              <a:t>Нижняя часть </a:t>
            </a:r>
            <a:r>
              <a:rPr lang="mr-IN" dirty="0" smtClean="0"/>
              <a:t>–</a:t>
            </a:r>
            <a:r>
              <a:rPr lang="ru-RU" dirty="0" smtClean="0"/>
              <a:t>это расшифровка всех комбинаций пар данных. </a:t>
            </a:r>
            <a:endParaRPr lang="ru-RU" dirty="0"/>
          </a:p>
        </p:txBody>
      </p:sp>
    </p:spTree>
    <p:extLst>
      <p:ext uri="{BB962C8B-B14F-4D97-AF65-F5344CB8AC3E}">
        <p14:creationId xmlns:p14="http://schemas.microsoft.com/office/powerpoint/2010/main" val="1771307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accent1"/>
                </a:solidFill>
              </a:rPr>
              <a:t>Предположение ошибок</a:t>
            </a:r>
            <a:endParaRPr lang="ru-RU" dirty="0"/>
          </a:p>
        </p:txBody>
      </p:sp>
      <p:sp>
        <p:nvSpPr>
          <p:cNvPr id="3" name="Объект 2"/>
          <p:cNvSpPr>
            <a:spLocks noGrp="1"/>
          </p:cNvSpPr>
          <p:nvPr>
            <p:ph sz="quarter" idx="11"/>
          </p:nvPr>
        </p:nvSpPr>
        <p:spPr/>
        <p:txBody>
          <a:bodyPr/>
          <a:lstStyle/>
          <a:p>
            <a:pPr>
              <a:buNone/>
            </a:pPr>
            <a:r>
              <a:rPr lang="ru-RU" dirty="0" smtClean="0">
                <a:solidFill>
                  <a:schemeClr val="accent1"/>
                </a:solidFill>
              </a:rPr>
              <a:t>  </a:t>
            </a:r>
            <a:r>
              <a:rPr lang="ru-RU" dirty="0" smtClean="0">
                <a:solidFill>
                  <a:srgbClr val="002060"/>
                </a:solidFill>
              </a:rPr>
              <a:t>составить список, который перечисляет возможные ошибки и ситуации, в которых эти ошибки могли проявиться. </a:t>
            </a:r>
          </a:p>
          <a:p>
            <a:pPr>
              <a:buNone/>
            </a:pPr>
            <a:endParaRPr lang="ru-RU" dirty="0" smtClean="0">
              <a:solidFill>
                <a:srgbClr val="002060"/>
              </a:solidFill>
            </a:endParaRPr>
          </a:p>
          <a:p>
            <a:pPr>
              <a:buNone/>
            </a:pPr>
            <a:endParaRPr lang="ru-RU" dirty="0" smtClean="0">
              <a:solidFill>
                <a:srgbClr val="002060"/>
              </a:solidFill>
            </a:endParaRPr>
          </a:p>
          <a:p>
            <a:pPr>
              <a:buNone/>
            </a:pPr>
            <a:r>
              <a:rPr lang="ru-RU" dirty="0" smtClean="0">
                <a:solidFill>
                  <a:srgbClr val="002060"/>
                </a:solidFill>
              </a:rPr>
              <a:t>  Составить тесты на основе списка</a:t>
            </a:r>
            <a:endParaRPr lang="ru-RU" dirty="0">
              <a:solidFill>
                <a:srgbClr val="002060"/>
              </a:solidFill>
            </a:endParaRPr>
          </a:p>
        </p:txBody>
      </p:sp>
      <p:sp>
        <p:nvSpPr>
          <p:cNvPr id="5" name="Стрелка вниз 4"/>
          <p:cNvSpPr/>
          <p:nvPr/>
        </p:nvSpPr>
        <p:spPr bwMode="auto">
          <a:xfrm>
            <a:off x="2510135" y="2384612"/>
            <a:ext cx="197223" cy="75303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419147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1. Одна сущность</a:t>
            </a:r>
            <a:endParaRPr lang="ru-RU" dirty="0"/>
          </a:p>
        </p:txBody>
      </p:sp>
      <p:sp>
        <p:nvSpPr>
          <p:cNvPr id="3" name="Content Placeholder 2"/>
          <p:cNvSpPr>
            <a:spLocks noGrp="1"/>
          </p:cNvSpPr>
          <p:nvPr>
            <p:ph sz="quarter" idx="11"/>
          </p:nvPr>
        </p:nvSpPr>
        <p:spPr>
          <a:xfrm>
            <a:off x="463868" y="1404303"/>
            <a:ext cx="8229600" cy="2954337"/>
          </a:xfrm>
        </p:spPr>
        <p:txBody>
          <a:bodyPr>
            <a:normAutofit/>
          </a:bodyPr>
          <a:lstStyle/>
          <a:p>
            <a:pPr marL="0" indent="0">
              <a:buNone/>
            </a:pPr>
            <a:r>
              <a:rPr lang="ru-RU" dirty="0" smtClean="0"/>
              <a:t>Модуль </a:t>
            </a:r>
            <a:r>
              <a:rPr lang="ru-RU" dirty="0"/>
              <a:t>для </a:t>
            </a:r>
            <a:r>
              <a:rPr lang="ru-RU" dirty="0" smtClean="0"/>
              <a:t>HR определяет, </a:t>
            </a:r>
            <a:r>
              <a:rPr lang="ru-RU" dirty="0"/>
              <a:t>брать </a:t>
            </a:r>
            <a:r>
              <a:rPr lang="ru-RU" dirty="0" smtClean="0"/>
              <a:t>ли на </a:t>
            </a:r>
            <a:r>
              <a:rPr lang="ru-RU" dirty="0"/>
              <a:t>работу </a:t>
            </a:r>
            <a:r>
              <a:rPr lang="ru-RU" dirty="0" smtClean="0"/>
              <a:t>кандидата, </a:t>
            </a:r>
            <a:r>
              <a:rPr lang="ru-RU" dirty="0"/>
              <a:t>базируясь на возрасте кандидата. </a:t>
            </a:r>
            <a:endParaRPr lang="ru-RU" dirty="0" smtClean="0"/>
          </a:p>
          <a:p>
            <a:pPr marL="0" indent="0">
              <a:buNone/>
            </a:pPr>
            <a:r>
              <a:rPr lang="ru-RU" dirty="0" smtClean="0"/>
              <a:t>Условия </a:t>
            </a:r>
            <a:r>
              <a:rPr lang="ru-RU" dirty="0"/>
              <a:t>такие</a:t>
            </a:r>
            <a:r>
              <a:rPr lang="ru-RU" dirty="0" smtClean="0"/>
              <a:t>:</a:t>
            </a:r>
          </a:p>
          <a:p>
            <a:r>
              <a:rPr lang="ru-RU" dirty="0" smtClean="0"/>
              <a:t>0–16   : </a:t>
            </a:r>
            <a:r>
              <a:rPr lang="ru-RU" dirty="0"/>
              <a:t>Не нанимать</a:t>
            </a:r>
          </a:p>
          <a:p>
            <a:r>
              <a:rPr lang="ru-RU" dirty="0"/>
              <a:t>16–18 : Можем нанять только на part time</a:t>
            </a:r>
          </a:p>
          <a:p>
            <a:r>
              <a:rPr lang="ru-RU" dirty="0"/>
              <a:t>18–55 : Можем нанять на full time</a:t>
            </a:r>
          </a:p>
          <a:p>
            <a:r>
              <a:rPr lang="ru-RU" dirty="0"/>
              <a:t>55–99 : Не </a:t>
            </a:r>
            <a:r>
              <a:rPr lang="ru-RU" dirty="0" smtClean="0"/>
              <a:t>нанимать</a:t>
            </a:r>
            <a:endParaRPr lang="ru-RU" dirty="0"/>
          </a:p>
        </p:txBody>
      </p:sp>
      <p:sp>
        <p:nvSpPr>
          <p:cNvPr id="4" name="TextBox 3"/>
          <p:cNvSpPr txBox="1"/>
          <p:nvPr/>
        </p:nvSpPr>
        <p:spPr>
          <a:xfrm>
            <a:off x="650240" y="4775200"/>
            <a:ext cx="4371710" cy="400110"/>
          </a:xfrm>
          <a:prstGeom prst="rect">
            <a:avLst/>
          </a:prstGeom>
          <a:noFill/>
        </p:spPr>
        <p:txBody>
          <a:bodyPr wrap="none" rtlCol="0">
            <a:spAutoFit/>
          </a:bodyPr>
          <a:lstStyle/>
          <a:p>
            <a:r>
              <a:rPr lang="ru-RU" dirty="0"/>
              <a:t>0, 1, 2, 3, 4, 5, 6, 7, 8, ..., 97, 98, </a:t>
            </a:r>
            <a:r>
              <a:rPr lang="ru-RU" dirty="0" smtClean="0"/>
              <a:t>99</a:t>
            </a:r>
            <a:endParaRPr lang="ru-RU" dirty="0"/>
          </a:p>
        </p:txBody>
      </p:sp>
      <p:sp>
        <p:nvSpPr>
          <p:cNvPr id="5" name="TextBox 4"/>
          <p:cNvSpPr txBox="1"/>
          <p:nvPr/>
        </p:nvSpPr>
        <p:spPr>
          <a:xfrm>
            <a:off x="5021950" y="4474270"/>
            <a:ext cx="3902030" cy="707886"/>
          </a:xfrm>
          <a:prstGeom prst="rect">
            <a:avLst/>
          </a:prstGeom>
          <a:noFill/>
        </p:spPr>
        <p:txBody>
          <a:bodyPr wrap="none" rtlCol="0">
            <a:spAutoFit/>
          </a:bodyPr>
          <a:lstStyle/>
          <a:p>
            <a:r>
              <a:rPr lang="en-US" dirty="0">
                <a:solidFill>
                  <a:srgbClr val="FF0000"/>
                </a:solidFill>
              </a:rPr>
              <a:t>exhaustive </a:t>
            </a:r>
            <a:r>
              <a:rPr lang="en-US" dirty="0" smtClean="0">
                <a:solidFill>
                  <a:srgbClr val="FF0000"/>
                </a:solidFill>
              </a:rPr>
              <a:t>testing!!!!</a:t>
            </a:r>
          </a:p>
          <a:p>
            <a:r>
              <a:rPr lang="ru-RU" dirty="0" smtClean="0">
                <a:solidFill>
                  <a:srgbClr val="FF0000"/>
                </a:solidFill>
              </a:rPr>
              <a:t>Исчерпывающее тестирование</a:t>
            </a:r>
            <a:endParaRPr lang="ru-RU" dirty="0">
              <a:solidFill>
                <a:srgbClr val="FF0000"/>
              </a:solidFill>
            </a:endParaRPr>
          </a:p>
        </p:txBody>
      </p:sp>
    </p:spTree>
    <p:extLst>
      <p:ext uri="{BB962C8B-B14F-4D97-AF65-F5344CB8AC3E}">
        <p14:creationId xmlns:p14="http://schemas.microsoft.com/office/powerpoint/2010/main" val="88869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Рассматриваемые вопросы</a:t>
            </a:r>
            <a:endParaRPr lang="ru-RU" dirty="0"/>
          </a:p>
        </p:txBody>
      </p:sp>
      <p:sp>
        <p:nvSpPr>
          <p:cNvPr id="3" name="Объект 2"/>
          <p:cNvSpPr>
            <a:spLocks noGrp="1"/>
          </p:cNvSpPr>
          <p:nvPr>
            <p:ph sz="quarter" idx="11"/>
          </p:nvPr>
        </p:nvSpPr>
        <p:spPr/>
        <p:txBody>
          <a:bodyPr/>
          <a:lstStyle/>
          <a:p>
            <a:pPr lvl="0"/>
            <a:r>
              <a:rPr lang="ru-RU" dirty="0" smtClean="0">
                <a:solidFill>
                  <a:srgbClr val="002060"/>
                </a:solidFill>
              </a:rPr>
              <a:t>Покрытие входных данных. Допустимые и недопустимые данные.</a:t>
            </a:r>
          </a:p>
          <a:p>
            <a:pPr lvl="0"/>
            <a:r>
              <a:rPr lang="ru-RU" dirty="0" smtClean="0">
                <a:solidFill>
                  <a:srgbClr val="002060"/>
                </a:solidFill>
              </a:rPr>
              <a:t>Эквивалентное разбиение.</a:t>
            </a:r>
          </a:p>
          <a:p>
            <a:pPr lvl="0"/>
            <a:r>
              <a:rPr lang="ru-RU" dirty="0" smtClean="0">
                <a:solidFill>
                  <a:srgbClr val="002060"/>
                </a:solidFill>
              </a:rPr>
              <a:t>Анализ граничных значений.</a:t>
            </a:r>
          </a:p>
          <a:p>
            <a:pPr lvl="0"/>
            <a:r>
              <a:rPr lang="ru-RU" dirty="0" err="1" smtClean="0">
                <a:solidFill>
                  <a:srgbClr val="002060"/>
                </a:solidFill>
              </a:rPr>
              <a:t>Попарное</a:t>
            </a:r>
            <a:r>
              <a:rPr lang="ru-RU" dirty="0" smtClean="0">
                <a:solidFill>
                  <a:srgbClr val="002060"/>
                </a:solidFill>
              </a:rPr>
              <a:t> комбинирование.</a:t>
            </a:r>
          </a:p>
          <a:p>
            <a:pPr lvl="0"/>
            <a:r>
              <a:rPr lang="ru-RU" dirty="0" smtClean="0">
                <a:solidFill>
                  <a:srgbClr val="002060"/>
                </a:solidFill>
              </a:rPr>
              <a:t>Предположение ошибок.</a:t>
            </a:r>
          </a:p>
          <a:p>
            <a:endParaRPr lang="en-US" dirty="0" smtClean="0">
              <a:solidFill>
                <a:schemeClr val="accent1"/>
              </a:solidFill>
            </a:endParaRPr>
          </a:p>
        </p:txBody>
      </p:sp>
    </p:spTree>
    <p:extLst>
      <p:ext uri="{BB962C8B-B14F-4D97-AF65-F5344CB8AC3E}">
        <p14:creationId xmlns:p14="http://schemas.microsoft.com/office/powerpoint/2010/main" val="3637088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Вариант реализации</a:t>
            </a:r>
            <a:endParaRPr lang="ru-RU" dirty="0"/>
          </a:p>
        </p:txBody>
      </p:sp>
      <p:sp>
        <p:nvSpPr>
          <p:cNvPr id="3" name="Content Placeholder 2"/>
          <p:cNvSpPr>
            <a:spLocks noGrp="1"/>
          </p:cNvSpPr>
          <p:nvPr>
            <p:ph sz="quarter" idx="11"/>
          </p:nvPr>
        </p:nvSpPr>
        <p:spPr>
          <a:xfrm>
            <a:off x="484188" y="1617663"/>
            <a:ext cx="3965892" cy="4500000"/>
          </a:xfrm>
        </p:spPr>
        <p:txBody>
          <a:bodyPr>
            <a:normAutofit fontScale="62500" lnSpcReduction="20000"/>
          </a:bodyPr>
          <a:lstStyle/>
          <a:p>
            <a:pPr marL="0" indent="0">
              <a:buNone/>
            </a:pPr>
            <a:r>
              <a:rPr lang="en-US" dirty="0"/>
              <a:t>If (</a:t>
            </a:r>
            <a:r>
              <a:rPr lang="en-US" dirty="0" err="1"/>
              <a:t>applicantAge</a:t>
            </a:r>
            <a:r>
              <a:rPr lang="en-US" dirty="0"/>
              <a:t> == 0) </a:t>
            </a:r>
            <a:r>
              <a:rPr lang="en-US" dirty="0" err="1"/>
              <a:t>hireStatus</a:t>
            </a:r>
            <a:r>
              <a:rPr lang="en-US" dirty="0"/>
              <a:t>="NO"; </a:t>
            </a:r>
            <a:endParaRPr lang="ru-RU" dirty="0" smtClean="0"/>
          </a:p>
          <a:p>
            <a:pPr marL="0" indent="0">
              <a:buNone/>
            </a:pPr>
            <a:r>
              <a:rPr lang="en-US" dirty="0" smtClean="0"/>
              <a:t>If </a:t>
            </a:r>
            <a:r>
              <a:rPr lang="en-US" dirty="0"/>
              <a:t>(</a:t>
            </a:r>
            <a:r>
              <a:rPr lang="en-US" dirty="0" err="1"/>
              <a:t>applicantAge</a:t>
            </a:r>
            <a:r>
              <a:rPr lang="en-US" dirty="0"/>
              <a:t> == 1) </a:t>
            </a:r>
            <a:r>
              <a:rPr lang="en-US" dirty="0" err="1"/>
              <a:t>hireStatus</a:t>
            </a:r>
            <a:r>
              <a:rPr lang="en-US" dirty="0"/>
              <a:t>="NO"; </a:t>
            </a:r>
            <a:endParaRPr lang="ru-RU" dirty="0" smtClean="0"/>
          </a:p>
          <a:p>
            <a:pPr marL="0" indent="0">
              <a:buNone/>
            </a:pPr>
            <a:r>
              <a:rPr lang="en-US" dirty="0" smtClean="0"/>
              <a:t>… </a:t>
            </a:r>
            <a:endParaRPr lang="ru-RU" dirty="0" smtClean="0"/>
          </a:p>
          <a:p>
            <a:pPr marL="0" indent="0">
              <a:buNone/>
            </a:pPr>
            <a:r>
              <a:rPr lang="en-US" dirty="0" smtClean="0"/>
              <a:t>If </a:t>
            </a:r>
            <a:r>
              <a:rPr lang="en-US" dirty="0"/>
              <a:t>(</a:t>
            </a:r>
            <a:r>
              <a:rPr lang="en-US" dirty="0" err="1"/>
              <a:t>applicantAge</a:t>
            </a:r>
            <a:r>
              <a:rPr lang="en-US" dirty="0"/>
              <a:t> == 14) </a:t>
            </a:r>
            <a:r>
              <a:rPr lang="en-US" dirty="0" err="1"/>
              <a:t>hireStatus</a:t>
            </a:r>
            <a:r>
              <a:rPr lang="en-US" dirty="0"/>
              <a:t>="NO"; </a:t>
            </a:r>
            <a:endParaRPr lang="ru-RU" dirty="0" smtClean="0"/>
          </a:p>
          <a:p>
            <a:pPr marL="0" indent="0">
              <a:buNone/>
            </a:pPr>
            <a:r>
              <a:rPr lang="en-US" dirty="0" smtClean="0"/>
              <a:t>If </a:t>
            </a:r>
            <a:r>
              <a:rPr lang="en-US" dirty="0"/>
              <a:t>(</a:t>
            </a:r>
            <a:r>
              <a:rPr lang="en-US" dirty="0" err="1"/>
              <a:t>applicantAge</a:t>
            </a:r>
            <a:r>
              <a:rPr lang="en-US" dirty="0"/>
              <a:t> == 15) </a:t>
            </a:r>
            <a:r>
              <a:rPr lang="en-US" dirty="0" err="1"/>
              <a:t>hireStatus</a:t>
            </a:r>
            <a:r>
              <a:rPr lang="en-US" dirty="0"/>
              <a:t>="NO"; </a:t>
            </a:r>
            <a:endParaRPr lang="ru-RU" dirty="0" smtClean="0"/>
          </a:p>
          <a:p>
            <a:pPr marL="0" indent="0">
              <a:buNone/>
            </a:pPr>
            <a:r>
              <a:rPr lang="en-US" dirty="0" smtClean="0"/>
              <a:t>If </a:t>
            </a:r>
            <a:r>
              <a:rPr lang="en-US" dirty="0"/>
              <a:t>(</a:t>
            </a:r>
            <a:r>
              <a:rPr lang="en-US" dirty="0" err="1"/>
              <a:t>applicantAge</a:t>
            </a:r>
            <a:r>
              <a:rPr lang="en-US" dirty="0"/>
              <a:t> == 16) </a:t>
            </a:r>
            <a:r>
              <a:rPr lang="en-US" dirty="0" err="1"/>
              <a:t>hireStatus</a:t>
            </a:r>
            <a:r>
              <a:rPr lang="en-US" dirty="0"/>
              <a:t>="PART"; </a:t>
            </a:r>
            <a:endParaRPr lang="ru-RU" dirty="0" smtClean="0"/>
          </a:p>
          <a:p>
            <a:pPr marL="0" indent="0">
              <a:buNone/>
            </a:pPr>
            <a:r>
              <a:rPr lang="en-US" dirty="0" smtClean="0"/>
              <a:t>If </a:t>
            </a:r>
            <a:r>
              <a:rPr lang="en-US" dirty="0"/>
              <a:t>(</a:t>
            </a:r>
            <a:r>
              <a:rPr lang="en-US" dirty="0" err="1"/>
              <a:t>applicantAge</a:t>
            </a:r>
            <a:r>
              <a:rPr lang="en-US" dirty="0"/>
              <a:t> == 17) </a:t>
            </a:r>
            <a:r>
              <a:rPr lang="en-US" dirty="0" err="1"/>
              <a:t>hireStatus</a:t>
            </a:r>
            <a:r>
              <a:rPr lang="en-US" dirty="0"/>
              <a:t>="PART"; </a:t>
            </a:r>
            <a:endParaRPr lang="ru-RU" dirty="0" smtClean="0"/>
          </a:p>
          <a:p>
            <a:pPr marL="0" indent="0">
              <a:buNone/>
            </a:pPr>
            <a:r>
              <a:rPr lang="en-US" dirty="0" smtClean="0"/>
              <a:t>If </a:t>
            </a:r>
            <a:r>
              <a:rPr lang="en-US" dirty="0"/>
              <a:t>(</a:t>
            </a:r>
            <a:r>
              <a:rPr lang="en-US" dirty="0" err="1"/>
              <a:t>applicantAge</a:t>
            </a:r>
            <a:r>
              <a:rPr lang="en-US" dirty="0"/>
              <a:t> == 18) </a:t>
            </a:r>
            <a:r>
              <a:rPr lang="en-US" dirty="0" err="1"/>
              <a:t>hireStatus</a:t>
            </a:r>
            <a:r>
              <a:rPr lang="en-US" dirty="0"/>
              <a:t>="FULL"; </a:t>
            </a:r>
            <a:endParaRPr lang="ru-RU" dirty="0" smtClean="0"/>
          </a:p>
          <a:p>
            <a:pPr marL="0" indent="0">
              <a:buNone/>
            </a:pPr>
            <a:r>
              <a:rPr lang="en-US" dirty="0" smtClean="0"/>
              <a:t>If </a:t>
            </a:r>
            <a:r>
              <a:rPr lang="en-US" dirty="0"/>
              <a:t>(</a:t>
            </a:r>
            <a:r>
              <a:rPr lang="en-US" dirty="0" err="1"/>
              <a:t>applicantAge</a:t>
            </a:r>
            <a:r>
              <a:rPr lang="en-US" dirty="0"/>
              <a:t> == 19) </a:t>
            </a:r>
            <a:r>
              <a:rPr lang="en-US" dirty="0" err="1"/>
              <a:t>hireStatus</a:t>
            </a:r>
            <a:r>
              <a:rPr lang="en-US" dirty="0"/>
              <a:t>="FULL"; </a:t>
            </a:r>
            <a:endParaRPr lang="ru-RU" dirty="0" smtClean="0"/>
          </a:p>
          <a:p>
            <a:pPr marL="0" indent="0">
              <a:buNone/>
            </a:pPr>
            <a:r>
              <a:rPr lang="en-US" dirty="0" smtClean="0"/>
              <a:t>… </a:t>
            </a:r>
            <a:endParaRPr lang="ru-RU" dirty="0" smtClean="0"/>
          </a:p>
          <a:p>
            <a:pPr marL="0" indent="0">
              <a:buNone/>
            </a:pPr>
            <a:r>
              <a:rPr lang="en-US" dirty="0" smtClean="0"/>
              <a:t>If </a:t>
            </a:r>
            <a:r>
              <a:rPr lang="en-US" dirty="0"/>
              <a:t>(</a:t>
            </a:r>
            <a:r>
              <a:rPr lang="en-US" dirty="0" err="1"/>
              <a:t>applicantAge</a:t>
            </a:r>
            <a:r>
              <a:rPr lang="en-US" dirty="0"/>
              <a:t> == 53) </a:t>
            </a:r>
            <a:r>
              <a:rPr lang="en-US" dirty="0" err="1"/>
              <a:t>hireStatus</a:t>
            </a:r>
            <a:r>
              <a:rPr lang="en-US" dirty="0"/>
              <a:t>="FULL"; </a:t>
            </a:r>
            <a:endParaRPr lang="ru-RU" dirty="0" smtClean="0"/>
          </a:p>
          <a:p>
            <a:pPr marL="0" indent="0">
              <a:buNone/>
            </a:pPr>
            <a:r>
              <a:rPr lang="en-US" dirty="0" smtClean="0"/>
              <a:t>If </a:t>
            </a:r>
            <a:r>
              <a:rPr lang="en-US" dirty="0"/>
              <a:t>(</a:t>
            </a:r>
            <a:r>
              <a:rPr lang="en-US" dirty="0" err="1"/>
              <a:t>applicantAge</a:t>
            </a:r>
            <a:r>
              <a:rPr lang="en-US" dirty="0"/>
              <a:t> == 54) </a:t>
            </a:r>
            <a:r>
              <a:rPr lang="en-US" dirty="0" err="1"/>
              <a:t>hireStatus</a:t>
            </a:r>
            <a:r>
              <a:rPr lang="en-US" dirty="0"/>
              <a:t>="FULL"; </a:t>
            </a:r>
            <a:endParaRPr lang="ru-RU" dirty="0" smtClean="0"/>
          </a:p>
          <a:p>
            <a:pPr marL="0" indent="0">
              <a:buNone/>
            </a:pPr>
            <a:r>
              <a:rPr lang="en-US" dirty="0" smtClean="0"/>
              <a:t>If </a:t>
            </a:r>
            <a:r>
              <a:rPr lang="en-US" dirty="0"/>
              <a:t>(</a:t>
            </a:r>
            <a:r>
              <a:rPr lang="en-US" dirty="0" err="1"/>
              <a:t>applicantAge</a:t>
            </a:r>
            <a:r>
              <a:rPr lang="en-US" dirty="0"/>
              <a:t> == 55) </a:t>
            </a:r>
            <a:r>
              <a:rPr lang="en-US" dirty="0" err="1"/>
              <a:t>hireStatus</a:t>
            </a:r>
            <a:r>
              <a:rPr lang="en-US" dirty="0"/>
              <a:t>="NO"; </a:t>
            </a:r>
            <a:endParaRPr lang="ru-RU" dirty="0" smtClean="0"/>
          </a:p>
          <a:p>
            <a:pPr marL="0" indent="0">
              <a:buNone/>
            </a:pPr>
            <a:r>
              <a:rPr lang="en-US" dirty="0" smtClean="0"/>
              <a:t>If </a:t>
            </a:r>
            <a:r>
              <a:rPr lang="en-US" dirty="0"/>
              <a:t>(</a:t>
            </a:r>
            <a:r>
              <a:rPr lang="en-US" dirty="0" err="1"/>
              <a:t>applicantAge</a:t>
            </a:r>
            <a:r>
              <a:rPr lang="en-US" dirty="0"/>
              <a:t> == 56) </a:t>
            </a:r>
            <a:r>
              <a:rPr lang="en-US" dirty="0" err="1"/>
              <a:t>hireStatus</a:t>
            </a:r>
            <a:r>
              <a:rPr lang="en-US" dirty="0"/>
              <a:t>="NO"; </a:t>
            </a:r>
            <a:endParaRPr lang="ru-RU" dirty="0" smtClean="0"/>
          </a:p>
          <a:p>
            <a:pPr marL="0" indent="0">
              <a:buNone/>
            </a:pPr>
            <a:r>
              <a:rPr lang="en-US" dirty="0" smtClean="0"/>
              <a:t>… </a:t>
            </a:r>
            <a:endParaRPr lang="ru-RU" dirty="0" smtClean="0"/>
          </a:p>
          <a:p>
            <a:pPr marL="0" indent="0">
              <a:buNone/>
            </a:pPr>
            <a:r>
              <a:rPr lang="en-US" dirty="0" smtClean="0"/>
              <a:t>If </a:t>
            </a:r>
            <a:r>
              <a:rPr lang="en-US" dirty="0"/>
              <a:t>(</a:t>
            </a:r>
            <a:r>
              <a:rPr lang="en-US" dirty="0" err="1"/>
              <a:t>applicantAge</a:t>
            </a:r>
            <a:r>
              <a:rPr lang="en-US" dirty="0"/>
              <a:t> == 98) </a:t>
            </a:r>
            <a:r>
              <a:rPr lang="en-US" dirty="0" err="1"/>
              <a:t>hireStatus</a:t>
            </a:r>
            <a:r>
              <a:rPr lang="en-US" dirty="0"/>
              <a:t>="NO"; </a:t>
            </a:r>
            <a:endParaRPr lang="ru-RU" dirty="0" smtClean="0"/>
          </a:p>
          <a:p>
            <a:pPr marL="0" indent="0">
              <a:buNone/>
            </a:pPr>
            <a:r>
              <a:rPr lang="en-US" dirty="0" smtClean="0"/>
              <a:t>If </a:t>
            </a:r>
            <a:r>
              <a:rPr lang="en-US" dirty="0"/>
              <a:t>(</a:t>
            </a:r>
            <a:r>
              <a:rPr lang="en-US" dirty="0" err="1"/>
              <a:t>applicantAge</a:t>
            </a:r>
            <a:r>
              <a:rPr lang="en-US" dirty="0"/>
              <a:t> == 99) </a:t>
            </a:r>
            <a:r>
              <a:rPr lang="en-US" dirty="0" err="1"/>
              <a:t>hireStatus</a:t>
            </a:r>
            <a:r>
              <a:rPr lang="en-US" dirty="0"/>
              <a:t>="NO";</a:t>
            </a:r>
            <a:endParaRPr lang="ru-RU" dirty="0"/>
          </a:p>
        </p:txBody>
      </p:sp>
      <p:sp>
        <p:nvSpPr>
          <p:cNvPr id="6" name="Content Placeholder 2"/>
          <p:cNvSpPr txBox="1">
            <a:spLocks/>
          </p:cNvSpPr>
          <p:nvPr/>
        </p:nvSpPr>
        <p:spPr>
          <a:xfrm>
            <a:off x="4759802" y="1038543"/>
            <a:ext cx="3965892" cy="2161857"/>
          </a:xfrm>
          <a:prstGeom prst="rect">
            <a:avLst/>
          </a:prstGeom>
        </p:spPr>
        <p:txBody>
          <a:bodyPr vert="horz" lIns="91440" tIns="45720" rIns="91440" bIns="45720" rtlCol="0">
            <a:normAutofit/>
          </a:bodyPr>
          <a:lstStyle>
            <a:lvl1pPr marL="180975" indent="-180975" algn="l" rtl="0" eaLnBrk="1" fontAlgn="base" hangingPunct="1">
              <a:spcBef>
                <a:spcPct val="0"/>
              </a:spcBef>
              <a:spcAft>
                <a:spcPct val="40000"/>
              </a:spcAft>
              <a:buClr>
                <a:srgbClr val="004587"/>
              </a:buClr>
              <a:buFont typeface="Wingdings"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lr>
                <a:srgbClr val="004587"/>
              </a:buClr>
              <a:buChar char="–"/>
              <a:defRPr sz="1800">
                <a:solidFill>
                  <a:schemeClr val="tx1"/>
                </a:solidFill>
                <a:latin typeface="+mn-lt"/>
                <a:cs typeface="+mn-cs"/>
              </a:defRPr>
            </a:lvl2pPr>
            <a:lvl3pPr marL="720725" indent="-274638" algn="l" rtl="0" eaLnBrk="1" fontAlgn="base" hangingPunct="1">
              <a:spcBef>
                <a:spcPct val="0"/>
              </a:spcBef>
              <a:spcAft>
                <a:spcPct val="40000"/>
              </a:spcAft>
              <a:buClr>
                <a:srgbClr val="004587"/>
              </a:buClr>
              <a:buChar char="•"/>
              <a:defRPr sz="16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a:lstStyle>
          <a:p>
            <a:pPr marL="0" indent="0">
              <a:buNone/>
            </a:pPr>
            <a:r>
              <a:rPr lang="en-US" sz="1400" dirty="0"/>
              <a:t>If (</a:t>
            </a:r>
            <a:r>
              <a:rPr lang="en-US" sz="1400" dirty="0" err="1"/>
              <a:t>applicantAge</a:t>
            </a:r>
            <a:r>
              <a:rPr lang="en-US" sz="1400" dirty="0"/>
              <a:t> &gt; 0 &amp;&amp; </a:t>
            </a:r>
            <a:r>
              <a:rPr lang="en-US" sz="1400" dirty="0" err="1"/>
              <a:t>applicantAge</a:t>
            </a:r>
            <a:r>
              <a:rPr lang="en-US" sz="1400" dirty="0"/>
              <a:t> &lt;=16) </a:t>
            </a:r>
            <a:r>
              <a:rPr lang="en-US" sz="1400" dirty="0" err="1"/>
              <a:t>hireStatus</a:t>
            </a:r>
            <a:r>
              <a:rPr lang="en-US" sz="1400" dirty="0"/>
              <a:t>="NO"; </a:t>
            </a:r>
            <a:endParaRPr lang="ru-RU" sz="1400" dirty="0" smtClean="0"/>
          </a:p>
          <a:p>
            <a:pPr marL="0" indent="0">
              <a:buNone/>
            </a:pPr>
            <a:r>
              <a:rPr lang="en-US" sz="1400" dirty="0" smtClean="0"/>
              <a:t>If </a:t>
            </a:r>
            <a:r>
              <a:rPr lang="en-US" sz="1400" dirty="0"/>
              <a:t>(</a:t>
            </a:r>
            <a:r>
              <a:rPr lang="en-US" sz="1400" dirty="0" err="1"/>
              <a:t>applicantAge</a:t>
            </a:r>
            <a:r>
              <a:rPr lang="en-US" sz="1400" dirty="0"/>
              <a:t> &gt; 16 &amp;&amp; </a:t>
            </a:r>
            <a:r>
              <a:rPr lang="en-US" sz="1400" dirty="0" err="1"/>
              <a:t>applicantAge</a:t>
            </a:r>
            <a:r>
              <a:rPr lang="en-US" sz="1400" dirty="0"/>
              <a:t> &lt;=18) </a:t>
            </a:r>
            <a:r>
              <a:rPr lang="en-US" sz="1400" dirty="0" err="1"/>
              <a:t>hireStatus</a:t>
            </a:r>
            <a:r>
              <a:rPr lang="en-US" sz="1400" dirty="0"/>
              <a:t>="PART"; </a:t>
            </a:r>
            <a:endParaRPr lang="ru-RU" sz="1400" dirty="0" smtClean="0"/>
          </a:p>
          <a:p>
            <a:pPr marL="0" indent="0">
              <a:buNone/>
            </a:pPr>
            <a:r>
              <a:rPr lang="en-US" sz="1400" dirty="0" smtClean="0"/>
              <a:t>If </a:t>
            </a:r>
            <a:r>
              <a:rPr lang="en-US" sz="1400" dirty="0"/>
              <a:t>(</a:t>
            </a:r>
            <a:r>
              <a:rPr lang="en-US" sz="1400" dirty="0" err="1"/>
              <a:t>applicantAge</a:t>
            </a:r>
            <a:r>
              <a:rPr lang="en-US" sz="1400" dirty="0"/>
              <a:t> &gt; 18 &amp;&amp; </a:t>
            </a:r>
            <a:r>
              <a:rPr lang="en-US" sz="1400" dirty="0" err="1"/>
              <a:t>applicantAge</a:t>
            </a:r>
            <a:r>
              <a:rPr lang="en-US" sz="1400" dirty="0"/>
              <a:t> &lt;=55) </a:t>
            </a:r>
            <a:r>
              <a:rPr lang="en-US" sz="1400" dirty="0" err="1"/>
              <a:t>hireStatus</a:t>
            </a:r>
            <a:r>
              <a:rPr lang="en-US" sz="1400" dirty="0"/>
              <a:t>="FULL"; </a:t>
            </a:r>
            <a:endParaRPr lang="ru-RU" sz="1400" dirty="0" smtClean="0"/>
          </a:p>
          <a:p>
            <a:pPr marL="0" indent="0">
              <a:buNone/>
            </a:pPr>
            <a:r>
              <a:rPr lang="en-US" sz="1400" dirty="0" smtClean="0"/>
              <a:t>If </a:t>
            </a:r>
            <a:r>
              <a:rPr lang="en-US" sz="1400" dirty="0"/>
              <a:t>(</a:t>
            </a:r>
            <a:r>
              <a:rPr lang="en-US" sz="1400" dirty="0" err="1"/>
              <a:t>applicantAge</a:t>
            </a:r>
            <a:r>
              <a:rPr lang="en-US" sz="1400" dirty="0"/>
              <a:t> &gt; 55 &amp;&amp; </a:t>
            </a:r>
            <a:r>
              <a:rPr lang="en-US" sz="1400" dirty="0" err="1"/>
              <a:t>applicantAge</a:t>
            </a:r>
            <a:r>
              <a:rPr lang="en-US" sz="1400" dirty="0"/>
              <a:t> &lt;=99) </a:t>
            </a:r>
            <a:r>
              <a:rPr lang="en-US" sz="1400" dirty="0" err="1"/>
              <a:t>hireStatus</a:t>
            </a:r>
            <a:r>
              <a:rPr lang="en-US" sz="1400" dirty="0"/>
              <a:t>="NO";</a:t>
            </a:r>
            <a:endParaRPr lang="ru-RU" sz="1400" dirty="0"/>
          </a:p>
        </p:txBody>
      </p:sp>
      <p:sp>
        <p:nvSpPr>
          <p:cNvPr id="7" name="Content Placeholder 2"/>
          <p:cNvSpPr txBox="1">
            <a:spLocks/>
          </p:cNvSpPr>
          <p:nvPr/>
        </p:nvSpPr>
        <p:spPr>
          <a:xfrm>
            <a:off x="4761548" y="3398520"/>
            <a:ext cx="3965892" cy="1325880"/>
          </a:xfrm>
          <a:prstGeom prst="rect">
            <a:avLst/>
          </a:prstGeom>
        </p:spPr>
        <p:txBody>
          <a:bodyPr vert="horz" lIns="91440" tIns="45720" rIns="91440" bIns="45720" rtlCol="0">
            <a:normAutofit/>
          </a:bodyPr>
          <a:lstStyle>
            <a:lvl1pPr marL="180975" indent="-180975" algn="l" rtl="0" eaLnBrk="1" fontAlgn="base" hangingPunct="1">
              <a:spcBef>
                <a:spcPct val="0"/>
              </a:spcBef>
              <a:spcAft>
                <a:spcPct val="40000"/>
              </a:spcAft>
              <a:buClr>
                <a:srgbClr val="004587"/>
              </a:buClr>
              <a:buFont typeface="Wingdings"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lr>
                <a:srgbClr val="004587"/>
              </a:buClr>
              <a:buChar char="–"/>
              <a:defRPr sz="1800">
                <a:solidFill>
                  <a:schemeClr val="tx1"/>
                </a:solidFill>
                <a:latin typeface="+mn-lt"/>
                <a:cs typeface="+mn-cs"/>
              </a:defRPr>
            </a:lvl2pPr>
            <a:lvl3pPr marL="720725" indent="-274638" algn="l" rtl="0" eaLnBrk="1" fontAlgn="base" hangingPunct="1">
              <a:spcBef>
                <a:spcPct val="0"/>
              </a:spcBef>
              <a:spcAft>
                <a:spcPct val="40000"/>
              </a:spcAft>
              <a:buClr>
                <a:srgbClr val="004587"/>
              </a:buClr>
              <a:buChar char="•"/>
              <a:defRPr sz="16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a:lstStyle>
          <a:p>
            <a:r>
              <a:rPr lang="ru-RU" sz="1400" dirty="0"/>
              <a:t>Класс эквивалентности NO: 0-16.</a:t>
            </a:r>
          </a:p>
          <a:p>
            <a:r>
              <a:rPr lang="ru-RU" sz="1400" dirty="0"/>
              <a:t>Класс эквивалентности PART: 17-18.</a:t>
            </a:r>
          </a:p>
          <a:p>
            <a:r>
              <a:rPr lang="ru-RU" sz="1400" dirty="0"/>
              <a:t>Класс эквивалентности FULL: 19-55.</a:t>
            </a:r>
          </a:p>
          <a:p>
            <a:r>
              <a:rPr lang="ru-RU" sz="1400" dirty="0"/>
              <a:t>Класс эквивалентности NO: 56-99.</a:t>
            </a:r>
          </a:p>
        </p:txBody>
      </p:sp>
      <p:sp>
        <p:nvSpPr>
          <p:cNvPr id="8" name="Curved Right Arrow 7"/>
          <p:cNvSpPr/>
          <p:nvPr/>
        </p:nvSpPr>
        <p:spPr bwMode="auto">
          <a:xfrm>
            <a:off x="4480560" y="2550160"/>
            <a:ext cx="280988" cy="1341120"/>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endParaRPr>
          </a:p>
        </p:txBody>
      </p:sp>
      <p:sp>
        <p:nvSpPr>
          <p:cNvPr id="9" name="Content Placeholder 2"/>
          <p:cNvSpPr txBox="1">
            <a:spLocks/>
          </p:cNvSpPr>
          <p:nvPr/>
        </p:nvSpPr>
        <p:spPr>
          <a:xfrm>
            <a:off x="4769962" y="4673600"/>
            <a:ext cx="3965892" cy="1584960"/>
          </a:xfrm>
          <a:prstGeom prst="rect">
            <a:avLst/>
          </a:prstGeom>
        </p:spPr>
        <p:txBody>
          <a:bodyPr vert="horz" lIns="91440" tIns="45720" rIns="91440" bIns="45720" rtlCol="0">
            <a:normAutofit fontScale="92500" lnSpcReduction="10000"/>
          </a:bodyPr>
          <a:lstStyle>
            <a:lvl1pPr marL="180975" indent="-180975" algn="l" rtl="0" eaLnBrk="1" fontAlgn="base" hangingPunct="1">
              <a:spcBef>
                <a:spcPct val="0"/>
              </a:spcBef>
              <a:spcAft>
                <a:spcPct val="40000"/>
              </a:spcAft>
              <a:buClr>
                <a:srgbClr val="004587"/>
              </a:buClr>
              <a:buFont typeface="Wingdings"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lr>
                <a:srgbClr val="004587"/>
              </a:buClr>
              <a:buChar char="–"/>
              <a:defRPr sz="1800">
                <a:solidFill>
                  <a:schemeClr val="tx1"/>
                </a:solidFill>
                <a:latin typeface="+mn-lt"/>
                <a:cs typeface="+mn-cs"/>
              </a:defRPr>
            </a:lvl2pPr>
            <a:lvl3pPr marL="720725" indent="-274638" algn="l" rtl="0" eaLnBrk="1" fontAlgn="base" hangingPunct="1">
              <a:spcBef>
                <a:spcPct val="0"/>
              </a:spcBef>
              <a:spcAft>
                <a:spcPct val="40000"/>
              </a:spcAft>
              <a:buClr>
                <a:srgbClr val="004587"/>
              </a:buClr>
              <a:buChar char="•"/>
              <a:defRPr sz="16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a:lstStyle>
          <a:p>
            <a:r>
              <a:rPr lang="ru-RU" sz="1400" dirty="0" smtClean="0"/>
              <a:t>Дополняем недопустимые значения:</a:t>
            </a:r>
          </a:p>
          <a:p>
            <a:r>
              <a:rPr lang="ru-RU" sz="1400" dirty="0" smtClean="0"/>
              <a:t>(-</a:t>
            </a:r>
            <a:r>
              <a:rPr lang="ru-RU" sz="1400" dirty="0"/>
              <a:t>100) – (-1). </a:t>
            </a:r>
            <a:endParaRPr lang="ru-RU" sz="1400" dirty="0" smtClean="0"/>
          </a:p>
          <a:p>
            <a:r>
              <a:rPr lang="ru-RU" sz="1400" dirty="0" smtClean="0"/>
              <a:t>100-1000</a:t>
            </a:r>
            <a:r>
              <a:rPr lang="ru-RU" sz="1400" dirty="0"/>
              <a:t>. </a:t>
            </a:r>
            <a:endParaRPr lang="ru-RU" sz="1400" dirty="0" smtClean="0"/>
          </a:p>
          <a:p>
            <a:r>
              <a:rPr lang="ru-RU" sz="1400" dirty="0" smtClean="0"/>
              <a:t>0.1-0.9</a:t>
            </a:r>
            <a:r>
              <a:rPr lang="ru-RU" sz="1400" dirty="0"/>
              <a:t>. </a:t>
            </a:r>
            <a:r>
              <a:rPr lang="ru-RU" sz="1400" dirty="0" smtClean="0"/>
              <a:t>Символы</a:t>
            </a:r>
            <a:r>
              <a:rPr lang="ru-RU" sz="1400" dirty="0"/>
              <a:t>.</a:t>
            </a:r>
          </a:p>
          <a:p>
            <a:r>
              <a:rPr lang="ru-RU" sz="1400" dirty="0"/>
              <a:t>Пустой ввод.</a:t>
            </a:r>
          </a:p>
          <a:p>
            <a:r>
              <a:rPr lang="ru-RU" sz="1400" dirty="0"/>
              <a:t>...</a:t>
            </a:r>
          </a:p>
        </p:txBody>
      </p:sp>
    </p:spTree>
    <p:extLst>
      <p:ext uri="{BB962C8B-B14F-4D97-AF65-F5344CB8AC3E}">
        <p14:creationId xmlns:p14="http://schemas.microsoft.com/office/powerpoint/2010/main" val="23019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2</a:t>
            </a:r>
            <a:r>
              <a:rPr lang="ru-RU" dirty="0" smtClean="0"/>
              <a:t>. Две сущности</a:t>
            </a:r>
            <a:endParaRPr lang="ru-RU" dirty="0"/>
          </a:p>
        </p:txBody>
      </p:sp>
      <p:sp>
        <p:nvSpPr>
          <p:cNvPr id="3" name="Content Placeholder 2"/>
          <p:cNvSpPr>
            <a:spLocks noGrp="1"/>
          </p:cNvSpPr>
          <p:nvPr>
            <p:ph sz="quarter" idx="11"/>
          </p:nvPr>
        </p:nvSpPr>
        <p:spPr>
          <a:xfrm>
            <a:off x="484188" y="1617663"/>
            <a:ext cx="8229600" cy="1658937"/>
          </a:xfrm>
        </p:spPr>
        <p:txBody>
          <a:bodyPr/>
          <a:lstStyle/>
          <a:p>
            <a:pPr marL="0" indent="0">
              <a:buNone/>
            </a:pPr>
            <a:r>
              <a:rPr lang="ru-RU" sz="1600" dirty="0"/>
              <a:t>К</a:t>
            </a:r>
            <a:r>
              <a:rPr lang="ru-RU" sz="1600" dirty="0" smtClean="0"/>
              <a:t>омпания </a:t>
            </a:r>
            <a:r>
              <a:rPr lang="ru-RU" sz="1600" dirty="0"/>
              <a:t>выдает кредиты только под залог квартиры или дома. </a:t>
            </a:r>
            <a:r>
              <a:rPr lang="ru-RU" sz="1600" dirty="0" smtClean="0"/>
              <a:t>Задача </a:t>
            </a:r>
            <a:r>
              <a:rPr lang="ru-RU" sz="1600" dirty="0"/>
              <a:t>протестировать форму ввода, которая решает </a:t>
            </a:r>
            <a:r>
              <a:rPr lang="ru-RU" sz="1600" dirty="0" smtClean="0"/>
              <a:t>можно ли выдать кредит. Требования:</a:t>
            </a:r>
            <a:endParaRPr lang="ru-RU" sz="1600" dirty="0"/>
          </a:p>
          <a:p>
            <a:pPr marL="0" indent="0">
              <a:buNone/>
            </a:pPr>
            <a:r>
              <a:rPr lang="ru-RU" sz="1600" dirty="0"/>
              <a:t>Кредит выдается, если у человека доход составляет от 1,000$ до 83,333$.</a:t>
            </a:r>
          </a:p>
          <a:p>
            <a:pPr marL="0" indent="0">
              <a:buNone/>
            </a:pPr>
            <a:r>
              <a:rPr lang="ru-RU" sz="1600" dirty="0"/>
              <a:t>Заложить можно до 5 квартир/домов включительно.</a:t>
            </a:r>
          </a:p>
          <a:p>
            <a:endParaRPr lang="ru-RU" dirty="0"/>
          </a:p>
        </p:txBody>
      </p:sp>
      <p:sp>
        <p:nvSpPr>
          <p:cNvPr id="4" name="Content Placeholder 2"/>
          <p:cNvSpPr txBox="1">
            <a:spLocks/>
          </p:cNvSpPr>
          <p:nvPr/>
        </p:nvSpPr>
        <p:spPr>
          <a:xfrm>
            <a:off x="484184" y="3174357"/>
            <a:ext cx="8229600" cy="1658937"/>
          </a:xfrm>
          <a:prstGeom prst="rect">
            <a:avLst/>
          </a:prstGeom>
        </p:spPr>
        <p:txBody>
          <a:bodyPr vert="horz" lIns="91440" tIns="45720" rIns="91440" bIns="45720" rtlCol="0">
            <a:normAutofit/>
          </a:bodyPr>
          <a:lstStyle>
            <a:lvl1pPr marL="180975" indent="-180975" algn="l" rtl="0" eaLnBrk="1" fontAlgn="base" hangingPunct="1">
              <a:spcBef>
                <a:spcPct val="0"/>
              </a:spcBef>
              <a:spcAft>
                <a:spcPct val="40000"/>
              </a:spcAft>
              <a:buClr>
                <a:srgbClr val="004587"/>
              </a:buClr>
              <a:buFont typeface="Wingdings"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lr>
                <a:srgbClr val="004587"/>
              </a:buClr>
              <a:buChar char="–"/>
              <a:defRPr sz="1800">
                <a:solidFill>
                  <a:schemeClr val="tx1"/>
                </a:solidFill>
                <a:latin typeface="+mn-lt"/>
                <a:cs typeface="+mn-cs"/>
              </a:defRPr>
            </a:lvl2pPr>
            <a:lvl3pPr marL="720725" indent="-274638" algn="l" rtl="0" eaLnBrk="1" fontAlgn="base" hangingPunct="1">
              <a:spcBef>
                <a:spcPct val="0"/>
              </a:spcBef>
              <a:spcAft>
                <a:spcPct val="40000"/>
              </a:spcAft>
              <a:buClr>
                <a:srgbClr val="004587"/>
              </a:buClr>
              <a:buChar char="•"/>
              <a:defRPr sz="16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a:lstStyle>
          <a:p>
            <a:pPr marL="0" indent="0">
              <a:buNone/>
            </a:pPr>
            <a:r>
              <a:rPr lang="ru-RU" sz="1600" dirty="0" smtClean="0"/>
              <a:t>Доход: </a:t>
            </a:r>
            <a:r>
              <a:rPr lang="ru-RU" sz="1600" dirty="0"/>
              <a:t>- {$999, $1,000, $1,001} </a:t>
            </a:r>
            <a:r>
              <a:rPr lang="ru-RU" sz="1600" dirty="0" smtClean="0"/>
              <a:t>, {$</a:t>
            </a:r>
            <a:r>
              <a:rPr lang="ru-RU" sz="1600" dirty="0"/>
              <a:t>83,332, $83,333, $83,334</a:t>
            </a:r>
            <a:r>
              <a:rPr lang="ru-RU" sz="1600" dirty="0" smtClean="0"/>
              <a:t>}</a:t>
            </a:r>
          </a:p>
          <a:p>
            <a:pPr marL="0" indent="0">
              <a:buNone/>
            </a:pPr>
            <a:r>
              <a:rPr lang="ru-RU" sz="1600" dirty="0" smtClean="0"/>
              <a:t>К-во квартир: </a:t>
            </a:r>
            <a:r>
              <a:rPr lang="ru-RU" sz="1600" dirty="0"/>
              <a:t>- {0, 1, 2} </a:t>
            </a:r>
            <a:r>
              <a:rPr lang="ru-RU" sz="1600" dirty="0" smtClean="0"/>
              <a:t>, {</a:t>
            </a:r>
            <a:r>
              <a:rPr lang="ru-RU" sz="1600" dirty="0"/>
              <a:t>4, 5, 6}  </a:t>
            </a:r>
            <a:endParaRPr lang="ru-RU" sz="1600" dirty="0" smtClean="0"/>
          </a:p>
          <a:p>
            <a:r>
              <a:rPr lang="ru-RU" dirty="0" smtClean="0"/>
              <a:t>Берем одно значение позитивное, а другое негативное</a:t>
            </a:r>
            <a:endParaRPr lang="ru-RU" dirty="0"/>
          </a:p>
        </p:txBody>
      </p:sp>
      <p:sp>
        <p:nvSpPr>
          <p:cNvPr id="5" name="Прямоугольник 4"/>
          <p:cNvSpPr/>
          <p:nvPr/>
        </p:nvSpPr>
        <p:spPr>
          <a:xfrm>
            <a:off x="484180" y="3174357"/>
            <a:ext cx="6931033" cy="1502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ответ</a:t>
            </a:r>
            <a:endParaRPr lang="ru-RU" dirty="0"/>
          </a:p>
        </p:txBody>
      </p:sp>
    </p:spTree>
    <p:extLst>
      <p:ext uri="{BB962C8B-B14F-4D97-AF65-F5344CB8AC3E}">
        <p14:creationId xmlns:p14="http://schemas.microsoft.com/office/powerpoint/2010/main" val="1753005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graphicFrame>
        <p:nvGraphicFramePr>
          <p:cNvPr id="4" name="Content Placeholder 3"/>
          <p:cNvGraphicFramePr>
            <a:graphicFrameLocks noGrp="1"/>
          </p:cNvGraphicFramePr>
          <p:nvPr>
            <p:ph sz="quarter" idx="11"/>
          </p:nvPr>
        </p:nvGraphicFramePr>
        <p:xfrm>
          <a:off x="704271" y="1617663"/>
          <a:ext cx="7789434" cy="4500561"/>
        </p:xfrm>
        <a:graphic>
          <a:graphicData uri="http://schemas.openxmlformats.org/drawingml/2006/table">
            <a:tbl>
              <a:tblPr/>
              <a:tblGrid>
                <a:gridCol w="2596478"/>
                <a:gridCol w="2596478"/>
                <a:gridCol w="2596478"/>
              </a:tblGrid>
              <a:tr h="346197">
                <a:tc>
                  <a:txBody>
                    <a:bodyPr/>
                    <a:lstStyle/>
                    <a:p>
                      <a:r>
                        <a:rPr lang="ru-RU" sz="1700" dirty="0"/>
                        <a:t>Доход в месяц</a:t>
                      </a:r>
                    </a:p>
                  </a:txBody>
                  <a:tcPr marL="86549" marR="86549" marT="43275" marB="43275" anchor="ctr">
                    <a:lnL>
                      <a:noFill/>
                    </a:lnL>
                    <a:lnR>
                      <a:noFill/>
                    </a:lnR>
                    <a:lnT>
                      <a:noFill/>
                    </a:lnT>
                    <a:lnB>
                      <a:noFill/>
                    </a:lnB>
                    <a:solidFill>
                      <a:srgbClr val="FEFDFA"/>
                    </a:solidFill>
                  </a:tcPr>
                </a:tc>
                <a:tc>
                  <a:txBody>
                    <a:bodyPr/>
                    <a:lstStyle/>
                    <a:p>
                      <a:r>
                        <a:rPr lang="ru-RU" sz="1700"/>
                        <a:t>Кол-во Жилья</a:t>
                      </a:r>
                    </a:p>
                  </a:txBody>
                  <a:tcPr marL="86549" marR="86549" marT="43275" marB="43275" anchor="ctr">
                    <a:lnL>
                      <a:noFill/>
                    </a:lnL>
                    <a:lnR>
                      <a:noFill/>
                    </a:lnR>
                    <a:lnT>
                      <a:noFill/>
                    </a:lnT>
                    <a:lnB>
                      <a:noFill/>
                    </a:lnB>
                    <a:solidFill>
                      <a:srgbClr val="FEFDFA"/>
                    </a:solidFill>
                  </a:tcPr>
                </a:tc>
                <a:tc>
                  <a:txBody>
                    <a:bodyPr/>
                    <a:lstStyle/>
                    <a:p>
                      <a:r>
                        <a:rPr lang="ru-RU" sz="1700"/>
                        <a:t>Результат</a:t>
                      </a:r>
                    </a:p>
                  </a:txBody>
                  <a:tcPr marL="86549" marR="86549" marT="43275" marB="43275" anchor="ctr">
                    <a:lnL>
                      <a:noFill/>
                    </a:lnL>
                    <a:lnR>
                      <a:noFill/>
                    </a:lnR>
                    <a:lnT>
                      <a:noFill/>
                    </a:lnT>
                    <a:lnB>
                      <a:noFill/>
                    </a:lnB>
                    <a:solidFill>
                      <a:srgbClr val="FEFDFA"/>
                    </a:solidFill>
                  </a:tcPr>
                </a:tc>
              </a:tr>
              <a:tr h="346197">
                <a:tc>
                  <a:txBody>
                    <a:bodyPr/>
                    <a:lstStyle/>
                    <a:p>
                      <a:r>
                        <a:rPr lang="ru-RU" sz="1700"/>
                        <a:t>$1,000</a:t>
                      </a:r>
                    </a:p>
                  </a:txBody>
                  <a:tcPr marL="86549" marR="86549" marT="43275" marB="43275" anchor="ctr">
                    <a:lnL>
                      <a:noFill/>
                    </a:lnL>
                    <a:lnR>
                      <a:noFill/>
                    </a:lnR>
                    <a:lnT>
                      <a:noFill/>
                    </a:lnT>
                    <a:lnB>
                      <a:noFill/>
                    </a:lnB>
                    <a:solidFill>
                      <a:srgbClr val="FEFDFA"/>
                    </a:solidFill>
                  </a:tcPr>
                </a:tc>
                <a:tc>
                  <a:txBody>
                    <a:bodyPr/>
                    <a:lstStyle/>
                    <a:p>
                      <a:r>
                        <a:rPr lang="ru-RU" sz="1700" dirty="0"/>
                        <a:t>1</a:t>
                      </a:r>
                    </a:p>
                  </a:txBody>
                  <a:tcPr marL="86549" marR="86549" marT="43275" marB="43275" anchor="ctr">
                    <a:lnL>
                      <a:noFill/>
                    </a:lnL>
                    <a:lnR>
                      <a:noFill/>
                    </a:lnR>
                    <a:lnT>
                      <a:noFill/>
                    </a:lnT>
                    <a:lnB>
                      <a:noFill/>
                    </a:lnB>
                    <a:solidFill>
                      <a:srgbClr val="FEFDFA"/>
                    </a:solidFill>
                  </a:tcPr>
                </a:tc>
                <a:tc>
                  <a:txBody>
                    <a:bodyPr/>
                    <a:lstStyle/>
                    <a:p>
                      <a:r>
                        <a:rPr lang="en-US" sz="1700"/>
                        <a:t>Valid</a:t>
                      </a:r>
                    </a:p>
                  </a:txBody>
                  <a:tcPr marL="86549" marR="86549" marT="43275" marB="43275" anchor="ctr">
                    <a:lnL>
                      <a:noFill/>
                    </a:lnL>
                    <a:lnR>
                      <a:noFill/>
                    </a:lnR>
                    <a:lnT>
                      <a:noFill/>
                    </a:lnT>
                    <a:lnB>
                      <a:noFill/>
                    </a:lnB>
                    <a:solidFill>
                      <a:srgbClr val="FEFDFA"/>
                    </a:solidFill>
                  </a:tcPr>
                </a:tc>
              </a:tr>
              <a:tr h="346197">
                <a:tc>
                  <a:txBody>
                    <a:bodyPr/>
                    <a:lstStyle/>
                    <a:p>
                      <a:r>
                        <a:rPr lang="ru-RU" sz="1700"/>
                        <a:t>$83,333</a:t>
                      </a:r>
                    </a:p>
                  </a:txBody>
                  <a:tcPr marL="86549" marR="86549" marT="43275" marB="43275" anchor="ctr">
                    <a:lnL>
                      <a:noFill/>
                    </a:lnL>
                    <a:lnR>
                      <a:noFill/>
                    </a:lnR>
                    <a:lnT>
                      <a:noFill/>
                    </a:lnT>
                    <a:lnB>
                      <a:noFill/>
                    </a:lnB>
                    <a:solidFill>
                      <a:srgbClr val="FEFDFA"/>
                    </a:solidFill>
                  </a:tcPr>
                </a:tc>
                <a:tc>
                  <a:txBody>
                    <a:bodyPr/>
                    <a:lstStyle/>
                    <a:p>
                      <a:r>
                        <a:rPr lang="ru-RU" sz="1700"/>
                        <a:t>1</a:t>
                      </a:r>
                    </a:p>
                  </a:txBody>
                  <a:tcPr marL="86549" marR="86549" marT="43275" marB="43275" anchor="ctr">
                    <a:lnL>
                      <a:noFill/>
                    </a:lnL>
                    <a:lnR>
                      <a:noFill/>
                    </a:lnR>
                    <a:lnT>
                      <a:noFill/>
                    </a:lnT>
                    <a:lnB>
                      <a:noFill/>
                    </a:lnB>
                    <a:solidFill>
                      <a:srgbClr val="FEFDFA"/>
                    </a:solidFill>
                  </a:tcPr>
                </a:tc>
                <a:tc>
                  <a:txBody>
                    <a:bodyPr/>
                    <a:lstStyle/>
                    <a:p>
                      <a:r>
                        <a:rPr lang="en-US" sz="1700"/>
                        <a:t>Valid</a:t>
                      </a:r>
                    </a:p>
                  </a:txBody>
                  <a:tcPr marL="86549" marR="86549" marT="43275" marB="43275" anchor="ctr">
                    <a:lnL>
                      <a:noFill/>
                    </a:lnL>
                    <a:lnR>
                      <a:noFill/>
                    </a:lnR>
                    <a:lnT>
                      <a:noFill/>
                    </a:lnT>
                    <a:lnB>
                      <a:noFill/>
                    </a:lnB>
                    <a:solidFill>
                      <a:srgbClr val="FEFDFA"/>
                    </a:solidFill>
                  </a:tcPr>
                </a:tc>
              </a:tr>
              <a:tr h="346197">
                <a:tc>
                  <a:txBody>
                    <a:bodyPr/>
                    <a:lstStyle/>
                    <a:p>
                      <a:r>
                        <a:rPr lang="ru-RU" sz="1700"/>
                        <a:t>$1,000</a:t>
                      </a:r>
                    </a:p>
                  </a:txBody>
                  <a:tcPr marL="86549" marR="86549" marT="43275" marB="43275" anchor="ctr">
                    <a:lnL>
                      <a:noFill/>
                    </a:lnL>
                    <a:lnR>
                      <a:noFill/>
                    </a:lnR>
                    <a:lnT>
                      <a:noFill/>
                    </a:lnT>
                    <a:lnB>
                      <a:noFill/>
                    </a:lnB>
                    <a:solidFill>
                      <a:srgbClr val="FEFDFA"/>
                    </a:solidFill>
                  </a:tcPr>
                </a:tc>
                <a:tc>
                  <a:txBody>
                    <a:bodyPr/>
                    <a:lstStyle/>
                    <a:p>
                      <a:r>
                        <a:rPr lang="ru-RU" sz="1700"/>
                        <a:t>5</a:t>
                      </a:r>
                    </a:p>
                  </a:txBody>
                  <a:tcPr marL="86549" marR="86549" marT="43275" marB="43275" anchor="ctr">
                    <a:lnL>
                      <a:noFill/>
                    </a:lnL>
                    <a:lnR>
                      <a:noFill/>
                    </a:lnR>
                    <a:lnT>
                      <a:noFill/>
                    </a:lnT>
                    <a:lnB>
                      <a:noFill/>
                    </a:lnB>
                    <a:solidFill>
                      <a:srgbClr val="FEFDFA"/>
                    </a:solidFill>
                  </a:tcPr>
                </a:tc>
                <a:tc>
                  <a:txBody>
                    <a:bodyPr/>
                    <a:lstStyle/>
                    <a:p>
                      <a:r>
                        <a:rPr lang="en-US" sz="1700"/>
                        <a:t>Valid</a:t>
                      </a:r>
                    </a:p>
                  </a:txBody>
                  <a:tcPr marL="86549" marR="86549" marT="43275" marB="43275" anchor="ctr">
                    <a:lnL>
                      <a:noFill/>
                    </a:lnL>
                    <a:lnR>
                      <a:noFill/>
                    </a:lnR>
                    <a:lnT>
                      <a:noFill/>
                    </a:lnT>
                    <a:lnB>
                      <a:noFill/>
                    </a:lnB>
                    <a:solidFill>
                      <a:srgbClr val="FEFDFA"/>
                    </a:solidFill>
                  </a:tcPr>
                </a:tc>
              </a:tr>
              <a:tr h="346197">
                <a:tc>
                  <a:txBody>
                    <a:bodyPr/>
                    <a:lstStyle/>
                    <a:p>
                      <a:r>
                        <a:rPr lang="ru-RU" sz="1700"/>
                        <a:t>$83,333</a:t>
                      </a:r>
                    </a:p>
                  </a:txBody>
                  <a:tcPr marL="86549" marR="86549" marT="43275" marB="43275" anchor="ctr">
                    <a:lnL>
                      <a:noFill/>
                    </a:lnL>
                    <a:lnR>
                      <a:noFill/>
                    </a:lnR>
                    <a:lnT>
                      <a:noFill/>
                    </a:lnT>
                    <a:lnB>
                      <a:noFill/>
                    </a:lnB>
                    <a:solidFill>
                      <a:srgbClr val="FEFDFA"/>
                    </a:solidFill>
                  </a:tcPr>
                </a:tc>
                <a:tc>
                  <a:txBody>
                    <a:bodyPr/>
                    <a:lstStyle/>
                    <a:p>
                      <a:r>
                        <a:rPr lang="ru-RU" sz="1700"/>
                        <a:t>5</a:t>
                      </a:r>
                    </a:p>
                  </a:txBody>
                  <a:tcPr marL="86549" marR="86549" marT="43275" marB="43275" anchor="ctr">
                    <a:lnL>
                      <a:noFill/>
                    </a:lnL>
                    <a:lnR>
                      <a:noFill/>
                    </a:lnR>
                    <a:lnT>
                      <a:noFill/>
                    </a:lnT>
                    <a:lnB>
                      <a:noFill/>
                    </a:lnB>
                    <a:solidFill>
                      <a:srgbClr val="FEFDFA"/>
                    </a:solidFill>
                  </a:tcPr>
                </a:tc>
                <a:tc>
                  <a:txBody>
                    <a:bodyPr/>
                    <a:lstStyle/>
                    <a:p>
                      <a:r>
                        <a:rPr lang="en-US" sz="1700"/>
                        <a:t>Valid</a:t>
                      </a:r>
                    </a:p>
                  </a:txBody>
                  <a:tcPr marL="86549" marR="86549" marT="43275" marB="43275" anchor="ctr">
                    <a:lnL>
                      <a:noFill/>
                    </a:lnL>
                    <a:lnR>
                      <a:noFill/>
                    </a:lnR>
                    <a:lnT>
                      <a:noFill/>
                    </a:lnT>
                    <a:lnB>
                      <a:noFill/>
                    </a:lnB>
                    <a:solidFill>
                      <a:srgbClr val="FEFDFA"/>
                    </a:solidFill>
                  </a:tcPr>
                </a:tc>
              </a:tr>
              <a:tr h="346197">
                <a:tc>
                  <a:txBody>
                    <a:bodyPr/>
                    <a:lstStyle/>
                    <a:p>
                      <a:r>
                        <a:rPr lang="ru-RU" sz="1700"/>
                        <a:t>$1,000</a:t>
                      </a:r>
                    </a:p>
                  </a:txBody>
                  <a:tcPr marL="86549" marR="86549" marT="43275" marB="43275" anchor="ctr">
                    <a:lnL>
                      <a:noFill/>
                    </a:lnL>
                    <a:lnR>
                      <a:noFill/>
                    </a:lnR>
                    <a:lnT>
                      <a:noFill/>
                    </a:lnT>
                    <a:lnB>
                      <a:noFill/>
                    </a:lnB>
                    <a:solidFill>
                      <a:srgbClr val="FEFDFA"/>
                    </a:solidFill>
                  </a:tcPr>
                </a:tc>
                <a:tc>
                  <a:txBody>
                    <a:bodyPr/>
                    <a:lstStyle/>
                    <a:p>
                      <a:r>
                        <a:rPr lang="ru-RU" sz="1700"/>
                        <a:t>0</a:t>
                      </a:r>
                    </a:p>
                  </a:txBody>
                  <a:tcPr marL="86549" marR="86549" marT="43275" marB="43275" anchor="ctr">
                    <a:lnL>
                      <a:noFill/>
                    </a:lnL>
                    <a:lnR>
                      <a:noFill/>
                    </a:lnR>
                    <a:lnT>
                      <a:noFill/>
                    </a:lnT>
                    <a:lnB>
                      <a:noFill/>
                    </a:lnB>
                    <a:solidFill>
                      <a:srgbClr val="FEFDFA"/>
                    </a:solidFill>
                  </a:tcPr>
                </a:tc>
                <a:tc>
                  <a:txBody>
                    <a:bodyPr/>
                    <a:lstStyle/>
                    <a:p>
                      <a:r>
                        <a:rPr lang="en-US" sz="1700"/>
                        <a:t>Invalid</a:t>
                      </a:r>
                    </a:p>
                  </a:txBody>
                  <a:tcPr marL="86549" marR="86549" marT="43275" marB="43275" anchor="ctr">
                    <a:lnL>
                      <a:noFill/>
                    </a:lnL>
                    <a:lnR>
                      <a:noFill/>
                    </a:lnR>
                    <a:lnT>
                      <a:noFill/>
                    </a:lnT>
                    <a:lnB>
                      <a:noFill/>
                    </a:lnB>
                    <a:solidFill>
                      <a:srgbClr val="FEFDFA"/>
                    </a:solidFill>
                  </a:tcPr>
                </a:tc>
              </a:tr>
              <a:tr h="346197">
                <a:tc>
                  <a:txBody>
                    <a:bodyPr/>
                    <a:lstStyle/>
                    <a:p>
                      <a:r>
                        <a:rPr lang="ru-RU" sz="1700"/>
                        <a:t>$1,000</a:t>
                      </a:r>
                    </a:p>
                  </a:txBody>
                  <a:tcPr marL="86549" marR="86549" marT="43275" marB="43275" anchor="ctr">
                    <a:lnL>
                      <a:noFill/>
                    </a:lnL>
                    <a:lnR>
                      <a:noFill/>
                    </a:lnR>
                    <a:lnT>
                      <a:noFill/>
                    </a:lnT>
                    <a:lnB>
                      <a:noFill/>
                    </a:lnB>
                    <a:solidFill>
                      <a:srgbClr val="FEFDFA"/>
                    </a:solidFill>
                  </a:tcPr>
                </a:tc>
                <a:tc>
                  <a:txBody>
                    <a:bodyPr/>
                    <a:lstStyle/>
                    <a:p>
                      <a:r>
                        <a:rPr lang="ru-RU" sz="1700"/>
                        <a:t>6</a:t>
                      </a:r>
                    </a:p>
                  </a:txBody>
                  <a:tcPr marL="86549" marR="86549" marT="43275" marB="43275" anchor="ctr">
                    <a:lnL>
                      <a:noFill/>
                    </a:lnL>
                    <a:lnR>
                      <a:noFill/>
                    </a:lnR>
                    <a:lnT>
                      <a:noFill/>
                    </a:lnT>
                    <a:lnB>
                      <a:noFill/>
                    </a:lnB>
                    <a:solidFill>
                      <a:srgbClr val="FEFDFA"/>
                    </a:solidFill>
                  </a:tcPr>
                </a:tc>
                <a:tc>
                  <a:txBody>
                    <a:bodyPr/>
                    <a:lstStyle/>
                    <a:p>
                      <a:r>
                        <a:rPr lang="en-US" sz="1700"/>
                        <a:t>Invalid</a:t>
                      </a:r>
                    </a:p>
                  </a:txBody>
                  <a:tcPr marL="86549" marR="86549" marT="43275" marB="43275" anchor="ctr">
                    <a:lnL>
                      <a:noFill/>
                    </a:lnL>
                    <a:lnR>
                      <a:noFill/>
                    </a:lnR>
                    <a:lnT>
                      <a:noFill/>
                    </a:lnT>
                    <a:lnB>
                      <a:noFill/>
                    </a:lnB>
                    <a:solidFill>
                      <a:srgbClr val="FEFDFA"/>
                    </a:solidFill>
                  </a:tcPr>
                </a:tc>
              </a:tr>
              <a:tr h="346197">
                <a:tc>
                  <a:txBody>
                    <a:bodyPr/>
                    <a:lstStyle/>
                    <a:p>
                      <a:r>
                        <a:rPr lang="ru-RU" sz="1700"/>
                        <a:t>$83,333</a:t>
                      </a:r>
                    </a:p>
                  </a:txBody>
                  <a:tcPr marL="86549" marR="86549" marT="43275" marB="43275" anchor="ctr">
                    <a:lnL>
                      <a:noFill/>
                    </a:lnL>
                    <a:lnR>
                      <a:noFill/>
                    </a:lnR>
                    <a:lnT>
                      <a:noFill/>
                    </a:lnT>
                    <a:lnB>
                      <a:noFill/>
                    </a:lnB>
                    <a:solidFill>
                      <a:srgbClr val="FEFDFA"/>
                    </a:solidFill>
                  </a:tcPr>
                </a:tc>
                <a:tc>
                  <a:txBody>
                    <a:bodyPr/>
                    <a:lstStyle/>
                    <a:p>
                      <a:r>
                        <a:rPr lang="ru-RU" sz="1700"/>
                        <a:t>0</a:t>
                      </a:r>
                    </a:p>
                  </a:txBody>
                  <a:tcPr marL="86549" marR="86549" marT="43275" marB="43275" anchor="ctr">
                    <a:lnL>
                      <a:noFill/>
                    </a:lnL>
                    <a:lnR>
                      <a:noFill/>
                    </a:lnR>
                    <a:lnT>
                      <a:noFill/>
                    </a:lnT>
                    <a:lnB>
                      <a:noFill/>
                    </a:lnB>
                    <a:solidFill>
                      <a:srgbClr val="FEFDFA"/>
                    </a:solidFill>
                  </a:tcPr>
                </a:tc>
                <a:tc>
                  <a:txBody>
                    <a:bodyPr/>
                    <a:lstStyle/>
                    <a:p>
                      <a:r>
                        <a:rPr lang="en-US" sz="1700"/>
                        <a:t>Invalid</a:t>
                      </a:r>
                    </a:p>
                  </a:txBody>
                  <a:tcPr marL="86549" marR="86549" marT="43275" marB="43275" anchor="ctr">
                    <a:lnL>
                      <a:noFill/>
                    </a:lnL>
                    <a:lnR>
                      <a:noFill/>
                    </a:lnR>
                    <a:lnT>
                      <a:noFill/>
                    </a:lnT>
                    <a:lnB>
                      <a:noFill/>
                    </a:lnB>
                    <a:solidFill>
                      <a:srgbClr val="FEFDFA"/>
                    </a:solidFill>
                  </a:tcPr>
                </a:tc>
              </a:tr>
              <a:tr h="346197">
                <a:tc>
                  <a:txBody>
                    <a:bodyPr/>
                    <a:lstStyle/>
                    <a:p>
                      <a:r>
                        <a:rPr lang="ru-RU" sz="1700"/>
                        <a:t>$83,333</a:t>
                      </a:r>
                    </a:p>
                  </a:txBody>
                  <a:tcPr marL="86549" marR="86549" marT="43275" marB="43275" anchor="ctr">
                    <a:lnL>
                      <a:noFill/>
                    </a:lnL>
                    <a:lnR>
                      <a:noFill/>
                    </a:lnR>
                    <a:lnT>
                      <a:noFill/>
                    </a:lnT>
                    <a:lnB>
                      <a:noFill/>
                    </a:lnB>
                    <a:solidFill>
                      <a:srgbClr val="FEFDFA"/>
                    </a:solidFill>
                  </a:tcPr>
                </a:tc>
                <a:tc>
                  <a:txBody>
                    <a:bodyPr/>
                    <a:lstStyle/>
                    <a:p>
                      <a:r>
                        <a:rPr lang="ru-RU" sz="1700"/>
                        <a:t>6</a:t>
                      </a:r>
                    </a:p>
                  </a:txBody>
                  <a:tcPr marL="86549" marR="86549" marT="43275" marB="43275" anchor="ctr">
                    <a:lnL>
                      <a:noFill/>
                    </a:lnL>
                    <a:lnR>
                      <a:noFill/>
                    </a:lnR>
                    <a:lnT>
                      <a:noFill/>
                    </a:lnT>
                    <a:lnB>
                      <a:noFill/>
                    </a:lnB>
                    <a:solidFill>
                      <a:srgbClr val="FEFDFA"/>
                    </a:solidFill>
                  </a:tcPr>
                </a:tc>
                <a:tc>
                  <a:txBody>
                    <a:bodyPr/>
                    <a:lstStyle/>
                    <a:p>
                      <a:r>
                        <a:rPr lang="en-US" sz="1700"/>
                        <a:t>Invalid</a:t>
                      </a:r>
                    </a:p>
                  </a:txBody>
                  <a:tcPr marL="86549" marR="86549" marT="43275" marB="43275" anchor="ctr">
                    <a:lnL>
                      <a:noFill/>
                    </a:lnL>
                    <a:lnR>
                      <a:noFill/>
                    </a:lnR>
                    <a:lnT>
                      <a:noFill/>
                    </a:lnT>
                    <a:lnB>
                      <a:noFill/>
                    </a:lnB>
                    <a:solidFill>
                      <a:srgbClr val="FEFDFA"/>
                    </a:solidFill>
                  </a:tcPr>
                </a:tc>
              </a:tr>
              <a:tr h="346197">
                <a:tc>
                  <a:txBody>
                    <a:bodyPr/>
                    <a:lstStyle/>
                    <a:p>
                      <a:r>
                        <a:rPr lang="ru-RU" sz="1700"/>
                        <a:t>$999</a:t>
                      </a:r>
                    </a:p>
                  </a:txBody>
                  <a:tcPr marL="86549" marR="86549" marT="43275" marB="43275" anchor="ctr">
                    <a:lnL>
                      <a:noFill/>
                    </a:lnL>
                    <a:lnR>
                      <a:noFill/>
                    </a:lnR>
                    <a:lnT>
                      <a:noFill/>
                    </a:lnT>
                    <a:lnB>
                      <a:noFill/>
                    </a:lnB>
                    <a:solidFill>
                      <a:srgbClr val="FEFDFA"/>
                    </a:solidFill>
                  </a:tcPr>
                </a:tc>
                <a:tc>
                  <a:txBody>
                    <a:bodyPr/>
                    <a:lstStyle/>
                    <a:p>
                      <a:r>
                        <a:rPr lang="ru-RU" sz="1700"/>
                        <a:t>1</a:t>
                      </a:r>
                    </a:p>
                  </a:txBody>
                  <a:tcPr marL="86549" marR="86549" marT="43275" marB="43275" anchor="ctr">
                    <a:lnL>
                      <a:noFill/>
                    </a:lnL>
                    <a:lnR>
                      <a:noFill/>
                    </a:lnR>
                    <a:lnT>
                      <a:noFill/>
                    </a:lnT>
                    <a:lnB>
                      <a:noFill/>
                    </a:lnB>
                    <a:solidFill>
                      <a:srgbClr val="FEFDFA"/>
                    </a:solidFill>
                  </a:tcPr>
                </a:tc>
                <a:tc>
                  <a:txBody>
                    <a:bodyPr/>
                    <a:lstStyle/>
                    <a:p>
                      <a:r>
                        <a:rPr lang="en-US" sz="1700"/>
                        <a:t>Invalid</a:t>
                      </a:r>
                    </a:p>
                  </a:txBody>
                  <a:tcPr marL="86549" marR="86549" marT="43275" marB="43275" anchor="ctr">
                    <a:lnL>
                      <a:noFill/>
                    </a:lnL>
                    <a:lnR>
                      <a:noFill/>
                    </a:lnR>
                    <a:lnT>
                      <a:noFill/>
                    </a:lnT>
                    <a:lnB>
                      <a:noFill/>
                    </a:lnB>
                    <a:solidFill>
                      <a:srgbClr val="FEFDFA"/>
                    </a:solidFill>
                  </a:tcPr>
                </a:tc>
              </a:tr>
              <a:tr h="346197">
                <a:tc>
                  <a:txBody>
                    <a:bodyPr/>
                    <a:lstStyle/>
                    <a:p>
                      <a:r>
                        <a:rPr lang="ru-RU" sz="1700"/>
                        <a:t>$83,334</a:t>
                      </a:r>
                    </a:p>
                  </a:txBody>
                  <a:tcPr marL="86549" marR="86549" marT="43275" marB="43275" anchor="ctr">
                    <a:lnL>
                      <a:noFill/>
                    </a:lnL>
                    <a:lnR>
                      <a:noFill/>
                    </a:lnR>
                    <a:lnT>
                      <a:noFill/>
                    </a:lnT>
                    <a:lnB>
                      <a:noFill/>
                    </a:lnB>
                    <a:solidFill>
                      <a:srgbClr val="FEFDFA"/>
                    </a:solidFill>
                  </a:tcPr>
                </a:tc>
                <a:tc>
                  <a:txBody>
                    <a:bodyPr/>
                    <a:lstStyle/>
                    <a:p>
                      <a:r>
                        <a:rPr lang="ru-RU" sz="1700" dirty="0"/>
                        <a:t>1</a:t>
                      </a:r>
                    </a:p>
                  </a:txBody>
                  <a:tcPr marL="86549" marR="86549" marT="43275" marB="43275" anchor="ctr">
                    <a:lnL>
                      <a:noFill/>
                    </a:lnL>
                    <a:lnR>
                      <a:noFill/>
                    </a:lnR>
                    <a:lnT>
                      <a:noFill/>
                    </a:lnT>
                    <a:lnB>
                      <a:noFill/>
                    </a:lnB>
                    <a:solidFill>
                      <a:srgbClr val="FEFDFA"/>
                    </a:solidFill>
                  </a:tcPr>
                </a:tc>
                <a:tc>
                  <a:txBody>
                    <a:bodyPr/>
                    <a:lstStyle/>
                    <a:p>
                      <a:r>
                        <a:rPr lang="en-US" sz="1700"/>
                        <a:t>Invalid</a:t>
                      </a:r>
                    </a:p>
                  </a:txBody>
                  <a:tcPr marL="86549" marR="86549" marT="43275" marB="43275" anchor="ctr">
                    <a:lnL>
                      <a:noFill/>
                    </a:lnL>
                    <a:lnR>
                      <a:noFill/>
                    </a:lnR>
                    <a:lnT>
                      <a:noFill/>
                    </a:lnT>
                    <a:lnB>
                      <a:noFill/>
                    </a:lnB>
                    <a:solidFill>
                      <a:srgbClr val="FEFDFA"/>
                    </a:solidFill>
                  </a:tcPr>
                </a:tc>
              </a:tr>
              <a:tr h="346197">
                <a:tc>
                  <a:txBody>
                    <a:bodyPr/>
                    <a:lstStyle/>
                    <a:p>
                      <a:r>
                        <a:rPr lang="ru-RU" sz="1700"/>
                        <a:t>$999</a:t>
                      </a:r>
                    </a:p>
                  </a:txBody>
                  <a:tcPr marL="86549" marR="86549" marT="43275" marB="43275" anchor="ctr">
                    <a:lnL>
                      <a:noFill/>
                    </a:lnL>
                    <a:lnR>
                      <a:noFill/>
                    </a:lnR>
                    <a:lnT>
                      <a:noFill/>
                    </a:lnT>
                    <a:lnB>
                      <a:noFill/>
                    </a:lnB>
                    <a:solidFill>
                      <a:srgbClr val="FEFDFA"/>
                    </a:solidFill>
                  </a:tcPr>
                </a:tc>
                <a:tc>
                  <a:txBody>
                    <a:bodyPr/>
                    <a:lstStyle/>
                    <a:p>
                      <a:r>
                        <a:rPr lang="ru-RU" sz="1700"/>
                        <a:t>5</a:t>
                      </a:r>
                    </a:p>
                  </a:txBody>
                  <a:tcPr marL="86549" marR="86549" marT="43275" marB="43275" anchor="ctr">
                    <a:lnL>
                      <a:noFill/>
                    </a:lnL>
                    <a:lnR>
                      <a:noFill/>
                    </a:lnR>
                    <a:lnT>
                      <a:noFill/>
                    </a:lnT>
                    <a:lnB>
                      <a:noFill/>
                    </a:lnB>
                    <a:solidFill>
                      <a:srgbClr val="FEFDFA"/>
                    </a:solidFill>
                  </a:tcPr>
                </a:tc>
                <a:tc>
                  <a:txBody>
                    <a:bodyPr/>
                    <a:lstStyle/>
                    <a:p>
                      <a:r>
                        <a:rPr lang="en-US" sz="1700"/>
                        <a:t>Invalid</a:t>
                      </a:r>
                    </a:p>
                  </a:txBody>
                  <a:tcPr marL="86549" marR="86549" marT="43275" marB="43275" anchor="ctr">
                    <a:lnL>
                      <a:noFill/>
                    </a:lnL>
                    <a:lnR>
                      <a:noFill/>
                    </a:lnR>
                    <a:lnT>
                      <a:noFill/>
                    </a:lnT>
                    <a:lnB>
                      <a:noFill/>
                    </a:lnB>
                    <a:solidFill>
                      <a:srgbClr val="FEFDFA"/>
                    </a:solidFill>
                  </a:tcPr>
                </a:tc>
              </a:tr>
              <a:tr h="346197">
                <a:tc>
                  <a:txBody>
                    <a:bodyPr/>
                    <a:lstStyle/>
                    <a:p>
                      <a:r>
                        <a:rPr lang="ru-RU" sz="1700"/>
                        <a:t>$83,334</a:t>
                      </a:r>
                    </a:p>
                  </a:txBody>
                  <a:tcPr marL="86549" marR="86549" marT="43275" marB="43275" anchor="ctr">
                    <a:lnL>
                      <a:noFill/>
                    </a:lnL>
                    <a:lnR>
                      <a:noFill/>
                    </a:lnR>
                    <a:lnT>
                      <a:noFill/>
                    </a:lnT>
                    <a:lnB>
                      <a:noFill/>
                    </a:lnB>
                    <a:solidFill>
                      <a:srgbClr val="FEFDFA"/>
                    </a:solidFill>
                  </a:tcPr>
                </a:tc>
                <a:tc>
                  <a:txBody>
                    <a:bodyPr/>
                    <a:lstStyle/>
                    <a:p>
                      <a:r>
                        <a:rPr lang="ru-RU" sz="1700"/>
                        <a:t>5</a:t>
                      </a:r>
                    </a:p>
                  </a:txBody>
                  <a:tcPr marL="86549" marR="86549" marT="43275" marB="43275" anchor="ctr">
                    <a:lnL>
                      <a:noFill/>
                    </a:lnL>
                    <a:lnR>
                      <a:noFill/>
                    </a:lnR>
                    <a:lnT>
                      <a:noFill/>
                    </a:lnT>
                    <a:lnB>
                      <a:noFill/>
                    </a:lnB>
                    <a:solidFill>
                      <a:srgbClr val="FEFDFA"/>
                    </a:solidFill>
                  </a:tcPr>
                </a:tc>
                <a:tc>
                  <a:txBody>
                    <a:bodyPr/>
                    <a:lstStyle/>
                    <a:p>
                      <a:r>
                        <a:rPr lang="en-US" sz="1700" dirty="0"/>
                        <a:t>Invalid</a:t>
                      </a:r>
                    </a:p>
                  </a:txBody>
                  <a:tcPr marL="86549" marR="86549" marT="43275" marB="43275" anchor="ctr">
                    <a:lnL>
                      <a:noFill/>
                    </a:lnL>
                    <a:lnR>
                      <a:noFill/>
                    </a:lnR>
                    <a:lnT>
                      <a:noFill/>
                    </a:lnT>
                    <a:lnB>
                      <a:noFill/>
                    </a:lnB>
                    <a:solidFill>
                      <a:srgbClr val="FEFDFA"/>
                    </a:solidFill>
                  </a:tcPr>
                </a:tc>
              </a:tr>
            </a:tbl>
          </a:graphicData>
        </a:graphic>
      </p:graphicFrame>
    </p:spTree>
    <p:extLst>
      <p:ext uri="{BB962C8B-B14F-4D97-AF65-F5344CB8AC3E}">
        <p14:creationId xmlns:p14="http://schemas.microsoft.com/office/powerpoint/2010/main" val="3348892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a:t>
            </a:r>
            <a:r>
              <a:rPr lang="ru-RU" dirty="0" smtClean="0"/>
              <a:t>3. </a:t>
            </a:r>
            <a:r>
              <a:rPr lang="ru-RU" dirty="0"/>
              <a:t>Несколько сущностей</a:t>
            </a:r>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1419984342"/>
              </p:ext>
            </p:extLst>
          </p:nvPr>
        </p:nvGraphicFramePr>
        <p:xfrm>
          <a:off x="82858" y="2372251"/>
          <a:ext cx="5719218" cy="2590800"/>
        </p:xfrm>
        <a:graphic>
          <a:graphicData uri="http://schemas.openxmlformats.org/drawingml/2006/table">
            <a:tbl>
              <a:tblPr/>
              <a:tblGrid>
                <a:gridCol w="1212532"/>
                <a:gridCol w="1937657"/>
                <a:gridCol w="2569029"/>
              </a:tblGrid>
              <a:tr h="0">
                <a:tc>
                  <a:txBody>
                    <a:bodyPr/>
                    <a:lstStyle/>
                    <a:p>
                      <a:r>
                        <a:rPr lang="ru-RU" sz="1400" b="1" dirty="0">
                          <a:effectLst/>
                          <a:latin typeface="Verdana"/>
                        </a:rPr>
                        <a:t>Сущность</a:t>
                      </a:r>
                      <a:endParaRPr lang="ru-RU" sz="1400" dirty="0"/>
                    </a:p>
                  </a:txBody>
                  <a:tcPr anchor="ctr">
                    <a:lnL>
                      <a:noFill/>
                    </a:lnL>
                    <a:lnR>
                      <a:noFill/>
                    </a:lnR>
                    <a:lnT>
                      <a:noFill/>
                    </a:lnT>
                    <a:lnB>
                      <a:noFill/>
                    </a:lnB>
                    <a:solidFill>
                      <a:srgbClr val="FEFDFA"/>
                    </a:solidFill>
                  </a:tcPr>
                </a:tc>
                <a:tc>
                  <a:txBody>
                    <a:bodyPr/>
                    <a:lstStyle/>
                    <a:p>
                      <a:r>
                        <a:rPr lang="ru-RU" sz="1400" b="1" dirty="0">
                          <a:effectLst/>
                          <a:latin typeface="Verdana"/>
                        </a:rPr>
                        <a:t>Тип ввода</a:t>
                      </a:r>
                      <a:endParaRPr lang="ru-RU" sz="1400" dirty="0"/>
                    </a:p>
                  </a:txBody>
                  <a:tcPr anchor="ctr">
                    <a:lnL>
                      <a:noFill/>
                    </a:lnL>
                    <a:lnR>
                      <a:noFill/>
                    </a:lnR>
                    <a:lnT>
                      <a:noFill/>
                    </a:lnT>
                    <a:lnB>
                      <a:noFill/>
                    </a:lnB>
                    <a:solidFill>
                      <a:srgbClr val="FEFDFA"/>
                    </a:solidFill>
                  </a:tcPr>
                </a:tc>
                <a:tc>
                  <a:txBody>
                    <a:bodyPr/>
                    <a:lstStyle/>
                    <a:p>
                      <a:r>
                        <a:rPr lang="ru-RU" sz="1400" b="1" dirty="0">
                          <a:effectLst/>
                          <a:latin typeface="Verdana"/>
                        </a:rPr>
                        <a:t>Допустимые значения</a:t>
                      </a:r>
                      <a:endParaRPr lang="ru-RU" sz="1400" dirty="0"/>
                    </a:p>
                  </a:txBody>
                  <a:tcPr anchor="ctr">
                    <a:lnL>
                      <a:noFill/>
                    </a:lnL>
                    <a:lnR>
                      <a:noFill/>
                    </a:lnR>
                    <a:lnT>
                      <a:noFill/>
                    </a:lnT>
                    <a:lnB>
                      <a:noFill/>
                    </a:lnB>
                    <a:solidFill>
                      <a:srgbClr val="FEFDFA"/>
                    </a:solidFill>
                  </a:tcPr>
                </a:tc>
              </a:tr>
              <a:tr h="0">
                <a:tc>
                  <a:txBody>
                    <a:bodyPr/>
                    <a:lstStyle/>
                    <a:p>
                      <a:r>
                        <a:rPr lang="ru-RU" sz="1400">
                          <a:effectLst/>
                          <a:latin typeface="Verdana"/>
                        </a:rPr>
                        <a:t>Логин</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Ввод с клавиатуры</a:t>
                      </a:r>
                      <a:endParaRPr lang="ru-RU" sz="1400"/>
                    </a:p>
                  </a:txBody>
                  <a:tcPr anchor="ctr">
                    <a:lnL>
                      <a:noFill/>
                    </a:lnL>
                    <a:lnR>
                      <a:noFill/>
                    </a:lnR>
                    <a:lnT>
                      <a:noFill/>
                    </a:lnT>
                    <a:lnB>
                      <a:noFill/>
                    </a:lnB>
                    <a:solidFill>
                      <a:srgbClr val="FEFDFA"/>
                    </a:solidFill>
                  </a:tcPr>
                </a:tc>
                <a:tc>
                  <a:txBody>
                    <a:bodyPr/>
                    <a:lstStyle/>
                    <a:p>
                      <a:r>
                        <a:rPr lang="ru-RU" sz="1400" dirty="0">
                          <a:effectLst/>
                          <a:latin typeface="Verdana"/>
                        </a:rPr>
                        <a:t>Латинские символы</a:t>
                      </a:r>
                      <a:endParaRPr lang="ru-RU" sz="1400" dirty="0"/>
                    </a:p>
                  </a:txBody>
                  <a:tcPr anchor="ctr">
                    <a:lnL>
                      <a:noFill/>
                    </a:lnL>
                    <a:lnR>
                      <a:noFill/>
                    </a:lnR>
                    <a:lnT>
                      <a:noFill/>
                    </a:lnT>
                    <a:lnB>
                      <a:noFill/>
                    </a:lnB>
                    <a:solidFill>
                      <a:srgbClr val="FEFDFA"/>
                    </a:solidFill>
                  </a:tcPr>
                </a:tc>
              </a:tr>
              <a:tr h="0">
                <a:tc>
                  <a:txBody>
                    <a:bodyPr/>
                    <a:lstStyle/>
                    <a:p>
                      <a:r>
                        <a:rPr lang="ru-RU" sz="1400">
                          <a:effectLst/>
                          <a:latin typeface="Verdana"/>
                        </a:rPr>
                        <a:t>Пароль</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Ввод с клавиатуры</a:t>
                      </a:r>
                      <a:endParaRPr lang="ru-RU" sz="1400"/>
                    </a:p>
                  </a:txBody>
                  <a:tcPr anchor="ctr">
                    <a:lnL>
                      <a:noFill/>
                    </a:lnL>
                    <a:lnR>
                      <a:noFill/>
                    </a:lnR>
                    <a:lnT>
                      <a:noFill/>
                    </a:lnT>
                    <a:lnB>
                      <a:noFill/>
                    </a:lnB>
                    <a:solidFill>
                      <a:srgbClr val="FEFDFA"/>
                    </a:solidFill>
                  </a:tcPr>
                </a:tc>
                <a:tc>
                  <a:txBody>
                    <a:bodyPr/>
                    <a:lstStyle/>
                    <a:p>
                      <a:r>
                        <a:rPr lang="ru-RU" sz="1400" dirty="0">
                          <a:effectLst/>
                          <a:latin typeface="Verdana"/>
                        </a:rPr>
                        <a:t>Латинские символы</a:t>
                      </a:r>
                      <a:endParaRPr lang="ru-RU" sz="1400" dirty="0"/>
                    </a:p>
                  </a:txBody>
                  <a:tcPr anchor="ctr">
                    <a:lnL>
                      <a:noFill/>
                    </a:lnL>
                    <a:lnR>
                      <a:noFill/>
                    </a:lnR>
                    <a:lnT>
                      <a:noFill/>
                    </a:lnT>
                    <a:lnB>
                      <a:noFill/>
                    </a:lnB>
                    <a:solidFill>
                      <a:srgbClr val="FEFDFA"/>
                    </a:solidFill>
                  </a:tcPr>
                </a:tc>
              </a:tr>
              <a:tr h="0">
                <a:tc>
                  <a:txBody>
                    <a:bodyPr/>
                    <a:lstStyle/>
                    <a:p>
                      <a:r>
                        <a:rPr lang="ru-RU" sz="1400">
                          <a:effectLst/>
                          <a:latin typeface="Verdana"/>
                        </a:rPr>
                        <a:t>Возраст</a:t>
                      </a:r>
                      <a:endParaRPr lang="ru-RU" sz="1400"/>
                    </a:p>
                  </a:txBody>
                  <a:tcPr anchor="ctr">
                    <a:lnL>
                      <a:noFill/>
                    </a:lnL>
                    <a:lnR>
                      <a:noFill/>
                    </a:lnR>
                    <a:lnT>
                      <a:noFill/>
                    </a:lnT>
                    <a:lnB>
                      <a:noFill/>
                    </a:lnB>
                    <a:solidFill>
                      <a:srgbClr val="FEFDFA"/>
                    </a:solidFill>
                  </a:tcPr>
                </a:tc>
                <a:tc>
                  <a:txBody>
                    <a:bodyPr/>
                    <a:lstStyle/>
                    <a:p>
                      <a:r>
                        <a:rPr lang="ru-RU" sz="1400" dirty="0">
                          <a:effectLst/>
                          <a:latin typeface="Verdana"/>
                        </a:rPr>
                        <a:t>Выбор из списка (список от 1 до 100)</a:t>
                      </a:r>
                      <a:endParaRPr lang="ru-RU" sz="1400" dirty="0"/>
                    </a:p>
                  </a:txBody>
                  <a:tcPr anchor="ctr">
                    <a:lnL>
                      <a:noFill/>
                    </a:lnL>
                    <a:lnR>
                      <a:noFill/>
                    </a:lnR>
                    <a:lnT>
                      <a:noFill/>
                    </a:lnT>
                    <a:lnB>
                      <a:noFill/>
                    </a:lnB>
                    <a:solidFill>
                      <a:srgbClr val="FEFDFA"/>
                    </a:solidFill>
                  </a:tcPr>
                </a:tc>
                <a:tc>
                  <a:txBody>
                    <a:bodyPr/>
                    <a:lstStyle/>
                    <a:p>
                      <a:r>
                        <a:rPr lang="ru-RU" sz="1400" dirty="0">
                          <a:effectLst/>
                          <a:latin typeface="Verdana"/>
                        </a:rPr>
                        <a:t>От 16 до 100</a:t>
                      </a:r>
                      <a:endParaRPr lang="ru-RU" sz="1400" dirty="0"/>
                    </a:p>
                  </a:txBody>
                  <a:tcPr anchor="ctr">
                    <a:lnL>
                      <a:noFill/>
                    </a:lnL>
                    <a:lnR>
                      <a:noFill/>
                    </a:lnR>
                    <a:lnT>
                      <a:noFill/>
                    </a:lnT>
                    <a:lnB>
                      <a:noFill/>
                    </a:lnB>
                    <a:solidFill>
                      <a:srgbClr val="FEFDFA"/>
                    </a:solidFill>
                  </a:tcPr>
                </a:tc>
              </a:tr>
              <a:tr h="0">
                <a:tc>
                  <a:txBody>
                    <a:bodyPr/>
                    <a:lstStyle/>
                    <a:p>
                      <a:r>
                        <a:rPr lang="ru-RU" sz="1400">
                          <a:effectLst/>
                          <a:latin typeface="Verdana"/>
                        </a:rPr>
                        <a:t>Способ оплаты</a:t>
                      </a:r>
                      <a:endParaRPr lang="ru-RU" sz="1400"/>
                    </a:p>
                  </a:txBody>
                  <a:tcPr anchor="ctr">
                    <a:lnL>
                      <a:noFill/>
                    </a:lnL>
                    <a:lnR>
                      <a:noFill/>
                    </a:lnR>
                    <a:lnT>
                      <a:noFill/>
                    </a:lnT>
                    <a:lnB>
                      <a:noFill/>
                    </a:lnB>
                    <a:solidFill>
                      <a:srgbClr val="FEFDFA"/>
                    </a:solidFill>
                  </a:tcPr>
                </a:tc>
                <a:tc>
                  <a:txBody>
                    <a:bodyPr/>
                    <a:lstStyle/>
                    <a:p>
                      <a:r>
                        <a:rPr lang="ru-RU" sz="1400" dirty="0">
                          <a:effectLst/>
                          <a:latin typeface="Verdana"/>
                        </a:rPr>
                        <a:t>Выбор из списка</a:t>
                      </a:r>
                      <a:endParaRPr lang="ru-RU" sz="1400" dirty="0"/>
                    </a:p>
                  </a:txBody>
                  <a:tcPr anchor="ctr">
                    <a:lnL>
                      <a:noFill/>
                    </a:lnL>
                    <a:lnR>
                      <a:noFill/>
                    </a:lnR>
                    <a:lnT>
                      <a:noFill/>
                    </a:lnT>
                    <a:lnB>
                      <a:noFill/>
                    </a:lnB>
                    <a:solidFill>
                      <a:srgbClr val="FEFDFA"/>
                    </a:solidFill>
                  </a:tcPr>
                </a:tc>
                <a:tc>
                  <a:txBody>
                    <a:bodyPr/>
                    <a:lstStyle/>
                    <a:p>
                      <a:r>
                        <a:rPr lang="ru-RU" sz="1400" dirty="0">
                          <a:effectLst/>
                          <a:latin typeface="Verdana"/>
                        </a:rPr>
                        <a:t>Оплата картой, интернет деньги, наличные</a:t>
                      </a:r>
                      <a:endParaRPr lang="ru-RU" sz="1400" dirty="0"/>
                    </a:p>
                  </a:txBody>
                  <a:tcPr anchor="ctr">
                    <a:lnL>
                      <a:noFill/>
                    </a:lnL>
                    <a:lnR>
                      <a:noFill/>
                    </a:lnR>
                    <a:lnT>
                      <a:noFill/>
                    </a:lnT>
                    <a:lnB>
                      <a:noFill/>
                    </a:lnB>
                    <a:solidFill>
                      <a:srgbClr val="FEFDFA"/>
                    </a:solidFill>
                  </a:tcPr>
                </a:tc>
              </a:tr>
            </a:tbl>
          </a:graphicData>
        </a:graphic>
      </p:graphicFrame>
      <p:sp>
        <p:nvSpPr>
          <p:cNvPr id="5" name="Content Placeholder 2"/>
          <p:cNvSpPr txBox="1">
            <a:spLocks/>
          </p:cNvSpPr>
          <p:nvPr/>
        </p:nvSpPr>
        <p:spPr>
          <a:xfrm>
            <a:off x="492443" y="1681031"/>
            <a:ext cx="8229600" cy="1382440"/>
          </a:xfrm>
          <a:prstGeom prst="rect">
            <a:avLst/>
          </a:prstGeom>
        </p:spPr>
        <p:txBody>
          <a:bodyPr vert="horz" lIns="91440" tIns="45720" rIns="91440" bIns="45720" rtlCol="0">
            <a:normAutofit/>
          </a:bodyPr>
          <a:lstStyle>
            <a:lvl1pPr marL="180975" indent="-180975" algn="l" rtl="0" eaLnBrk="1" fontAlgn="base" hangingPunct="1">
              <a:spcBef>
                <a:spcPct val="0"/>
              </a:spcBef>
              <a:spcAft>
                <a:spcPct val="40000"/>
              </a:spcAft>
              <a:buClr>
                <a:srgbClr val="004587"/>
              </a:buClr>
              <a:buFont typeface="Wingdings"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lr>
                <a:srgbClr val="004587"/>
              </a:buClr>
              <a:buChar char="–"/>
              <a:defRPr sz="1800">
                <a:solidFill>
                  <a:schemeClr val="tx1"/>
                </a:solidFill>
                <a:latin typeface="+mn-lt"/>
                <a:cs typeface="+mn-cs"/>
              </a:defRPr>
            </a:lvl2pPr>
            <a:lvl3pPr marL="720725" indent="-274638" algn="l" rtl="0" eaLnBrk="1" fontAlgn="base" hangingPunct="1">
              <a:spcBef>
                <a:spcPct val="0"/>
              </a:spcBef>
              <a:spcAft>
                <a:spcPct val="40000"/>
              </a:spcAft>
              <a:buClr>
                <a:srgbClr val="004587"/>
              </a:buClr>
              <a:buChar char="•"/>
              <a:defRPr sz="16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a:lstStyle>
          <a:p>
            <a:pPr marL="0" indent="0">
              <a:buFont typeface="Wingdings" pitchFamily="2" charset="2"/>
              <a:buNone/>
            </a:pPr>
            <a:r>
              <a:rPr lang="ru-RU" dirty="0" smtClean="0"/>
              <a:t>Форма регистрации на сайте</a:t>
            </a:r>
            <a:endParaRPr lang="ru-RU" dirty="0"/>
          </a:p>
        </p:txBody>
      </p:sp>
      <p:sp>
        <p:nvSpPr>
          <p:cNvPr id="6" name="Content Placeholder 2"/>
          <p:cNvSpPr txBox="1">
            <a:spLocks/>
          </p:cNvSpPr>
          <p:nvPr/>
        </p:nvSpPr>
        <p:spPr>
          <a:xfrm>
            <a:off x="5731102" y="1404304"/>
            <a:ext cx="3325812" cy="4804908"/>
          </a:xfrm>
          <a:prstGeom prst="rect">
            <a:avLst/>
          </a:prstGeom>
        </p:spPr>
        <p:txBody>
          <a:bodyPr vert="horz" lIns="91440" tIns="45720" rIns="91440" bIns="45720" rtlCol="0">
            <a:noAutofit/>
          </a:bodyPr>
          <a:lstStyle>
            <a:lvl1pPr marL="180975" indent="-180975" algn="l" rtl="0" eaLnBrk="1" fontAlgn="base" hangingPunct="1">
              <a:spcBef>
                <a:spcPct val="0"/>
              </a:spcBef>
              <a:spcAft>
                <a:spcPct val="40000"/>
              </a:spcAft>
              <a:buClr>
                <a:srgbClr val="004587"/>
              </a:buClr>
              <a:buFont typeface="Wingdings"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lr>
                <a:srgbClr val="004587"/>
              </a:buClr>
              <a:buChar char="–"/>
              <a:defRPr sz="1800">
                <a:solidFill>
                  <a:schemeClr val="tx1"/>
                </a:solidFill>
                <a:latin typeface="+mn-lt"/>
                <a:cs typeface="+mn-cs"/>
              </a:defRPr>
            </a:lvl2pPr>
            <a:lvl3pPr marL="720725" indent="-274638" algn="l" rtl="0" eaLnBrk="1" fontAlgn="base" hangingPunct="1">
              <a:spcBef>
                <a:spcPct val="0"/>
              </a:spcBef>
              <a:spcAft>
                <a:spcPct val="40000"/>
              </a:spcAft>
              <a:buClr>
                <a:srgbClr val="004587"/>
              </a:buClr>
              <a:buChar char="•"/>
              <a:defRPr sz="16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a:lstStyle>
          <a:p>
            <a:pPr marL="0" indent="0">
              <a:buFont typeface="Wingdings" pitchFamily="2" charset="2"/>
              <a:buNone/>
            </a:pPr>
            <a:r>
              <a:rPr lang="ru-RU" sz="1800" dirty="0" smtClean="0"/>
              <a:t>1. Логин:</a:t>
            </a:r>
          </a:p>
          <a:p>
            <a:pPr marL="182562" lvl="1" indent="0">
              <a:buFontTx/>
              <a:buNone/>
            </a:pPr>
            <a:r>
              <a:rPr lang="ru-RU" sz="1600" dirty="0" smtClean="0"/>
              <a:t>a. Латинские символы</a:t>
            </a:r>
          </a:p>
          <a:p>
            <a:pPr marL="182562" lvl="1" indent="0">
              <a:buFontTx/>
              <a:buNone/>
            </a:pPr>
            <a:r>
              <a:rPr lang="ru-RU" sz="1600" dirty="0" smtClean="0"/>
              <a:t>b. Не латинские символы</a:t>
            </a:r>
          </a:p>
          <a:p>
            <a:pPr marL="182562" lvl="1" indent="0">
              <a:buFontTx/>
              <a:buNone/>
            </a:pPr>
            <a:r>
              <a:rPr lang="ru-RU" sz="1600" dirty="0" smtClean="0"/>
              <a:t>c. Пустой ввод</a:t>
            </a:r>
          </a:p>
          <a:p>
            <a:pPr marL="0" indent="0">
              <a:buFont typeface="Wingdings" pitchFamily="2" charset="2"/>
              <a:buNone/>
            </a:pPr>
            <a:r>
              <a:rPr lang="ru-RU" sz="1800" dirty="0" smtClean="0"/>
              <a:t>2. Пароль:</a:t>
            </a:r>
          </a:p>
          <a:p>
            <a:pPr marL="182562" lvl="1" indent="0">
              <a:buFontTx/>
              <a:buNone/>
            </a:pPr>
            <a:r>
              <a:rPr lang="ru-RU" sz="1600" dirty="0" smtClean="0"/>
              <a:t>a. Латинские символы</a:t>
            </a:r>
          </a:p>
          <a:p>
            <a:pPr marL="182562" lvl="1" indent="0">
              <a:buFontTx/>
              <a:buNone/>
            </a:pPr>
            <a:r>
              <a:rPr lang="ru-RU" sz="1600" dirty="0" smtClean="0"/>
              <a:t>b. Не латинские символы</a:t>
            </a:r>
          </a:p>
          <a:p>
            <a:pPr marL="182562" lvl="1" indent="0">
              <a:buFontTx/>
              <a:buNone/>
            </a:pPr>
            <a:r>
              <a:rPr lang="ru-RU" sz="1600" dirty="0" smtClean="0"/>
              <a:t>c. Пустой ввод</a:t>
            </a:r>
          </a:p>
          <a:p>
            <a:pPr marL="0" indent="0">
              <a:buFont typeface="Wingdings" pitchFamily="2" charset="2"/>
              <a:buNone/>
            </a:pPr>
            <a:r>
              <a:rPr lang="ru-RU" sz="1800" dirty="0" smtClean="0"/>
              <a:t>3. Возраст:</a:t>
            </a:r>
          </a:p>
          <a:p>
            <a:pPr marL="182562" lvl="1" indent="0">
              <a:buFontTx/>
              <a:buNone/>
            </a:pPr>
            <a:r>
              <a:rPr lang="ru-RU" sz="1600" dirty="0" smtClean="0"/>
              <a:t>a. От 16 до 100</a:t>
            </a:r>
          </a:p>
          <a:p>
            <a:pPr marL="182562" lvl="1" indent="0">
              <a:buFontTx/>
              <a:buNone/>
            </a:pPr>
            <a:r>
              <a:rPr lang="ru-RU" sz="1600" dirty="0" smtClean="0"/>
              <a:t>b. От 1 до 16</a:t>
            </a:r>
          </a:p>
          <a:p>
            <a:pPr marL="0" indent="0">
              <a:buFont typeface="Wingdings" pitchFamily="2" charset="2"/>
              <a:buNone/>
            </a:pPr>
            <a:r>
              <a:rPr lang="ru-RU" sz="1800" dirty="0" smtClean="0"/>
              <a:t>4. Способ оплаты:</a:t>
            </a:r>
          </a:p>
          <a:p>
            <a:pPr marL="182562" lvl="1" indent="0">
              <a:buFontTx/>
              <a:buNone/>
            </a:pPr>
            <a:r>
              <a:rPr lang="ru-RU" sz="1600" dirty="0" smtClean="0"/>
              <a:t>a. Любое значение из списка</a:t>
            </a:r>
            <a:endParaRPr lang="ru-RU" sz="1600" dirty="0"/>
          </a:p>
        </p:txBody>
      </p:sp>
    </p:spTree>
    <p:extLst>
      <p:ext uri="{BB962C8B-B14F-4D97-AF65-F5344CB8AC3E}">
        <p14:creationId xmlns:p14="http://schemas.microsoft.com/office/powerpoint/2010/main" val="244114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922889472"/>
              </p:ext>
            </p:extLst>
          </p:nvPr>
        </p:nvGraphicFramePr>
        <p:xfrm>
          <a:off x="397100" y="793831"/>
          <a:ext cx="8229600" cy="1859280"/>
        </p:xfrm>
        <a:graphic>
          <a:graphicData uri="http://schemas.openxmlformats.org/drawingml/2006/table">
            <a:tbl>
              <a:tblPr/>
              <a:tblGrid>
                <a:gridCol w="1645920"/>
                <a:gridCol w="1645920"/>
                <a:gridCol w="1645920"/>
                <a:gridCol w="1645920"/>
                <a:gridCol w="1645920"/>
              </a:tblGrid>
              <a:tr h="0">
                <a:tc>
                  <a:txBody>
                    <a:bodyPr/>
                    <a:lstStyle/>
                    <a:p>
                      <a:r>
                        <a:rPr lang="ru-RU" sz="1400" dirty="0">
                          <a:effectLst/>
                          <a:latin typeface="Verdana"/>
                        </a:rPr>
                        <a:t>Логин</a:t>
                      </a:r>
                      <a:endParaRPr lang="ru-RU" sz="1400" dirty="0"/>
                    </a:p>
                  </a:txBody>
                  <a:tcPr anchor="ctr">
                    <a:lnL>
                      <a:noFill/>
                    </a:lnL>
                    <a:lnR>
                      <a:noFill/>
                    </a:lnR>
                    <a:lnT>
                      <a:noFill/>
                    </a:lnT>
                    <a:lnB>
                      <a:noFill/>
                    </a:lnB>
                    <a:solidFill>
                      <a:srgbClr val="FEFDFA"/>
                    </a:solidFill>
                  </a:tcPr>
                </a:tc>
                <a:tc>
                  <a:txBody>
                    <a:bodyPr/>
                    <a:lstStyle/>
                    <a:p>
                      <a:r>
                        <a:rPr lang="ru-RU" sz="1400">
                          <a:effectLst/>
                          <a:latin typeface="Verdana"/>
                        </a:rPr>
                        <a:t>Пароль</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Возраст</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Способ оплаты</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Результат</a:t>
                      </a:r>
                      <a:endParaRPr lang="ru-RU" sz="1400"/>
                    </a:p>
                  </a:txBody>
                  <a:tcPr anchor="ctr">
                    <a:lnL>
                      <a:noFill/>
                    </a:lnL>
                    <a:lnR>
                      <a:noFill/>
                    </a:lnR>
                    <a:lnT>
                      <a:noFill/>
                    </a:lnT>
                    <a:lnB>
                      <a:noFill/>
                    </a:lnB>
                    <a:solidFill>
                      <a:srgbClr val="FEFDFA"/>
                    </a:solidFill>
                  </a:tcPr>
                </a:tc>
              </a:tr>
              <a:tr h="0">
                <a:tc>
                  <a:txBody>
                    <a:bodyPr/>
                    <a:lstStyle/>
                    <a:p>
                      <a:r>
                        <a:rPr lang="ru-RU" sz="1400">
                          <a:effectLst/>
                          <a:latin typeface="Verdana"/>
                        </a:rPr>
                        <a:t>Латинские символы</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Латинские символы</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От 16 до 100</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Оплата картой</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Успешная регистрация</a:t>
                      </a:r>
                      <a:endParaRPr lang="ru-RU" sz="1400"/>
                    </a:p>
                  </a:txBody>
                  <a:tcPr anchor="ctr">
                    <a:lnL>
                      <a:noFill/>
                    </a:lnL>
                    <a:lnR>
                      <a:noFill/>
                    </a:lnR>
                    <a:lnT>
                      <a:noFill/>
                    </a:lnT>
                    <a:lnB>
                      <a:noFill/>
                    </a:lnB>
                    <a:solidFill>
                      <a:srgbClr val="FEFDFA"/>
                    </a:solidFill>
                  </a:tcPr>
                </a:tc>
              </a:tr>
              <a:tr h="0">
                <a:tc>
                  <a:txBody>
                    <a:bodyPr/>
                    <a:lstStyle/>
                    <a:p>
                      <a:r>
                        <a:rPr lang="ru-RU" sz="1400">
                          <a:effectLst/>
                          <a:latin typeface="Verdana"/>
                        </a:rPr>
                        <a:t>Латинские символы</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Латинские символы</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От 16 до 100</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Интернет деньги</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Успешная регистрация</a:t>
                      </a:r>
                      <a:endParaRPr lang="ru-RU" sz="1400"/>
                    </a:p>
                  </a:txBody>
                  <a:tcPr anchor="ctr">
                    <a:lnL>
                      <a:noFill/>
                    </a:lnL>
                    <a:lnR>
                      <a:noFill/>
                    </a:lnR>
                    <a:lnT>
                      <a:noFill/>
                    </a:lnT>
                    <a:lnB>
                      <a:noFill/>
                    </a:lnB>
                    <a:solidFill>
                      <a:srgbClr val="FEFDFA"/>
                    </a:solidFill>
                  </a:tcPr>
                </a:tc>
              </a:tr>
              <a:tr h="0">
                <a:tc>
                  <a:txBody>
                    <a:bodyPr/>
                    <a:lstStyle/>
                    <a:p>
                      <a:r>
                        <a:rPr lang="ru-RU" sz="1400">
                          <a:effectLst/>
                          <a:latin typeface="Verdana"/>
                        </a:rPr>
                        <a:t>Латинские символы</a:t>
                      </a:r>
                      <a:endParaRPr lang="ru-RU" sz="1400"/>
                    </a:p>
                  </a:txBody>
                  <a:tcPr anchor="ctr">
                    <a:lnL>
                      <a:noFill/>
                    </a:lnL>
                    <a:lnR>
                      <a:noFill/>
                    </a:lnR>
                    <a:lnT>
                      <a:noFill/>
                    </a:lnT>
                    <a:lnB>
                      <a:noFill/>
                    </a:lnB>
                    <a:solidFill>
                      <a:srgbClr val="FEFDFA"/>
                    </a:solidFill>
                  </a:tcPr>
                </a:tc>
                <a:tc>
                  <a:txBody>
                    <a:bodyPr/>
                    <a:lstStyle/>
                    <a:p>
                      <a:r>
                        <a:rPr lang="ru-RU" sz="1400">
                          <a:effectLst/>
                          <a:latin typeface="Verdana"/>
                        </a:rPr>
                        <a:t>Латинские символы</a:t>
                      </a:r>
                      <a:endParaRPr lang="ru-RU" sz="1400"/>
                    </a:p>
                  </a:txBody>
                  <a:tcPr anchor="ctr">
                    <a:lnL>
                      <a:noFill/>
                    </a:lnL>
                    <a:lnR>
                      <a:noFill/>
                    </a:lnR>
                    <a:lnT>
                      <a:noFill/>
                    </a:lnT>
                    <a:lnB>
                      <a:noFill/>
                    </a:lnB>
                    <a:solidFill>
                      <a:srgbClr val="FEFDFA"/>
                    </a:solidFill>
                  </a:tcPr>
                </a:tc>
                <a:tc>
                  <a:txBody>
                    <a:bodyPr/>
                    <a:lstStyle/>
                    <a:p>
                      <a:r>
                        <a:rPr lang="ru-RU" sz="1400" dirty="0">
                          <a:effectLst/>
                          <a:latin typeface="Verdana"/>
                        </a:rPr>
                        <a:t>От 16 до 100</a:t>
                      </a:r>
                      <a:endParaRPr lang="ru-RU" sz="1400" dirty="0"/>
                    </a:p>
                  </a:txBody>
                  <a:tcPr anchor="ctr">
                    <a:lnL>
                      <a:noFill/>
                    </a:lnL>
                    <a:lnR>
                      <a:noFill/>
                    </a:lnR>
                    <a:lnT>
                      <a:noFill/>
                    </a:lnT>
                    <a:lnB>
                      <a:noFill/>
                    </a:lnB>
                    <a:solidFill>
                      <a:srgbClr val="FEFDFA"/>
                    </a:solidFill>
                  </a:tcPr>
                </a:tc>
                <a:tc>
                  <a:txBody>
                    <a:bodyPr/>
                    <a:lstStyle/>
                    <a:p>
                      <a:r>
                        <a:rPr lang="ru-RU" sz="1400">
                          <a:effectLst/>
                          <a:latin typeface="Verdana"/>
                        </a:rPr>
                        <a:t>наличные</a:t>
                      </a:r>
                      <a:endParaRPr lang="ru-RU" sz="1400"/>
                    </a:p>
                  </a:txBody>
                  <a:tcPr anchor="ctr">
                    <a:lnL>
                      <a:noFill/>
                    </a:lnL>
                    <a:lnR>
                      <a:noFill/>
                    </a:lnR>
                    <a:lnT>
                      <a:noFill/>
                    </a:lnT>
                    <a:lnB>
                      <a:noFill/>
                    </a:lnB>
                    <a:solidFill>
                      <a:srgbClr val="FEFDFA"/>
                    </a:solidFill>
                  </a:tcPr>
                </a:tc>
                <a:tc>
                  <a:txBody>
                    <a:bodyPr/>
                    <a:lstStyle/>
                    <a:p>
                      <a:r>
                        <a:rPr lang="ru-RU" sz="1400" dirty="0">
                          <a:effectLst/>
                          <a:latin typeface="Verdana"/>
                        </a:rPr>
                        <a:t>Успешная регистрация</a:t>
                      </a:r>
                      <a:endParaRPr lang="ru-RU" sz="1400" dirty="0"/>
                    </a:p>
                  </a:txBody>
                  <a:tcPr anchor="ctr">
                    <a:lnL>
                      <a:noFill/>
                    </a:lnL>
                    <a:lnR>
                      <a:noFill/>
                    </a:lnR>
                    <a:lnT>
                      <a:noFill/>
                    </a:lnT>
                    <a:lnB>
                      <a:noFill/>
                    </a:lnB>
                    <a:solidFill>
                      <a:srgbClr val="FEFDFA"/>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29361035"/>
              </p:ext>
            </p:extLst>
          </p:nvPr>
        </p:nvGraphicFramePr>
        <p:xfrm>
          <a:off x="402770" y="3029128"/>
          <a:ext cx="8458200" cy="3254786"/>
        </p:xfrm>
        <a:graphic>
          <a:graphicData uri="http://schemas.openxmlformats.org/drawingml/2006/table">
            <a:tbl>
              <a:tblPr/>
              <a:tblGrid>
                <a:gridCol w="1691640"/>
                <a:gridCol w="1691640"/>
                <a:gridCol w="1691640"/>
                <a:gridCol w="1691640"/>
                <a:gridCol w="1691640"/>
              </a:tblGrid>
              <a:tr h="399711">
                <a:tc>
                  <a:txBody>
                    <a:bodyPr/>
                    <a:lstStyle/>
                    <a:p>
                      <a:r>
                        <a:rPr lang="ru-RU" sz="1400" dirty="0">
                          <a:effectLst/>
                          <a:latin typeface="Verdana"/>
                        </a:rPr>
                        <a:t>Логин</a:t>
                      </a:r>
                      <a:endParaRPr lang="ru-RU" sz="1400" dirty="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Пароль</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Возраст</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Способ оплаты</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Результат</a:t>
                      </a:r>
                      <a:endParaRPr lang="ru-RU" sz="1400"/>
                    </a:p>
                  </a:txBody>
                  <a:tcPr marL="78957" marR="78957" marT="39479" marB="39479" anchor="ctr">
                    <a:lnL>
                      <a:noFill/>
                    </a:lnL>
                    <a:lnR>
                      <a:noFill/>
                    </a:lnR>
                    <a:lnT>
                      <a:noFill/>
                    </a:lnT>
                    <a:lnB>
                      <a:noFill/>
                    </a:lnB>
                    <a:solidFill>
                      <a:srgbClr val="FEFDFA"/>
                    </a:solidFill>
                  </a:tcPr>
                </a:tc>
              </a:tr>
              <a:tr h="571015">
                <a:tc>
                  <a:txBody>
                    <a:bodyPr/>
                    <a:lstStyle/>
                    <a:p>
                      <a:r>
                        <a:rPr lang="ru-RU" sz="1400">
                          <a:effectLst/>
                          <a:latin typeface="Verdana"/>
                        </a:rPr>
                        <a:t>Не латинские символы</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dirty="0">
                          <a:effectLst/>
                          <a:latin typeface="Verdana"/>
                        </a:rPr>
                        <a:t>Латинские символы</a:t>
                      </a:r>
                      <a:endParaRPr lang="ru-RU" sz="1400" dirty="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От 16 до 100</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Оплата картой</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Ошибка регистрации</a:t>
                      </a:r>
                      <a:endParaRPr lang="ru-RU" sz="1400"/>
                    </a:p>
                  </a:txBody>
                  <a:tcPr marL="78957" marR="78957" marT="39479" marB="39479" anchor="ctr">
                    <a:lnL>
                      <a:noFill/>
                    </a:lnL>
                    <a:lnR>
                      <a:noFill/>
                    </a:lnR>
                    <a:lnT>
                      <a:noFill/>
                    </a:lnT>
                    <a:lnB>
                      <a:noFill/>
                    </a:lnB>
                    <a:solidFill>
                      <a:srgbClr val="FEFDFA"/>
                    </a:solidFill>
                  </a:tcPr>
                </a:tc>
              </a:tr>
              <a:tr h="571015">
                <a:tc>
                  <a:txBody>
                    <a:bodyPr/>
                    <a:lstStyle/>
                    <a:p>
                      <a:r>
                        <a:rPr lang="ru-RU" sz="1400">
                          <a:effectLst/>
                          <a:latin typeface="Verdana"/>
                        </a:rPr>
                        <a:t>Пустой ввод</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Латинские символы</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От 16 до 100</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Оплата картой</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Ошибка регистрации</a:t>
                      </a:r>
                      <a:endParaRPr lang="ru-RU" sz="1400"/>
                    </a:p>
                  </a:txBody>
                  <a:tcPr marL="78957" marR="78957" marT="39479" marB="39479" anchor="ctr">
                    <a:lnL>
                      <a:noFill/>
                    </a:lnL>
                    <a:lnR>
                      <a:noFill/>
                    </a:lnR>
                    <a:lnT>
                      <a:noFill/>
                    </a:lnT>
                    <a:lnB>
                      <a:noFill/>
                    </a:lnB>
                    <a:solidFill>
                      <a:srgbClr val="FEFDFA"/>
                    </a:solidFill>
                  </a:tcPr>
                </a:tc>
              </a:tr>
              <a:tr h="571015">
                <a:tc>
                  <a:txBody>
                    <a:bodyPr/>
                    <a:lstStyle/>
                    <a:p>
                      <a:r>
                        <a:rPr lang="ru-RU" sz="1400">
                          <a:effectLst/>
                          <a:latin typeface="Verdana"/>
                        </a:rPr>
                        <a:t>Латинские символы</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Не Латинские символы</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От 16 до 100</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Интернет деньги</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Ошибка регистрации</a:t>
                      </a:r>
                      <a:endParaRPr lang="ru-RU" sz="1400"/>
                    </a:p>
                  </a:txBody>
                  <a:tcPr marL="78957" marR="78957" marT="39479" marB="39479" anchor="ctr">
                    <a:lnL>
                      <a:noFill/>
                    </a:lnL>
                    <a:lnR>
                      <a:noFill/>
                    </a:lnR>
                    <a:lnT>
                      <a:noFill/>
                    </a:lnT>
                    <a:lnB>
                      <a:noFill/>
                    </a:lnB>
                    <a:solidFill>
                      <a:srgbClr val="FEFDFA"/>
                    </a:solidFill>
                  </a:tcPr>
                </a:tc>
              </a:tr>
              <a:tr h="571015">
                <a:tc>
                  <a:txBody>
                    <a:bodyPr/>
                    <a:lstStyle/>
                    <a:p>
                      <a:r>
                        <a:rPr lang="ru-RU" sz="1400">
                          <a:effectLst/>
                          <a:latin typeface="Verdana"/>
                        </a:rPr>
                        <a:t>Латинские символы</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Пустой ввод</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От 16 до 100</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Интернет деньги</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Ошибка регистрации</a:t>
                      </a:r>
                      <a:endParaRPr lang="ru-RU" sz="1400"/>
                    </a:p>
                  </a:txBody>
                  <a:tcPr marL="78957" marR="78957" marT="39479" marB="39479" anchor="ctr">
                    <a:lnL>
                      <a:noFill/>
                    </a:lnL>
                    <a:lnR>
                      <a:noFill/>
                    </a:lnR>
                    <a:lnT>
                      <a:noFill/>
                    </a:lnT>
                    <a:lnB>
                      <a:noFill/>
                    </a:lnB>
                    <a:solidFill>
                      <a:srgbClr val="FEFDFA"/>
                    </a:solidFill>
                  </a:tcPr>
                </a:tc>
              </a:tr>
              <a:tr h="571015">
                <a:tc>
                  <a:txBody>
                    <a:bodyPr/>
                    <a:lstStyle/>
                    <a:p>
                      <a:r>
                        <a:rPr lang="ru-RU" sz="1400">
                          <a:effectLst/>
                          <a:latin typeface="Verdana"/>
                        </a:rPr>
                        <a:t>Латинские символы</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Латинские символы</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От 1 до 16</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a:effectLst/>
                          <a:latin typeface="Verdana"/>
                        </a:rPr>
                        <a:t>наличные</a:t>
                      </a:r>
                      <a:endParaRPr lang="ru-RU" sz="1400"/>
                    </a:p>
                  </a:txBody>
                  <a:tcPr marL="78957" marR="78957" marT="39479" marB="39479" anchor="ctr">
                    <a:lnL>
                      <a:noFill/>
                    </a:lnL>
                    <a:lnR>
                      <a:noFill/>
                    </a:lnR>
                    <a:lnT>
                      <a:noFill/>
                    </a:lnT>
                    <a:lnB>
                      <a:noFill/>
                    </a:lnB>
                    <a:solidFill>
                      <a:srgbClr val="FEFDFA"/>
                    </a:solidFill>
                  </a:tcPr>
                </a:tc>
                <a:tc>
                  <a:txBody>
                    <a:bodyPr/>
                    <a:lstStyle/>
                    <a:p>
                      <a:r>
                        <a:rPr lang="ru-RU" sz="1400" dirty="0">
                          <a:effectLst/>
                          <a:latin typeface="Verdana"/>
                        </a:rPr>
                        <a:t>Ошибка регистрации</a:t>
                      </a:r>
                      <a:endParaRPr lang="ru-RU" sz="1400" dirty="0"/>
                    </a:p>
                  </a:txBody>
                  <a:tcPr marL="78957" marR="78957" marT="39479" marB="39479" anchor="ctr">
                    <a:lnL>
                      <a:noFill/>
                    </a:lnL>
                    <a:lnR>
                      <a:noFill/>
                    </a:lnR>
                    <a:lnT>
                      <a:noFill/>
                    </a:lnT>
                    <a:lnB>
                      <a:noFill/>
                    </a:lnB>
                    <a:solidFill>
                      <a:srgbClr val="FEFDFA"/>
                    </a:solidFill>
                  </a:tcPr>
                </a:tc>
              </a:tr>
            </a:tbl>
          </a:graphicData>
        </a:graphic>
      </p:graphicFrame>
    </p:spTree>
    <p:extLst>
      <p:ext uri="{BB962C8B-B14F-4D97-AF65-F5344CB8AC3E}">
        <p14:creationId xmlns:p14="http://schemas.microsoft.com/office/powerpoint/2010/main" val="9997018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Матрица принятий решений</a:t>
            </a:r>
            <a:br>
              <a:rPr lang="ru-RU" dirty="0" smtClean="0"/>
            </a:br>
            <a:r>
              <a:rPr lang="ru-RU" b="0" dirty="0"/>
              <a:t>Decision </a:t>
            </a:r>
            <a:r>
              <a:rPr lang="ru-RU" b="0" dirty="0" smtClean="0"/>
              <a:t>Table</a:t>
            </a:r>
            <a:endParaRPr lang="ru-RU" b="0" dirty="0"/>
          </a:p>
        </p:txBody>
      </p:sp>
      <p:sp>
        <p:nvSpPr>
          <p:cNvPr id="3" name="Content Placeholder 2"/>
          <p:cNvSpPr>
            <a:spLocks noGrp="1"/>
          </p:cNvSpPr>
          <p:nvPr>
            <p:ph sz="quarter" idx="11"/>
          </p:nvPr>
        </p:nvSpPr>
        <p:spPr>
          <a:xfrm>
            <a:off x="484188" y="1617663"/>
            <a:ext cx="8229600" cy="1448266"/>
          </a:xfrm>
        </p:spPr>
        <p:txBody>
          <a:bodyPr/>
          <a:lstStyle/>
          <a:p>
            <a:r>
              <a:rPr lang="ru-RU" dirty="0"/>
              <a:t>О</a:t>
            </a:r>
            <a:r>
              <a:rPr lang="ru-RU" dirty="0" smtClean="0"/>
              <a:t>писывает </a:t>
            </a:r>
            <a:r>
              <a:rPr lang="ru-RU" dirty="0"/>
              <a:t>логику приложения основываясь </a:t>
            </a:r>
            <a:r>
              <a:rPr lang="ru-RU" dirty="0" smtClean="0"/>
              <a:t>на сущностях (свойствах/условиях</a:t>
            </a:r>
            <a:r>
              <a:rPr lang="ru-RU" dirty="0"/>
              <a:t>) состояния системы. </a:t>
            </a:r>
            <a:endParaRPr lang="ru-RU" dirty="0" smtClean="0"/>
          </a:p>
          <a:p>
            <a:r>
              <a:rPr lang="ru-RU" dirty="0" smtClean="0"/>
              <a:t>Каждая </a:t>
            </a:r>
            <a:r>
              <a:rPr lang="ru-RU" dirty="0"/>
              <a:t>decision table должна описывать 1 состояние системы</a:t>
            </a:r>
            <a:r>
              <a:rPr lang="ru-RU" dirty="0" smtClean="0"/>
              <a:t>.</a:t>
            </a:r>
          </a:p>
          <a:p>
            <a:r>
              <a:rPr lang="ru-RU" dirty="0" smtClean="0"/>
              <a:t>Напр. выдача кредита</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947785558"/>
              </p:ext>
            </p:extLst>
          </p:nvPr>
        </p:nvGraphicFramePr>
        <p:xfrm>
          <a:off x="355600" y="3314700"/>
          <a:ext cx="8572500" cy="2595880"/>
        </p:xfrm>
        <a:graphic>
          <a:graphicData uri="http://schemas.openxmlformats.org/drawingml/2006/table">
            <a:tbl>
              <a:tblPr firstRow="1" bandRow="1">
                <a:tableStyleId>{5C22544A-7EE6-4342-B048-85BDC9FD1C3A}</a:tableStyleId>
              </a:tblPr>
              <a:tblGrid>
                <a:gridCol w="2428875"/>
                <a:gridCol w="1444625"/>
                <a:gridCol w="1473200"/>
                <a:gridCol w="1511300"/>
                <a:gridCol w="1714500"/>
              </a:tblGrid>
              <a:tr h="370840">
                <a:tc>
                  <a:txBody>
                    <a:bodyPr/>
                    <a:lstStyle/>
                    <a:p>
                      <a:endParaRPr lang="ru-RU" dirty="0"/>
                    </a:p>
                  </a:txBody>
                  <a:tcPr/>
                </a:tc>
                <a:tc>
                  <a:txBody>
                    <a:bodyPr/>
                    <a:lstStyle/>
                    <a:p>
                      <a:r>
                        <a:rPr lang="ru-RU" dirty="0" smtClean="0"/>
                        <a:t>Правило 1</a:t>
                      </a:r>
                      <a:endParaRPr lang="ru-RU" dirty="0"/>
                    </a:p>
                  </a:txBody>
                  <a:tcPr/>
                </a:tc>
                <a:tc>
                  <a:txBody>
                    <a:bodyPr/>
                    <a:lstStyle/>
                    <a:p>
                      <a:r>
                        <a:rPr lang="ru-RU" dirty="0" smtClean="0"/>
                        <a:t>Правило 2</a:t>
                      </a:r>
                      <a:endParaRPr lang="ru-RU" dirty="0"/>
                    </a:p>
                  </a:txBody>
                  <a:tcPr/>
                </a:tc>
                <a:tc>
                  <a:txBody>
                    <a:bodyPr/>
                    <a:lstStyle/>
                    <a:p>
                      <a:endParaRPr lang="ru-RU"/>
                    </a:p>
                  </a:txBody>
                  <a:tcPr/>
                </a:tc>
                <a:tc>
                  <a:txBody>
                    <a:bodyPr/>
                    <a:lstStyle/>
                    <a:p>
                      <a:r>
                        <a:rPr lang="ru-RU" dirty="0" smtClean="0"/>
                        <a:t>Правило </a:t>
                      </a:r>
                      <a:r>
                        <a:rPr lang="en-US" dirty="0" smtClean="0"/>
                        <a:t>N</a:t>
                      </a:r>
                      <a:endParaRPr lang="ru-RU" dirty="0"/>
                    </a:p>
                  </a:txBody>
                  <a:tcPr/>
                </a:tc>
              </a:tr>
              <a:tr h="370840">
                <a:tc>
                  <a:txBody>
                    <a:bodyPr/>
                    <a:lstStyle/>
                    <a:p>
                      <a:r>
                        <a:rPr lang="ru-RU" dirty="0" smtClean="0"/>
                        <a:t>Входной параметр 1</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Входной параметр 2</a:t>
                      </a:r>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70840">
                <a:tc>
                  <a:txBody>
                    <a:bodyPr/>
                    <a:lstStyle/>
                    <a:p>
                      <a:r>
                        <a:rPr lang="ru-RU" dirty="0" smtClean="0"/>
                        <a:t>Входной параметр 3</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r h="370840">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tr>
              <a:tr h="370840">
                <a:tc>
                  <a:txBody>
                    <a:bodyPr/>
                    <a:lstStyle/>
                    <a:p>
                      <a:r>
                        <a:rPr lang="ru-RU" dirty="0" smtClean="0"/>
                        <a:t>Действие 1</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370840">
                <a:tc>
                  <a:txBody>
                    <a:bodyPr/>
                    <a:lstStyle/>
                    <a:p>
                      <a:r>
                        <a:rPr lang="ru-RU" dirty="0" smtClean="0"/>
                        <a:t>Действие 2</a:t>
                      </a:r>
                      <a:endParaRPr lang="ru-RU" dirty="0"/>
                    </a:p>
                  </a:txBody>
                  <a:tcPr/>
                </a:tc>
                <a:tc>
                  <a:txBody>
                    <a:bodyPr/>
                    <a:lstStyle/>
                    <a:p>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spTree>
    <p:extLst>
      <p:ext uri="{BB962C8B-B14F-4D97-AF65-F5344CB8AC3E}">
        <p14:creationId xmlns:p14="http://schemas.microsoft.com/office/powerpoint/2010/main" val="3849986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1. 2 бинарных сущности, 1 действие</a:t>
            </a:r>
          </a:p>
        </p:txBody>
      </p:sp>
      <p:sp>
        <p:nvSpPr>
          <p:cNvPr id="3" name="Content Placeholder 2"/>
          <p:cNvSpPr>
            <a:spLocks noGrp="1"/>
          </p:cNvSpPr>
          <p:nvPr>
            <p:ph sz="quarter" idx="11"/>
          </p:nvPr>
        </p:nvSpPr>
        <p:spPr>
          <a:xfrm>
            <a:off x="484188" y="1617663"/>
            <a:ext cx="8229600" cy="1392237"/>
          </a:xfrm>
        </p:spPr>
        <p:txBody>
          <a:bodyPr/>
          <a:lstStyle/>
          <a:p>
            <a:pPr marL="0" indent="0">
              <a:buNone/>
            </a:pPr>
            <a:r>
              <a:rPr lang="ru-RU" dirty="0" smtClean="0"/>
              <a:t>Приложение вычисляет </a:t>
            </a:r>
            <a:r>
              <a:rPr lang="ru-RU" dirty="0"/>
              <a:t>скидку на страхование </a:t>
            </a:r>
            <a:r>
              <a:rPr lang="ru-RU" dirty="0" smtClean="0"/>
              <a:t>автомобилей</a:t>
            </a: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420348817"/>
              </p:ext>
            </p:extLst>
          </p:nvPr>
        </p:nvGraphicFramePr>
        <p:xfrm>
          <a:off x="558801" y="3289300"/>
          <a:ext cx="8089899" cy="2254250"/>
        </p:xfrm>
        <a:graphic>
          <a:graphicData uri="http://schemas.openxmlformats.org/drawingml/2006/table">
            <a:tbl>
              <a:tblPr firstRow="1" bandRow="1">
                <a:tableStyleId>{5C22544A-7EE6-4342-B048-85BDC9FD1C3A}</a:tableStyleId>
              </a:tblPr>
              <a:tblGrid>
                <a:gridCol w="1988510"/>
                <a:gridCol w="1605589"/>
                <a:gridCol w="1511300"/>
                <a:gridCol w="1473200"/>
                <a:gridCol w="1511300"/>
              </a:tblGrid>
              <a:tr h="450850">
                <a:tc>
                  <a:txBody>
                    <a:bodyPr/>
                    <a:lstStyle/>
                    <a:p>
                      <a:endParaRPr lang="ru-RU" dirty="0"/>
                    </a:p>
                  </a:txBody>
                  <a:tcPr/>
                </a:tc>
                <a:tc>
                  <a:txBody>
                    <a:bodyPr/>
                    <a:lstStyle/>
                    <a:p>
                      <a:r>
                        <a:rPr lang="ru-RU" dirty="0" smtClean="0"/>
                        <a:t>Правило  1</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Правило 2</a:t>
                      </a:r>
                    </a:p>
                  </a:txBody>
                  <a:tcPr/>
                </a:tc>
                <a:tc>
                  <a:txBody>
                    <a:bodyPr/>
                    <a:lstStyle/>
                    <a:p>
                      <a:r>
                        <a:rPr lang="ru-RU" dirty="0" smtClean="0"/>
                        <a:t>Правило 3</a:t>
                      </a:r>
                      <a:endParaRPr lang="ru-RU" dirty="0"/>
                    </a:p>
                  </a:txBody>
                  <a:tcPr/>
                </a:tc>
                <a:tc>
                  <a:txBody>
                    <a:bodyPr/>
                    <a:lstStyle/>
                    <a:p>
                      <a:r>
                        <a:rPr lang="ru-RU" dirty="0" smtClean="0"/>
                        <a:t>Правило 4</a:t>
                      </a:r>
                      <a:endParaRPr lang="ru-RU" dirty="0"/>
                    </a:p>
                  </a:txBody>
                  <a:tcPr/>
                </a:tc>
              </a:tr>
              <a:tr h="450850">
                <a:tc>
                  <a:txBody>
                    <a:bodyPr/>
                    <a:lstStyle/>
                    <a:p>
                      <a:r>
                        <a:rPr lang="ru-RU" dirty="0" err="1" smtClean="0"/>
                        <a:t>Безаварийн.езда</a:t>
                      </a:r>
                      <a:endParaRPr lang="ru-RU" dirty="0"/>
                    </a:p>
                  </a:txBody>
                  <a:tcPr/>
                </a:tc>
                <a:tc>
                  <a:txBody>
                    <a:bodyPr/>
                    <a:lstStyle/>
                    <a:p>
                      <a:r>
                        <a:rPr lang="ru-RU" dirty="0" smtClean="0"/>
                        <a:t>да</a:t>
                      </a:r>
                      <a:endParaRPr lang="ru-RU" dirty="0"/>
                    </a:p>
                  </a:txBody>
                  <a:tcPr/>
                </a:tc>
                <a:tc>
                  <a:txBody>
                    <a:bodyPr/>
                    <a:lstStyle/>
                    <a:p>
                      <a:r>
                        <a:rPr lang="ru-RU" dirty="0" smtClean="0"/>
                        <a:t>да</a:t>
                      </a:r>
                      <a:endParaRPr lang="ru-RU" dirty="0"/>
                    </a:p>
                  </a:txBody>
                  <a:tcPr/>
                </a:tc>
                <a:tc>
                  <a:txBody>
                    <a:bodyPr/>
                    <a:lstStyle/>
                    <a:p>
                      <a:r>
                        <a:rPr lang="ru-RU" dirty="0" smtClean="0"/>
                        <a:t>нет</a:t>
                      </a:r>
                      <a:endParaRPr lang="ru-RU" dirty="0"/>
                    </a:p>
                  </a:txBody>
                  <a:tcPr/>
                </a:tc>
                <a:tc>
                  <a:txBody>
                    <a:bodyPr/>
                    <a:lstStyle/>
                    <a:p>
                      <a:r>
                        <a:rPr lang="ru-RU" dirty="0" smtClean="0"/>
                        <a:t>нет</a:t>
                      </a:r>
                      <a:endParaRPr lang="ru-RU" dirty="0"/>
                    </a:p>
                  </a:txBody>
                  <a:tcPr/>
                </a:tc>
              </a:tr>
              <a:tr h="450850">
                <a:tc>
                  <a:txBody>
                    <a:bodyPr/>
                    <a:lstStyle/>
                    <a:p>
                      <a:r>
                        <a:rPr lang="ru-RU" dirty="0" smtClean="0"/>
                        <a:t>Стаж больше 5</a:t>
                      </a:r>
                      <a:r>
                        <a:rPr lang="ru-RU" baseline="0" dirty="0" smtClean="0"/>
                        <a:t> л</a:t>
                      </a:r>
                      <a:endParaRPr lang="ru-RU" dirty="0"/>
                    </a:p>
                  </a:txBody>
                  <a:tcPr/>
                </a:tc>
                <a:tc>
                  <a:txBody>
                    <a:bodyPr/>
                    <a:lstStyle/>
                    <a:p>
                      <a:r>
                        <a:rPr lang="ru-RU" dirty="0" smtClean="0"/>
                        <a:t>да</a:t>
                      </a:r>
                      <a:endParaRPr lang="ru-RU" dirty="0"/>
                    </a:p>
                  </a:txBody>
                  <a:tcPr/>
                </a:tc>
                <a:tc>
                  <a:txBody>
                    <a:bodyPr/>
                    <a:lstStyle/>
                    <a:p>
                      <a:r>
                        <a:rPr lang="ru-RU" dirty="0" smtClean="0"/>
                        <a:t>нет</a:t>
                      </a:r>
                      <a:endParaRPr lang="ru-RU" dirty="0"/>
                    </a:p>
                  </a:txBody>
                  <a:tcPr/>
                </a:tc>
                <a:tc>
                  <a:txBody>
                    <a:bodyPr/>
                    <a:lstStyle/>
                    <a:p>
                      <a:r>
                        <a:rPr lang="ru-RU" dirty="0" smtClean="0"/>
                        <a:t>да</a:t>
                      </a:r>
                      <a:endParaRPr lang="ru-RU" dirty="0"/>
                    </a:p>
                  </a:txBody>
                  <a:tcPr/>
                </a:tc>
                <a:tc>
                  <a:txBody>
                    <a:bodyPr/>
                    <a:lstStyle/>
                    <a:p>
                      <a:r>
                        <a:rPr lang="ru-RU" dirty="0" smtClean="0"/>
                        <a:t>нет</a:t>
                      </a:r>
                      <a:endParaRPr lang="ru-RU" dirty="0"/>
                    </a:p>
                  </a:txBody>
                  <a:tcPr/>
                </a:tc>
              </a:tr>
              <a:tr h="450850">
                <a:tc>
                  <a:txBody>
                    <a:bodyPr/>
                    <a:lstStyle/>
                    <a:p>
                      <a:endParaRPr lang="ru-RU" sz="1400" dirty="0"/>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r>
              <a:tr h="450850">
                <a:tc>
                  <a:txBody>
                    <a:bodyPr/>
                    <a:lstStyle/>
                    <a:p>
                      <a:r>
                        <a:rPr lang="ru-RU" dirty="0" smtClean="0"/>
                        <a:t>Скидка</a:t>
                      </a:r>
                      <a:endParaRPr lang="ru-RU" dirty="0"/>
                    </a:p>
                  </a:txBody>
                  <a:tcPr/>
                </a:tc>
                <a:tc>
                  <a:txBody>
                    <a:bodyPr/>
                    <a:lstStyle/>
                    <a:p>
                      <a:r>
                        <a:rPr lang="ru-RU" dirty="0" smtClean="0"/>
                        <a:t>60</a:t>
                      </a:r>
                      <a:endParaRPr lang="ru-RU" dirty="0"/>
                    </a:p>
                  </a:txBody>
                  <a:tcPr/>
                </a:tc>
                <a:tc>
                  <a:txBody>
                    <a:bodyPr/>
                    <a:lstStyle/>
                    <a:p>
                      <a:r>
                        <a:rPr lang="ru-RU" dirty="0" smtClean="0"/>
                        <a:t>25</a:t>
                      </a:r>
                      <a:endParaRPr lang="ru-RU" dirty="0"/>
                    </a:p>
                  </a:txBody>
                  <a:tcPr/>
                </a:tc>
                <a:tc>
                  <a:txBody>
                    <a:bodyPr/>
                    <a:lstStyle/>
                    <a:p>
                      <a:r>
                        <a:rPr lang="ru-RU" dirty="0" smtClean="0"/>
                        <a:t>50</a:t>
                      </a:r>
                      <a:endParaRPr lang="ru-RU" dirty="0"/>
                    </a:p>
                  </a:txBody>
                  <a:tcPr/>
                </a:tc>
                <a:tc>
                  <a:txBody>
                    <a:bodyPr/>
                    <a:lstStyle/>
                    <a:p>
                      <a:r>
                        <a:rPr lang="ru-RU" dirty="0" smtClean="0"/>
                        <a:t>0</a:t>
                      </a:r>
                      <a:endParaRPr lang="ru-RU" dirty="0"/>
                    </a:p>
                  </a:txBody>
                  <a:tcPr/>
                </a:tc>
              </a:tr>
            </a:tbl>
          </a:graphicData>
        </a:graphic>
      </p:graphicFrame>
      <p:sp>
        <p:nvSpPr>
          <p:cNvPr id="5" name="TextBox 4"/>
          <p:cNvSpPr txBox="1"/>
          <p:nvPr/>
        </p:nvSpPr>
        <p:spPr>
          <a:xfrm>
            <a:off x="2546350" y="2687041"/>
            <a:ext cx="1447800" cy="369332"/>
          </a:xfrm>
          <a:prstGeom prst="rect">
            <a:avLst/>
          </a:prstGeom>
          <a:solidFill>
            <a:schemeClr val="accent1"/>
          </a:solidFill>
        </p:spPr>
        <p:txBody>
          <a:bodyPr wrap="square" rtlCol="0">
            <a:spAutoFit/>
          </a:bodyPr>
          <a:lstStyle/>
          <a:p>
            <a:r>
              <a:rPr lang="ru-RU" sz="1800" dirty="0" smtClean="0">
                <a:solidFill>
                  <a:schemeClr val="bg1"/>
                </a:solidFill>
              </a:rPr>
              <a:t>Тест-кейс1</a:t>
            </a:r>
            <a:endParaRPr lang="ru-RU" sz="1800" dirty="0">
              <a:solidFill>
                <a:schemeClr val="bg1"/>
              </a:solidFill>
            </a:endParaRPr>
          </a:p>
        </p:txBody>
      </p:sp>
      <p:sp>
        <p:nvSpPr>
          <p:cNvPr id="6" name="TextBox 5"/>
          <p:cNvSpPr txBox="1"/>
          <p:nvPr/>
        </p:nvSpPr>
        <p:spPr>
          <a:xfrm>
            <a:off x="4125119" y="2686605"/>
            <a:ext cx="1485900" cy="369332"/>
          </a:xfrm>
          <a:prstGeom prst="rect">
            <a:avLst/>
          </a:prstGeom>
          <a:solidFill>
            <a:schemeClr val="accent1"/>
          </a:solidFill>
        </p:spPr>
        <p:txBody>
          <a:bodyPr wrap="square" rtlCol="0">
            <a:spAutoFit/>
          </a:bodyPr>
          <a:lstStyle/>
          <a:p>
            <a:r>
              <a:rPr lang="ru-RU" sz="1800" dirty="0" smtClean="0">
                <a:solidFill>
                  <a:schemeClr val="bg1"/>
                </a:solidFill>
              </a:rPr>
              <a:t>Тест-кейс2</a:t>
            </a:r>
            <a:endParaRPr lang="ru-RU" sz="1800" dirty="0">
              <a:solidFill>
                <a:schemeClr val="bg1"/>
              </a:solidFill>
            </a:endParaRPr>
          </a:p>
        </p:txBody>
      </p:sp>
      <p:sp>
        <p:nvSpPr>
          <p:cNvPr id="7" name="TextBox 6"/>
          <p:cNvSpPr txBox="1"/>
          <p:nvPr/>
        </p:nvSpPr>
        <p:spPr>
          <a:xfrm>
            <a:off x="5632636" y="2686169"/>
            <a:ext cx="1409700" cy="369332"/>
          </a:xfrm>
          <a:prstGeom prst="rect">
            <a:avLst/>
          </a:prstGeom>
          <a:solidFill>
            <a:schemeClr val="accent1"/>
          </a:solidFill>
        </p:spPr>
        <p:txBody>
          <a:bodyPr wrap="square" rtlCol="0">
            <a:spAutoFit/>
          </a:bodyPr>
          <a:lstStyle/>
          <a:p>
            <a:r>
              <a:rPr lang="ru-RU" sz="1800" dirty="0" smtClean="0">
                <a:solidFill>
                  <a:schemeClr val="bg1"/>
                </a:solidFill>
              </a:rPr>
              <a:t>Тест-кейс3</a:t>
            </a:r>
            <a:endParaRPr lang="ru-RU" sz="1800" dirty="0">
              <a:solidFill>
                <a:schemeClr val="bg1"/>
              </a:solidFill>
            </a:endParaRPr>
          </a:p>
        </p:txBody>
      </p:sp>
      <p:sp>
        <p:nvSpPr>
          <p:cNvPr id="8" name="TextBox 7"/>
          <p:cNvSpPr txBox="1"/>
          <p:nvPr/>
        </p:nvSpPr>
        <p:spPr>
          <a:xfrm>
            <a:off x="7173212" y="2671446"/>
            <a:ext cx="1409700" cy="369332"/>
          </a:xfrm>
          <a:prstGeom prst="rect">
            <a:avLst/>
          </a:prstGeom>
          <a:solidFill>
            <a:schemeClr val="accent1"/>
          </a:solidFill>
        </p:spPr>
        <p:txBody>
          <a:bodyPr wrap="square" rtlCol="0">
            <a:spAutoFit/>
          </a:bodyPr>
          <a:lstStyle/>
          <a:p>
            <a:r>
              <a:rPr lang="ru-RU" sz="1800" dirty="0" smtClean="0">
                <a:solidFill>
                  <a:schemeClr val="bg1"/>
                </a:solidFill>
              </a:rPr>
              <a:t>Тест-кейс4</a:t>
            </a:r>
            <a:endParaRPr lang="ru-RU" sz="1800" dirty="0">
              <a:solidFill>
                <a:schemeClr val="bg1"/>
              </a:solidFill>
            </a:endParaRPr>
          </a:p>
        </p:txBody>
      </p:sp>
      <p:sp>
        <p:nvSpPr>
          <p:cNvPr id="10" name="TextBox 9"/>
          <p:cNvSpPr txBox="1"/>
          <p:nvPr/>
        </p:nvSpPr>
        <p:spPr>
          <a:xfrm>
            <a:off x="577850" y="4673720"/>
            <a:ext cx="2692400" cy="369332"/>
          </a:xfrm>
          <a:prstGeom prst="rect">
            <a:avLst/>
          </a:prstGeom>
          <a:solidFill>
            <a:schemeClr val="accent1"/>
          </a:solidFill>
        </p:spPr>
        <p:txBody>
          <a:bodyPr wrap="square" rtlCol="0">
            <a:spAutoFit/>
          </a:bodyPr>
          <a:lstStyle/>
          <a:p>
            <a:r>
              <a:rPr lang="ru-RU" sz="1800" dirty="0" smtClean="0">
                <a:solidFill>
                  <a:schemeClr val="bg1"/>
                </a:solidFill>
              </a:rPr>
              <a:t>Ожидаемый результат</a:t>
            </a:r>
            <a:endParaRPr lang="ru-RU" sz="1800" dirty="0">
              <a:solidFill>
                <a:schemeClr val="bg1"/>
              </a:solidFill>
            </a:endParaRPr>
          </a:p>
        </p:txBody>
      </p:sp>
      <p:sp>
        <p:nvSpPr>
          <p:cNvPr id="9" name="TextBox 8"/>
          <p:cNvSpPr txBox="1"/>
          <p:nvPr/>
        </p:nvSpPr>
        <p:spPr>
          <a:xfrm>
            <a:off x="842963" y="5743575"/>
            <a:ext cx="6681188" cy="1015663"/>
          </a:xfrm>
          <a:prstGeom prst="rect">
            <a:avLst/>
          </a:prstGeom>
          <a:noFill/>
        </p:spPr>
        <p:txBody>
          <a:bodyPr wrap="none" rtlCol="0">
            <a:spAutoFit/>
          </a:bodyPr>
          <a:lstStyle/>
          <a:p>
            <a:r>
              <a:rPr lang="ru-RU" dirty="0" smtClean="0"/>
              <a:t>+негативные проверки</a:t>
            </a:r>
          </a:p>
          <a:p>
            <a:r>
              <a:rPr lang="ru-RU" dirty="0" smtClean="0"/>
              <a:t>Отличие от </a:t>
            </a:r>
            <a:r>
              <a:rPr lang="ru-RU" dirty="0" err="1" smtClean="0"/>
              <a:t>пэрвайс</a:t>
            </a:r>
            <a:r>
              <a:rPr lang="ru-RU" dirty="0" smtClean="0"/>
              <a:t>: у ПВ нет ОР, просто перебор, </a:t>
            </a:r>
          </a:p>
          <a:p>
            <a:r>
              <a:rPr lang="ru-RU" dirty="0" smtClean="0"/>
              <a:t>а здесь ОР различается в зависимости от комбинаций</a:t>
            </a:r>
            <a:endParaRPr lang="ru-RU" dirty="0"/>
          </a:p>
        </p:txBody>
      </p:sp>
    </p:spTree>
    <p:extLst>
      <p:ext uri="{BB962C8B-B14F-4D97-AF65-F5344CB8AC3E}">
        <p14:creationId xmlns:p14="http://schemas.microsoft.com/office/powerpoint/2010/main" val="345741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95324" y="137202"/>
            <a:ext cx="6347713" cy="1320800"/>
          </a:xfrm>
        </p:spPr>
        <p:txBody>
          <a:bodyPr/>
          <a:lstStyle/>
          <a:p>
            <a:r>
              <a:rPr lang="ru-RU" dirty="0"/>
              <a:t>Пример 2. 4 </a:t>
            </a:r>
            <a:r>
              <a:rPr lang="ru-RU" dirty="0" smtClean="0"/>
              <a:t>бинарные </a:t>
            </a:r>
            <a:r>
              <a:rPr lang="ru-RU" dirty="0"/>
              <a:t>сущности, 3 действия</a:t>
            </a:r>
          </a:p>
        </p:txBody>
      </p:sp>
      <p:sp>
        <p:nvSpPr>
          <p:cNvPr id="3" name="Content Placeholder 2"/>
          <p:cNvSpPr>
            <a:spLocks noGrp="1"/>
          </p:cNvSpPr>
          <p:nvPr>
            <p:ph sz="quarter" idx="11"/>
          </p:nvPr>
        </p:nvSpPr>
        <p:spPr>
          <a:xfrm>
            <a:off x="484188" y="1350963"/>
            <a:ext cx="8229600" cy="2547937"/>
          </a:xfrm>
        </p:spPr>
        <p:txBody>
          <a:bodyPr>
            <a:normAutofit/>
          </a:bodyPr>
          <a:lstStyle/>
          <a:p>
            <a:pPr marL="0" indent="0">
              <a:buNone/>
            </a:pPr>
            <a:r>
              <a:rPr lang="ru-RU" dirty="0" smtClean="0"/>
              <a:t>Протестировать форму используя матрицу принятия решений: На форме </a:t>
            </a:r>
            <a:r>
              <a:rPr lang="ru-RU" dirty="0"/>
              <a:t>регистрации </a:t>
            </a:r>
            <a:r>
              <a:rPr lang="ru-RU" dirty="0" smtClean="0"/>
              <a:t>студентов можно создавать</a:t>
            </a:r>
            <a:r>
              <a:rPr lang="ru-RU" dirty="0"/>
              <a:t>, редактировать и удалять студентов из БД. Чтобы создать нового студента нужно ввести его имя, фамилию, адрес и нажать кнопку enter. Запись о студенте будет сохранена в БД и приложение вернет ID новосозданного студента</a:t>
            </a:r>
            <a:r>
              <a:rPr lang="ru-RU" dirty="0" smtClean="0"/>
              <a:t>.</a:t>
            </a:r>
          </a:p>
          <a:p>
            <a:pPr marL="0" indent="0">
              <a:buNone/>
            </a:pPr>
            <a:r>
              <a:rPr lang="ru-RU" dirty="0"/>
              <a:t>Для того чтобы отредактировать или удалить данные студента нужно ввести ID студента и выбрать </a:t>
            </a:r>
            <a:r>
              <a:rPr lang="en-US" dirty="0" err="1" smtClean="0"/>
              <a:t>radiobutton</a:t>
            </a:r>
            <a:r>
              <a:rPr lang="ru-RU" dirty="0" smtClean="0"/>
              <a:t>(исключающее или)</a:t>
            </a:r>
            <a:r>
              <a:rPr lang="en-US" dirty="0" smtClean="0"/>
              <a:t> </a:t>
            </a:r>
            <a:r>
              <a:rPr lang="ru-RU" dirty="0" smtClean="0"/>
              <a:t>Modify </a:t>
            </a:r>
            <a:r>
              <a:rPr lang="ru-RU" dirty="0"/>
              <a:t>или Delete соответственно.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3740489"/>
            <a:ext cx="4435475" cy="310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731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9708" y="165097"/>
            <a:ext cx="7974901" cy="1320800"/>
          </a:xfrm>
        </p:spPr>
        <p:txBody>
          <a:bodyPr>
            <a:normAutofit fontScale="90000"/>
          </a:bodyPr>
          <a:lstStyle/>
          <a:p>
            <a:r>
              <a:rPr lang="ru-RU" dirty="0" err="1" smtClean="0"/>
              <a:t>Тестить</a:t>
            </a:r>
            <a:r>
              <a:rPr lang="ru-RU" dirty="0" smtClean="0"/>
              <a:t> можно любыми методами, но удобнее </a:t>
            </a:r>
            <a:r>
              <a:rPr lang="ru-RU" dirty="0" err="1" smtClean="0"/>
              <a:t>тестить</a:t>
            </a:r>
            <a:r>
              <a:rPr lang="ru-RU" dirty="0" smtClean="0"/>
              <a:t> с помощью матрицы принятия решений</a:t>
            </a:r>
            <a:endParaRPr lang="ru-RU" dirty="0"/>
          </a:p>
        </p:txBody>
      </p:sp>
      <p:graphicFrame>
        <p:nvGraphicFramePr>
          <p:cNvPr id="6" name="Content Placeholder 5"/>
          <p:cNvGraphicFramePr>
            <a:graphicFrameLocks noGrp="1"/>
          </p:cNvGraphicFramePr>
          <p:nvPr>
            <p:ph sz="quarter" idx="11"/>
            <p:extLst>
              <p:ext uri="{D42A27DB-BD31-4B8C-83A1-F6EECF244321}">
                <p14:modId xmlns:p14="http://schemas.microsoft.com/office/powerpoint/2010/main" val="4138890759"/>
              </p:ext>
            </p:extLst>
          </p:nvPr>
        </p:nvGraphicFramePr>
        <p:xfrm>
          <a:off x="177796" y="1727199"/>
          <a:ext cx="8750304" cy="3898898"/>
        </p:xfrm>
        <a:graphic>
          <a:graphicData uri="http://schemas.openxmlformats.org/drawingml/2006/table">
            <a:tbl>
              <a:tblPr>
                <a:tableStyleId>{5C22544A-7EE6-4342-B048-85BDC9FD1C3A}</a:tableStyleId>
              </a:tblPr>
              <a:tblGrid>
                <a:gridCol w="2020584"/>
                <a:gridCol w="384078"/>
                <a:gridCol w="384078"/>
                <a:gridCol w="384078"/>
                <a:gridCol w="384078"/>
                <a:gridCol w="384078"/>
                <a:gridCol w="384078"/>
                <a:gridCol w="384078"/>
                <a:gridCol w="384078"/>
                <a:gridCol w="384078"/>
                <a:gridCol w="467574"/>
                <a:gridCol w="467574"/>
                <a:gridCol w="467574"/>
                <a:gridCol w="467574"/>
                <a:gridCol w="467574"/>
                <a:gridCol w="467574"/>
                <a:gridCol w="467574"/>
              </a:tblGrid>
              <a:tr h="374894">
                <a:tc>
                  <a:txBody>
                    <a:bodyPr/>
                    <a:lstStyle/>
                    <a:p>
                      <a:pPr algn="l" fontAlgn="b"/>
                      <a:endParaRPr lang="ru-RU" sz="1100" b="0" i="0" u="none" strike="noStrike">
                        <a:solidFill>
                          <a:srgbClr val="000000"/>
                        </a:solidFill>
                        <a:effectLst/>
                        <a:latin typeface="+mj-lt"/>
                      </a:endParaRPr>
                    </a:p>
                  </a:txBody>
                  <a:tcPr marL="9525" marR="9525" marT="9525" marB="0" anchor="b"/>
                </a:tc>
                <a:tc>
                  <a:txBody>
                    <a:bodyPr/>
                    <a:lstStyle/>
                    <a:p>
                      <a:pPr algn="l" fontAlgn="ctr"/>
                      <a:r>
                        <a:rPr lang="ru-RU" sz="1000" u="none" strike="noStrike">
                          <a:effectLst/>
                          <a:latin typeface="+mj-lt"/>
                        </a:rPr>
                        <a:t>Пр1</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Пр2</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Пр3</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Пр4</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Пр5</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Пр6</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Пр7</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Пр8</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Пр9</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Пр10</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Пр11</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Пр12</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Пр13</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Пр14</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Пр15</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Пр16</a:t>
                      </a:r>
                      <a:endParaRPr lang="ru-RU" sz="1000" b="0" i="0" u="none" strike="noStrike">
                        <a:solidFill>
                          <a:srgbClr val="000000"/>
                        </a:solidFill>
                        <a:effectLst/>
                        <a:latin typeface="+mj-lt"/>
                      </a:endParaRPr>
                    </a:p>
                  </a:txBody>
                  <a:tcPr marL="9525" marR="9525" marT="9525" marB="0" anchor="ctr"/>
                </a:tc>
              </a:tr>
              <a:tr h="637320">
                <a:tc>
                  <a:txBody>
                    <a:bodyPr/>
                    <a:lstStyle/>
                    <a:p>
                      <a:pPr algn="l" fontAlgn="ctr"/>
                      <a:r>
                        <a:rPr lang="ru-RU" sz="1000" u="none" strike="noStrike">
                          <a:effectLst/>
                          <a:latin typeface="+mj-lt"/>
                        </a:rPr>
                        <a:t>Введены данные о студенте?</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r>
              <a:tr h="374894">
                <a:tc>
                  <a:txBody>
                    <a:bodyPr/>
                    <a:lstStyle/>
                    <a:p>
                      <a:pPr algn="l" fontAlgn="ctr"/>
                      <a:r>
                        <a:rPr lang="ru-RU" sz="1000" u="none" strike="noStrike">
                          <a:effectLst/>
                          <a:latin typeface="+mj-lt"/>
                        </a:rPr>
                        <a:t>Введен </a:t>
                      </a:r>
                      <a:r>
                        <a:rPr lang="en-US" sz="1000" u="none" strike="noStrike">
                          <a:effectLst/>
                          <a:latin typeface="+mj-lt"/>
                        </a:rPr>
                        <a:t>ID </a:t>
                      </a:r>
                      <a:r>
                        <a:rPr lang="ru-RU" sz="1000" u="none" strike="noStrike">
                          <a:effectLst/>
                          <a:latin typeface="+mj-lt"/>
                        </a:rPr>
                        <a:t>студента?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r>
              <a:tr h="374894">
                <a:tc>
                  <a:txBody>
                    <a:bodyPr/>
                    <a:lstStyle/>
                    <a:p>
                      <a:pPr algn="l" fontAlgn="ctr"/>
                      <a:r>
                        <a:rPr lang="ru-RU" sz="1000" u="none" strike="noStrike">
                          <a:effectLst/>
                          <a:latin typeface="+mj-lt"/>
                        </a:rPr>
                        <a:t>Выбран </a:t>
                      </a:r>
                      <a:r>
                        <a:rPr lang="en-US" sz="1000" u="none" strike="noStrike">
                          <a:effectLst/>
                          <a:latin typeface="+mj-lt"/>
                        </a:rPr>
                        <a:t>Modify?</a:t>
                      </a:r>
                      <a:endParaRPr lang="en-US"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r>
              <a:tr h="374894">
                <a:tc>
                  <a:txBody>
                    <a:bodyPr/>
                    <a:lstStyle/>
                    <a:p>
                      <a:pPr algn="l" fontAlgn="ctr"/>
                      <a:r>
                        <a:rPr lang="ru-RU" sz="1000" u="none" strike="noStrike">
                          <a:effectLst/>
                          <a:latin typeface="+mj-lt"/>
                        </a:rPr>
                        <a:t>Выбран </a:t>
                      </a:r>
                      <a:r>
                        <a:rPr lang="en-US" sz="1000" u="none" strike="noStrike">
                          <a:effectLst/>
                          <a:latin typeface="+mj-lt"/>
                        </a:rPr>
                        <a:t>Delete?</a:t>
                      </a:r>
                      <a:endParaRPr lang="en-US"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r>
              <a:tr h="374894">
                <a:tc>
                  <a:txBody>
                    <a:bodyPr/>
                    <a:lstStyle/>
                    <a:p>
                      <a:pPr algn="l" fontAlgn="ctr"/>
                      <a:r>
                        <a:rPr lang="ru-RU" sz="1000" u="none" strike="noStrike">
                          <a:effectLst/>
                          <a:latin typeface="+mj-lt"/>
                        </a:rPr>
                        <a:t>Действие</a:t>
                      </a:r>
                      <a:endParaRPr lang="ru-RU" sz="1000" b="1" i="0" u="none" strike="noStrike">
                        <a:solidFill>
                          <a:srgbClr val="000000"/>
                        </a:solidFill>
                        <a:effectLst/>
                        <a:latin typeface="+mj-lt"/>
                      </a:endParaRPr>
                    </a:p>
                  </a:txBody>
                  <a:tcPr marL="9525" marR="9525" marT="9525" marB="0" anchor="ctr"/>
                </a:tc>
                <a:tc gridSpan="16">
                  <a:txBody>
                    <a:bodyPr/>
                    <a:lstStyle/>
                    <a:p>
                      <a:pPr algn="l" fontAlgn="ctr"/>
                      <a:r>
                        <a:rPr lang="ru-RU" sz="1000" u="none" strike="noStrike">
                          <a:effectLst/>
                          <a:latin typeface="+mj-lt"/>
                        </a:rPr>
                        <a:t> </a:t>
                      </a:r>
                      <a:endParaRPr lang="ru-RU" sz="1000" b="0" i="0" u="none" strike="noStrike">
                        <a:solidFill>
                          <a:srgbClr val="000000"/>
                        </a:solidFill>
                        <a:effectLst/>
                        <a:latin typeface="+mj-lt"/>
                      </a:endParaRPr>
                    </a:p>
                  </a:txBody>
                  <a:tcPr marL="9525" marR="9525" marT="9525" marB="0" anchor="ct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374894">
                <a:tc>
                  <a:txBody>
                    <a:bodyPr/>
                    <a:lstStyle/>
                    <a:p>
                      <a:pPr algn="l" fontAlgn="ctr"/>
                      <a:r>
                        <a:rPr lang="ru-RU" sz="1000" u="none" strike="noStrike">
                          <a:effectLst/>
                          <a:latin typeface="+mj-lt"/>
                        </a:rPr>
                        <a:t>Создать нового студента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r>
              <a:tr h="637320">
                <a:tc>
                  <a:txBody>
                    <a:bodyPr/>
                    <a:lstStyle/>
                    <a:p>
                      <a:pPr algn="l" fontAlgn="ctr"/>
                      <a:r>
                        <a:rPr lang="ru-RU" sz="1000" u="none" strike="noStrike">
                          <a:effectLst/>
                          <a:latin typeface="+mj-lt"/>
                        </a:rPr>
                        <a:t>Отредактировать данные студента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r>
              <a:tr h="374894">
                <a:tc>
                  <a:txBody>
                    <a:bodyPr/>
                    <a:lstStyle/>
                    <a:p>
                      <a:pPr algn="l" fontAlgn="ctr"/>
                      <a:r>
                        <a:rPr lang="ru-RU" sz="1000" u="none" strike="noStrike">
                          <a:effectLst/>
                          <a:latin typeface="+mj-lt"/>
                        </a:rPr>
                        <a:t>Удалить студента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dirty="0">
                          <a:effectLst/>
                          <a:latin typeface="+mj-lt"/>
                        </a:rPr>
                        <a:t>Нет</a:t>
                      </a:r>
                      <a:endParaRPr lang="ru-RU" sz="1000" b="0" i="0" u="none" strike="noStrike" dirty="0">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Да</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a:effectLst/>
                          <a:latin typeface="+mj-lt"/>
                        </a:rPr>
                        <a:t>Нет</a:t>
                      </a:r>
                      <a:endParaRPr lang="ru-RU" sz="1000" b="0" i="0" u="none" strike="noStrike">
                        <a:solidFill>
                          <a:srgbClr val="000000"/>
                        </a:solidFill>
                        <a:effectLst/>
                        <a:latin typeface="+mj-lt"/>
                      </a:endParaRPr>
                    </a:p>
                  </a:txBody>
                  <a:tcPr marL="9525" marR="9525" marT="9525" marB="0" anchor="ctr"/>
                </a:tc>
                <a:tc>
                  <a:txBody>
                    <a:bodyPr/>
                    <a:lstStyle/>
                    <a:p>
                      <a:pPr algn="l" fontAlgn="ctr"/>
                      <a:r>
                        <a:rPr lang="ru-RU" sz="1000" u="none" strike="noStrike" dirty="0">
                          <a:effectLst/>
                          <a:latin typeface="+mj-lt"/>
                        </a:rPr>
                        <a:t>Нет</a:t>
                      </a:r>
                      <a:endParaRPr lang="ru-RU" sz="1000" b="0" i="0" u="none" strike="noStrike" dirty="0">
                        <a:solidFill>
                          <a:srgbClr val="000000"/>
                        </a:solidFill>
                        <a:effectLst/>
                        <a:latin typeface="+mj-lt"/>
                      </a:endParaRPr>
                    </a:p>
                  </a:txBody>
                  <a:tcPr marL="9525" marR="9525" marT="9525" marB="0" anchor="ctr"/>
                </a:tc>
              </a:tr>
            </a:tbl>
          </a:graphicData>
        </a:graphic>
      </p:graphicFrame>
      <p:cxnSp>
        <p:nvCxnSpPr>
          <p:cNvPr id="8" name="Straight Connector 7"/>
          <p:cNvCxnSpPr/>
          <p:nvPr/>
        </p:nvCxnSpPr>
        <p:spPr bwMode="auto">
          <a:xfrm>
            <a:off x="3390900" y="1676400"/>
            <a:ext cx="317500" cy="41021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H="1">
            <a:off x="3390900" y="1676400"/>
            <a:ext cx="311150" cy="41021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4914900" y="1651000"/>
            <a:ext cx="317500" cy="41021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flipH="1">
            <a:off x="4914900" y="1651000"/>
            <a:ext cx="311150" cy="41021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6604000" y="1689100"/>
            <a:ext cx="317500" cy="41021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H="1">
            <a:off x="6604000" y="1689100"/>
            <a:ext cx="311150" cy="41021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a:off x="8521700" y="1689100"/>
            <a:ext cx="317500" cy="41021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flipH="1">
            <a:off x="8521700" y="1689100"/>
            <a:ext cx="311150" cy="410210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3" name="TextBox 2"/>
          <p:cNvSpPr txBox="1"/>
          <p:nvPr/>
        </p:nvSpPr>
        <p:spPr>
          <a:xfrm>
            <a:off x="985838" y="6272213"/>
            <a:ext cx="6537174" cy="400110"/>
          </a:xfrm>
          <a:prstGeom prst="rect">
            <a:avLst/>
          </a:prstGeom>
          <a:noFill/>
        </p:spPr>
        <p:txBody>
          <a:bodyPr wrap="none" rtlCol="0">
            <a:spAutoFit/>
          </a:bodyPr>
          <a:lstStyle/>
          <a:p>
            <a:r>
              <a:rPr lang="ru-RU" dirty="0" smtClean="0"/>
              <a:t>Пишем входные и выходные данные(левый столбец)</a:t>
            </a:r>
            <a:endParaRPr lang="ru-RU" dirty="0"/>
          </a:p>
        </p:txBody>
      </p:sp>
    </p:spTree>
    <p:extLst>
      <p:ext uri="{BB962C8B-B14F-4D97-AF65-F5344CB8AC3E}">
        <p14:creationId xmlns:p14="http://schemas.microsoft.com/office/powerpoint/2010/main" val="108545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12725" y="609600"/>
            <a:ext cx="8229600" cy="3037247"/>
          </a:xfrm>
        </p:spPr>
      </p:pic>
    </p:spTree>
    <p:extLst>
      <p:ext uri="{BB962C8B-B14F-4D97-AF65-F5344CB8AC3E}">
        <p14:creationId xmlns:p14="http://schemas.microsoft.com/office/powerpoint/2010/main" val="1936799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1037" y="138112"/>
            <a:ext cx="6347713" cy="1320800"/>
          </a:xfrm>
        </p:spPr>
        <p:txBody>
          <a:bodyPr/>
          <a:lstStyle/>
          <a:p>
            <a:r>
              <a:rPr lang="ru-RU" dirty="0" smtClean="0"/>
              <a:t>Стандартные проверки на поля экранных форм</a:t>
            </a:r>
            <a:endParaRPr lang="ru-RU" dirty="0"/>
          </a:p>
        </p:txBody>
      </p:sp>
      <p:sp>
        <p:nvSpPr>
          <p:cNvPr id="3" name="Содержимое 2"/>
          <p:cNvSpPr>
            <a:spLocks noGrp="1"/>
          </p:cNvSpPr>
          <p:nvPr>
            <p:ph sz="quarter" idx="11"/>
          </p:nvPr>
        </p:nvSpPr>
        <p:spPr>
          <a:xfrm>
            <a:off x="484188" y="1346200"/>
            <a:ext cx="8552236" cy="5054599"/>
          </a:xfrm>
        </p:spPr>
        <p:txBody>
          <a:bodyPr numCol="1">
            <a:noAutofit/>
          </a:bodyPr>
          <a:lstStyle/>
          <a:p>
            <a:pPr marL="457200" indent="-457200">
              <a:buFont typeface="+mj-lt"/>
              <a:buAutoNum type="arabicPeriod"/>
            </a:pPr>
            <a:r>
              <a:rPr lang="ru-RU" dirty="0" smtClean="0"/>
              <a:t>Текстовое поле</a:t>
            </a:r>
          </a:p>
          <a:p>
            <a:pPr marL="712788" lvl="1" indent="-349250">
              <a:buNone/>
            </a:pPr>
            <a:r>
              <a:rPr lang="ru-RU" sz="2000" dirty="0" smtClean="0">
                <a:solidFill>
                  <a:srgbClr val="00B050"/>
                </a:solidFill>
              </a:rPr>
              <a:t>А-Я		</a:t>
            </a:r>
            <a:r>
              <a:rPr lang="en-US" sz="2000" dirty="0" smtClean="0">
                <a:solidFill>
                  <a:srgbClr val="00B050"/>
                </a:solidFill>
              </a:rPr>
              <a:t>A-Z</a:t>
            </a:r>
            <a:r>
              <a:rPr lang="ru-RU" sz="2000" dirty="0" smtClean="0">
                <a:solidFill>
                  <a:srgbClr val="00B050"/>
                </a:solidFill>
              </a:rPr>
              <a:t>	</a:t>
            </a:r>
            <a:r>
              <a:rPr lang="en-US" sz="2000" dirty="0" smtClean="0">
                <a:solidFill>
                  <a:srgbClr val="00B050"/>
                </a:solidFill>
              </a:rPr>
              <a:t>0-9</a:t>
            </a:r>
            <a:r>
              <a:rPr lang="ru-RU" sz="2000" dirty="0" smtClean="0">
                <a:solidFill>
                  <a:srgbClr val="00B050"/>
                </a:solidFill>
              </a:rPr>
              <a:t>	</a:t>
            </a:r>
            <a:r>
              <a:rPr lang="en-US" sz="2000" dirty="0" smtClean="0">
                <a:solidFill>
                  <a:srgbClr val="00B050"/>
                </a:solidFill>
              </a:rPr>
              <a:t>max </a:t>
            </a:r>
            <a:r>
              <a:rPr lang="ru-RU" sz="2000" dirty="0" smtClean="0">
                <a:solidFill>
                  <a:srgbClr val="00B050"/>
                </a:solidFill>
              </a:rPr>
              <a:t>строка разных </a:t>
            </a:r>
            <a:r>
              <a:rPr lang="ru-RU" sz="2000" dirty="0" smtClean="0">
                <a:solidFill>
                  <a:srgbClr val="00B050"/>
                </a:solidFill>
              </a:rPr>
              <a:t>символов</a:t>
            </a:r>
          </a:p>
          <a:p>
            <a:pPr marL="712788" lvl="1" indent="-349250">
              <a:buNone/>
            </a:pPr>
            <a:r>
              <a:rPr lang="en-US" sz="2000" dirty="0">
                <a:solidFill>
                  <a:srgbClr val="00B050"/>
                </a:solidFill>
              </a:rPr>
              <a:t>http://</a:t>
            </a:r>
            <a:r>
              <a:rPr lang="en-US" sz="2000" dirty="0" err="1">
                <a:solidFill>
                  <a:srgbClr val="00B050"/>
                </a:solidFill>
              </a:rPr>
              <a:t>www.unit-conversion.info</a:t>
            </a:r>
            <a:r>
              <a:rPr lang="en-US" sz="2000" dirty="0">
                <a:solidFill>
                  <a:srgbClr val="00B050"/>
                </a:solidFill>
              </a:rPr>
              <a:t>/</a:t>
            </a:r>
            <a:r>
              <a:rPr lang="en-US" sz="2000" dirty="0" err="1">
                <a:solidFill>
                  <a:srgbClr val="00B050"/>
                </a:solidFill>
              </a:rPr>
              <a:t>texttools</a:t>
            </a:r>
            <a:r>
              <a:rPr lang="en-US" sz="2000" dirty="0">
                <a:solidFill>
                  <a:srgbClr val="00B050"/>
                </a:solidFill>
              </a:rPr>
              <a:t>/random-string-generator/</a:t>
            </a:r>
            <a:endParaRPr lang="ru-RU" sz="2000" dirty="0" smtClean="0">
              <a:solidFill>
                <a:srgbClr val="00B050"/>
              </a:solidFill>
            </a:endParaRPr>
          </a:p>
          <a:p>
            <a:pPr marL="712788" lvl="1" indent="-349250">
              <a:buNone/>
            </a:pPr>
            <a:r>
              <a:rPr lang="ru-RU" sz="2000" dirty="0" err="1" smtClean="0">
                <a:solidFill>
                  <a:srgbClr val="00B050"/>
                </a:solidFill>
              </a:rPr>
              <a:t>а-я</a:t>
            </a:r>
            <a:r>
              <a:rPr lang="ru-RU" sz="2000" dirty="0" smtClean="0">
                <a:solidFill>
                  <a:srgbClr val="00B050"/>
                </a:solidFill>
              </a:rPr>
              <a:t>		</a:t>
            </a:r>
            <a:r>
              <a:rPr lang="en-US" sz="2000" dirty="0" smtClean="0">
                <a:solidFill>
                  <a:srgbClr val="00B050"/>
                </a:solidFill>
              </a:rPr>
              <a:t>a-z</a:t>
            </a:r>
            <a:r>
              <a:rPr lang="ru-RU" sz="2000" dirty="0" smtClean="0">
                <a:solidFill>
                  <a:srgbClr val="00B050"/>
                </a:solidFill>
              </a:rPr>
              <a:t>	Спецсимволы  </a:t>
            </a:r>
            <a:r>
              <a:rPr lang="ru-RU" sz="2000" dirty="0" smtClean="0"/>
              <a:t>	</a:t>
            </a:r>
            <a:r>
              <a:rPr lang="ru-RU" sz="2000" dirty="0">
                <a:solidFill>
                  <a:srgbClr val="00B050"/>
                </a:solidFill>
              </a:rPr>
              <a:t> </a:t>
            </a:r>
            <a:r>
              <a:rPr lang="ru-RU" sz="2000" dirty="0" smtClean="0">
                <a:solidFill>
                  <a:srgbClr val="00B050"/>
                </a:solidFill>
              </a:rPr>
              <a:t>Пустая строка</a:t>
            </a:r>
            <a:r>
              <a:rPr lang="ru-RU" sz="2000" dirty="0" smtClean="0"/>
              <a:t>	     </a:t>
            </a:r>
            <a:r>
              <a:rPr lang="ru-RU" sz="2000" dirty="0" smtClean="0">
                <a:solidFill>
                  <a:srgbClr val="00B050"/>
                </a:solidFill>
              </a:rPr>
              <a:t>Пробелы</a:t>
            </a:r>
            <a:endParaRPr lang="ru-RU" sz="2000" dirty="0">
              <a:solidFill>
                <a:srgbClr val="00B050"/>
              </a:solidFill>
            </a:endParaRPr>
          </a:p>
          <a:p>
            <a:pPr marL="457200" indent="-457200">
              <a:buFont typeface="+mj-lt"/>
              <a:buAutoNum type="arabicPeriod"/>
            </a:pPr>
            <a:r>
              <a:rPr lang="ru-RU" dirty="0" smtClean="0"/>
              <a:t>Числовое поле</a:t>
            </a:r>
          </a:p>
          <a:p>
            <a:pPr marL="1168400" indent="-457200">
              <a:buNone/>
            </a:pPr>
            <a:r>
              <a:rPr lang="ru-RU" dirty="0" smtClean="0">
                <a:solidFill>
                  <a:srgbClr val="00B050"/>
                </a:solidFill>
              </a:rPr>
              <a:t>-5	</a:t>
            </a:r>
            <a:r>
              <a:rPr lang="en-US" dirty="0" smtClean="0">
                <a:solidFill>
                  <a:srgbClr val="00B050"/>
                </a:solidFill>
              </a:rPr>
              <a:t>	</a:t>
            </a:r>
            <a:r>
              <a:rPr lang="ru-RU" dirty="0" smtClean="0">
                <a:solidFill>
                  <a:srgbClr val="00B050"/>
                </a:solidFill>
              </a:rPr>
              <a:t>5	0	0,5</a:t>
            </a:r>
            <a:r>
              <a:rPr lang="ru-RU" dirty="0" smtClean="0"/>
              <a:t>	</a:t>
            </a:r>
            <a:r>
              <a:rPr lang="en-US" dirty="0" err="1" smtClean="0">
                <a:solidFill>
                  <a:srgbClr val="FF0000"/>
                </a:solidFill>
              </a:rPr>
              <a:t>AZaz</a:t>
            </a:r>
            <a:r>
              <a:rPr lang="ru-RU" dirty="0" smtClean="0">
                <a:solidFill>
                  <a:srgbClr val="FF0000"/>
                </a:solidFill>
              </a:rPr>
              <a:t>АЯая    пробелы</a:t>
            </a:r>
            <a:endParaRPr lang="en-US" dirty="0" smtClean="0">
              <a:solidFill>
                <a:srgbClr val="FF0000"/>
              </a:solidFill>
            </a:endParaRPr>
          </a:p>
          <a:p>
            <a:pPr marL="1168400" indent="-457200">
              <a:buNone/>
            </a:pPr>
            <a:r>
              <a:rPr lang="en-US" dirty="0" smtClean="0">
                <a:solidFill>
                  <a:srgbClr val="00B050"/>
                </a:solidFill>
              </a:rPr>
              <a:t>max  	min</a:t>
            </a:r>
            <a:r>
              <a:rPr lang="ru-RU" dirty="0" smtClean="0"/>
              <a:t>		</a:t>
            </a:r>
            <a:r>
              <a:rPr lang="ru-RU" dirty="0" smtClean="0">
                <a:solidFill>
                  <a:srgbClr val="00B050"/>
                </a:solidFill>
              </a:rPr>
              <a:t>0.5</a:t>
            </a:r>
            <a:r>
              <a:rPr lang="ru-RU" dirty="0" smtClean="0"/>
              <a:t>	</a:t>
            </a:r>
            <a:r>
              <a:rPr lang="ru-RU" dirty="0" smtClean="0">
                <a:solidFill>
                  <a:srgbClr val="FF0000"/>
                </a:solidFill>
              </a:rPr>
              <a:t>спецсимволы (без -.,)</a:t>
            </a:r>
          </a:p>
          <a:p>
            <a:pPr marL="457200" indent="-457200">
              <a:buFont typeface="+mj-lt"/>
              <a:buAutoNum type="arabicPeriod" startAt="3"/>
            </a:pPr>
            <a:r>
              <a:rPr lang="ru-RU" dirty="0" smtClean="0"/>
              <a:t>Выпадающий список</a:t>
            </a:r>
          </a:p>
          <a:p>
            <a:pPr marL="1079500" indent="-355600">
              <a:buNone/>
            </a:pPr>
            <a:r>
              <a:rPr lang="ru-RU" dirty="0" smtClean="0">
                <a:solidFill>
                  <a:srgbClr val="00B050"/>
                </a:solidFill>
              </a:rPr>
              <a:t>Состав	полей		Пустая </a:t>
            </a:r>
            <a:r>
              <a:rPr lang="ru-RU" dirty="0">
                <a:solidFill>
                  <a:srgbClr val="00B050"/>
                </a:solidFill>
              </a:rPr>
              <a:t>строка	</a:t>
            </a:r>
            <a:r>
              <a:rPr lang="ru-RU" dirty="0" smtClean="0">
                <a:solidFill>
                  <a:srgbClr val="00B050"/>
                </a:solidFill>
              </a:rPr>
              <a:t>	 </a:t>
            </a:r>
            <a:r>
              <a:rPr lang="ru-RU" dirty="0">
                <a:solidFill>
                  <a:srgbClr val="00B050"/>
                </a:solidFill>
              </a:rPr>
              <a:t>Сортировка</a:t>
            </a:r>
            <a:endParaRPr lang="ru-RU" dirty="0" smtClean="0">
              <a:solidFill>
                <a:srgbClr val="00B050"/>
              </a:solidFill>
            </a:endParaRPr>
          </a:p>
          <a:p>
            <a:pPr marL="1079500" indent="-355600">
              <a:buNone/>
            </a:pPr>
            <a:r>
              <a:rPr lang="ru-RU" dirty="0" smtClean="0">
                <a:solidFill>
                  <a:srgbClr val="FF0000"/>
                </a:solidFill>
              </a:rPr>
              <a:t>Рукописный ввод</a:t>
            </a:r>
          </a:p>
          <a:p>
            <a:pPr marL="457200" indent="-457200">
              <a:buFont typeface="+mj-lt"/>
              <a:buAutoNum type="arabicPeriod" startAt="4"/>
            </a:pPr>
            <a:r>
              <a:rPr lang="ru-RU" dirty="0" smtClean="0"/>
              <a:t>Дата</a:t>
            </a:r>
          </a:p>
          <a:p>
            <a:r>
              <a:rPr lang="en-US" dirty="0" smtClean="0">
                <a:solidFill>
                  <a:srgbClr val="00B050"/>
                </a:solidFill>
              </a:rPr>
              <a:t>29 </a:t>
            </a:r>
            <a:r>
              <a:rPr lang="ru-RU" dirty="0" err="1" smtClean="0">
                <a:solidFill>
                  <a:srgbClr val="00B050"/>
                </a:solidFill>
              </a:rPr>
              <a:t>фев</a:t>
            </a:r>
            <a:r>
              <a:rPr lang="ru-RU" dirty="0" smtClean="0">
                <a:solidFill>
                  <a:srgbClr val="00B050"/>
                </a:solidFill>
              </a:rPr>
              <a:t> 20</a:t>
            </a:r>
            <a:r>
              <a:rPr lang="en-US" dirty="0" smtClean="0">
                <a:solidFill>
                  <a:srgbClr val="00B050"/>
                </a:solidFill>
              </a:rPr>
              <a:t>12</a:t>
            </a:r>
            <a:r>
              <a:rPr lang="en-US" dirty="0" smtClean="0"/>
              <a:t>	 </a:t>
            </a:r>
            <a:r>
              <a:rPr lang="en-US" dirty="0" smtClean="0">
                <a:solidFill>
                  <a:srgbClr val="FF0000"/>
                </a:solidFill>
              </a:rPr>
              <a:t>29 </a:t>
            </a:r>
            <a:r>
              <a:rPr lang="ru-RU" dirty="0" err="1" smtClean="0">
                <a:solidFill>
                  <a:srgbClr val="FF0000"/>
                </a:solidFill>
              </a:rPr>
              <a:t>фев</a:t>
            </a:r>
            <a:r>
              <a:rPr lang="ru-RU" dirty="0" smtClean="0">
                <a:solidFill>
                  <a:srgbClr val="FF0000"/>
                </a:solidFill>
              </a:rPr>
              <a:t> 20</a:t>
            </a:r>
            <a:r>
              <a:rPr lang="en-US" dirty="0" smtClean="0">
                <a:solidFill>
                  <a:srgbClr val="FF0000"/>
                </a:solidFill>
              </a:rPr>
              <a:t>13	</a:t>
            </a:r>
            <a:r>
              <a:rPr lang="ru-RU" dirty="0" smtClean="0">
                <a:solidFill>
                  <a:srgbClr val="FF0000"/>
                </a:solidFill>
              </a:rPr>
              <a:t> 31 </a:t>
            </a:r>
            <a:r>
              <a:rPr lang="ru-RU" dirty="0" err="1" smtClean="0">
                <a:solidFill>
                  <a:srgbClr val="FF0000"/>
                </a:solidFill>
              </a:rPr>
              <a:t>апр</a:t>
            </a:r>
            <a:r>
              <a:rPr lang="ru-RU" dirty="0" smtClean="0">
                <a:solidFill>
                  <a:srgbClr val="FF0000"/>
                </a:solidFill>
              </a:rPr>
              <a:t> </a:t>
            </a:r>
            <a:r>
              <a:rPr lang="ru-RU" dirty="0" smtClean="0">
                <a:solidFill>
                  <a:srgbClr val="FF0000"/>
                </a:solidFill>
              </a:rPr>
              <a:t>2014 </a:t>
            </a:r>
            <a:r>
              <a:rPr lang="ru-RU" dirty="0"/>
              <a:t>01.01.1900 — магическая дата, на которой все </a:t>
            </a:r>
            <a:r>
              <a:rPr lang="ru-RU" dirty="0" err="1" smtClean="0"/>
              <a:t>падает.С</a:t>
            </a:r>
            <a:r>
              <a:rPr lang="ru-RU" dirty="0" smtClean="0"/>
              <a:t> </a:t>
            </a:r>
            <a:r>
              <a:rPr lang="ru-RU" dirty="0"/>
              <a:t>этой даты начинается отсчет времени в </a:t>
            </a:r>
            <a:r>
              <a:rPr lang="ru-RU" dirty="0" err="1"/>
              <a:t>Excel</a:t>
            </a:r>
            <a:r>
              <a:rPr lang="ru-RU" dirty="0"/>
              <a:t>. Она же пролезает и в приложения. </a:t>
            </a:r>
            <a:endParaRPr lang="ru-RU" dirty="0" smtClean="0">
              <a:solidFill>
                <a:srgbClr val="FF0000"/>
              </a:solidFill>
            </a:endParaRPr>
          </a:p>
          <a:p>
            <a:pPr marL="1168400" indent="-457200">
              <a:buNone/>
            </a:pPr>
            <a:r>
              <a:rPr lang="ru-RU" dirty="0" smtClean="0">
                <a:solidFill>
                  <a:srgbClr val="00B050"/>
                </a:solidFill>
              </a:rPr>
              <a:t>с клавиатуры при наличии календаря       формат</a:t>
            </a:r>
            <a:endParaRPr lang="en-US" dirty="0" smtClean="0">
              <a:solidFill>
                <a:srgbClr val="00B050"/>
              </a:solidFill>
            </a:endParaRPr>
          </a:p>
          <a:p>
            <a:pPr marL="1079500" indent="-355600">
              <a:buNone/>
            </a:pPr>
            <a:endParaRPr lang="ru-RU" dirty="0"/>
          </a:p>
        </p:txBody>
      </p:sp>
    </p:spTree>
    <p:extLst>
      <p:ext uri="{BB962C8B-B14F-4D97-AF65-F5344CB8AC3E}">
        <p14:creationId xmlns:p14="http://schemas.microsoft.com/office/powerpoint/2010/main" val="3565551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94200" y="274638"/>
            <a:ext cx="4292600" cy="1143000"/>
          </a:xfrm>
        </p:spPr>
        <p:txBody>
          <a:bodyPr/>
          <a:lstStyle/>
          <a:p>
            <a:r>
              <a:rPr lang="ru-RU" dirty="0" smtClean="0"/>
              <a:t>Упражнение</a:t>
            </a:r>
            <a:endParaRPr lang="ru-RU" dirty="0"/>
          </a:p>
        </p:txBody>
      </p:sp>
      <p:pic>
        <p:nvPicPr>
          <p:cNvPr id="44034" name="Picture 2"/>
          <p:cNvPicPr>
            <a:picLocks noGrp="1" noChangeAspect="1" noChangeArrowheads="1"/>
          </p:cNvPicPr>
          <p:nvPr>
            <p:ph sz="quarter" idx="11"/>
          </p:nvPr>
        </p:nvPicPr>
        <p:blipFill>
          <a:blip r:embed="rId2"/>
          <a:stretch>
            <a:fillRect/>
          </a:stretch>
        </p:blipFill>
        <p:spPr bwMode="auto">
          <a:xfrm>
            <a:off x="4394200" y="2034415"/>
            <a:ext cx="4749800" cy="3416300"/>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490538" y="896938"/>
            <a:ext cx="3763962" cy="4553777"/>
          </a:xfrm>
          <a:prstGeom prst="rect">
            <a:avLst/>
          </a:prstGeom>
          <a:noFill/>
          <a:ln w="9525">
            <a:noFill/>
            <a:miter lim="800000"/>
            <a:headEnd/>
            <a:tailEnd/>
          </a:ln>
          <a:effectLst/>
        </p:spPr>
      </p:pic>
      <p:sp>
        <p:nvSpPr>
          <p:cNvPr id="5" name="Content Placeholder 2"/>
          <p:cNvSpPr txBox="1">
            <a:spLocks/>
          </p:cNvSpPr>
          <p:nvPr/>
        </p:nvSpPr>
        <p:spPr>
          <a:xfrm>
            <a:off x="4254500" y="1092598"/>
            <a:ext cx="4344988" cy="1392237"/>
          </a:xfrm>
          <a:prstGeom prst="rect">
            <a:avLst/>
          </a:prstGeom>
        </p:spPr>
        <p:txBody>
          <a:bodyPr vert="horz" lIns="91440" tIns="45720" rIns="91440" bIns="45720" rtlCol="0">
            <a:normAutofit/>
          </a:bodyPr>
          <a:lstStyle>
            <a:lvl1pPr marL="180975" indent="-180975" algn="l" rtl="0" eaLnBrk="1" fontAlgn="base" hangingPunct="1">
              <a:spcBef>
                <a:spcPct val="0"/>
              </a:spcBef>
              <a:spcAft>
                <a:spcPct val="40000"/>
              </a:spcAft>
              <a:buClr>
                <a:srgbClr val="004587"/>
              </a:buClr>
              <a:buFont typeface="Wingdings"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lr>
                <a:srgbClr val="004587"/>
              </a:buClr>
              <a:buChar char="–"/>
              <a:defRPr sz="1800">
                <a:solidFill>
                  <a:schemeClr val="tx1"/>
                </a:solidFill>
                <a:latin typeface="+mn-lt"/>
                <a:cs typeface="+mn-cs"/>
              </a:defRPr>
            </a:lvl2pPr>
            <a:lvl3pPr marL="720725" indent="-274638" algn="l" rtl="0" eaLnBrk="1" fontAlgn="base" hangingPunct="1">
              <a:spcBef>
                <a:spcPct val="0"/>
              </a:spcBef>
              <a:spcAft>
                <a:spcPct val="40000"/>
              </a:spcAft>
              <a:buClr>
                <a:srgbClr val="004587"/>
              </a:buClr>
              <a:buChar char="•"/>
              <a:defRPr sz="16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a:lstStyle>
          <a:p>
            <a:pPr marL="0" indent="0">
              <a:buFont typeface="Wingdings" pitchFamily="2" charset="2"/>
              <a:buNone/>
            </a:pPr>
            <a:r>
              <a:rPr lang="ru-RU" dirty="0" smtClean="0"/>
              <a:t>Скидка при покупке билета на поезд расчитывается по правилам:</a:t>
            </a:r>
            <a:endParaRPr lang="ru-RU" dirty="0"/>
          </a:p>
        </p:txBody>
      </p:sp>
    </p:spTree>
    <p:extLst>
      <p:ext uri="{BB962C8B-B14F-4D97-AF65-F5344CB8AC3E}">
        <p14:creationId xmlns:p14="http://schemas.microsoft.com/office/powerpoint/2010/main" val="2991127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down)">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Диаграмма переходов</a:t>
            </a:r>
            <a:br>
              <a:rPr lang="ru-RU" dirty="0" smtClean="0"/>
            </a:br>
            <a:r>
              <a:rPr lang="ru-RU" b="0" dirty="0"/>
              <a:t>State-Transition testing</a:t>
            </a:r>
          </a:p>
        </p:txBody>
      </p:sp>
      <p:sp>
        <p:nvSpPr>
          <p:cNvPr id="3" name="Content Placeholder 2"/>
          <p:cNvSpPr>
            <a:spLocks noGrp="1"/>
          </p:cNvSpPr>
          <p:nvPr>
            <p:ph sz="quarter" idx="11"/>
          </p:nvPr>
        </p:nvSpPr>
        <p:spPr/>
        <p:txBody>
          <a:bodyPr/>
          <a:lstStyle/>
          <a:p>
            <a:pPr marL="0" indent="0">
              <a:buNone/>
            </a:pPr>
            <a:r>
              <a:rPr lang="ru-RU" dirty="0" smtClean="0"/>
              <a:t>Описывает, как</a:t>
            </a:r>
            <a:r>
              <a:rPr lang="ru-RU" dirty="0"/>
              <a:t> могут меняться</a:t>
            </a:r>
            <a:r>
              <a:rPr lang="ru-RU" dirty="0" smtClean="0"/>
              <a:t> состояния приложения. </a:t>
            </a:r>
            <a:r>
              <a:rPr lang="ru-RU" dirty="0"/>
              <a:t>Диаграммы определяют все события, которые возникают во время работы приложения, и как приложение реагирует на эти события.</a:t>
            </a:r>
          </a:p>
        </p:txBody>
      </p:sp>
    </p:spTree>
    <p:extLst>
      <p:ext uri="{BB962C8B-B14F-4D97-AF65-F5344CB8AC3E}">
        <p14:creationId xmlns:p14="http://schemas.microsoft.com/office/powerpoint/2010/main" val="5565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Диаграмы</a:t>
            </a:r>
            <a:r>
              <a:rPr lang="ru-RU" b="0" dirty="0" smtClean="0"/>
              <a:t/>
            </a:r>
            <a:br>
              <a:rPr lang="ru-RU" b="0" dirty="0" smtClean="0"/>
            </a:br>
            <a:r>
              <a:rPr lang="en-US" b="0" dirty="0" smtClean="0"/>
              <a:t>State-Transition Diagrams</a:t>
            </a:r>
            <a:endParaRPr lang="ru-RU" dirty="0"/>
          </a:p>
        </p:txBody>
      </p:sp>
      <p:sp>
        <p:nvSpPr>
          <p:cNvPr id="3" name="Content Placeholder 2"/>
          <p:cNvSpPr>
            <a:spLocks noGrp="1"/>
          </p:cNvSpPr>
          <p:nvPr>
            <p:ph sz="quarter" idx="11"/>
          </p:nvPr>
        </p:nvSpPr>
        <p:spPr/>
        <p:txBody>
          <a:bodyPr/>
          <a:lstStyle/>
          <a:p>
            <a:pPr marL="0" indent="0">
              <a:buNone/>
            </a:pPr>
            <a:r>
              <a:rPr lang="ru-RU" dirty="0" smtClean="0"/>
              <a:t>Бронирование авиабилетов:</a:t>
            </a:r>
          </a:p>
          <a:p>
            <a:pPr marL="0" indent="0">
              <a:buNone/>
            </a:pPr>
            <a:r>
              <a:rPr lang="ru-RU" dirty="0" smtClean="0"/>
              <a:t>Клиент предоставляет </a:t>
            </a:r>
            <a:r>
              <a:rPr lang="ru-RU" dirty="0"/>
              <a:t>авиакомпании </a:t>
            </a:r>
            <a:r>
              <a:rPr lang="ru-RU" dirty="0" smtClean="0"/>
              <a:t>информацию: </a:t>
            </a:r>
            <a:r>
              <a:rPr lang="ru-RU" dirty="0"/>
              <a:t>место отправления, место прибытия, дату и время отправления. Служащий авиакомпании </a:t>
            </a:r>
            <a:r>
              <a:rPr lang="ru-RU" dirty="0" smtClean="0"/>
              <a:t>создает заявку на бронирование в системе в статусе "Made". В системе бронирования включается </a:t>
            </a:r>
            <a:r>
              <a:rPr lang="ru-RU" dirty="0"/>
              <a:t>таймер. </a:t>
            </a:r>
            <a:r>
              <a:rPr lang="ru-RU" dirty="0" smtClean="0"/>
              <a:t>При истечении суток с момента бронирования в случае отсутствия оплаты бронь снимается.</a:t>
            </a:r>
            <a:endParaRPr lang="ru-RU" dirty="0"/>
          </a:p>
        </p:txBody>
      </p:sp>
    </p:spTree>
    <p:extLst>
      <p:ext uri="{BB962C8B-B14F-4D97-AF65-F5344CB8AC3E}">
        <p14:creationId xmlns:p14="http://schemas.microsoft.com/office/powerpoint/2010/main" val="18133162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9218" name="Picture 2" descr="http://3.bp.blogspot.com/_EKQsh4p7Qpo/TNlRzmZnXgI/AAAAAAAAABk/Uuo7ZAUXmxQ/s1600/State_transitional_diagram_1.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1330326" y="1909281"/>
            <a:ext cx="3533774" cy="33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025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sz="quarter" idx="11"/>
          </p:nvPr>
        </p:nvSpPr>
        <p:spPr/>
        <p:txBody>
          <a:bodyPr/>
          <a:lstStyle/>
          <a:p>
            <a:endParaRPr lang="ru-RU"/>
          </a:p>
        </p:txBody>
      </p:sp>
      <p:pic>
        <p:nvPicPr>
          <p:cNvPr id="10242" name="Picture 2" descr="http://4.bp.blogspot.com/_EKQsh4p7Qpo/TNlR_yRv_jI/AAAAAAAAABo/GmD-iww1_X8/s1600/State_transitional_diagram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2037764"/>
            <a:ext cx="5051425" cy="309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131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11266" name="Picture 2" descr="http://2.bp.blogspot.com/_EKQsh4p7Qpo/TNlScrkdLMI/AAAAAAAAABs/K1rsC9mQazg/s1600/State_transitional_diagram_3.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484188" y="2053317"/>
            <a:ext cx="8229600" cy="362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056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12290" name="Picture 2" descr="http://2.bp.blogspot.com/_EKQsh4p7Qpo/TNlSrdjQbeI/AAAAAAAAABw/kn7iyreI4Rc/s1600/State_transitional_diagram_4.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1957813" y="1617663"/>
            <a:ext cx="5282349" cy="450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530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13314" name="Picture 2" descr="http://2.bp.blogspot.com/_EKQsh4p7Qpo/TNlSy7_29OI/AAAAAAAAAB0/LSMVAWF1r2o/s400/State_transitional_diagram_5.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2058988" y="1696244"/>
            <a:ext cx="508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543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14340" name="Picture 4" descr="http://3.bp.blogspot.com/_EKQsh4p7Qpo/TNlS5fXAN1I/AAAAAAAAAB4/WBZYPvwSDKs/s400/State_transitional_diagram_6.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2249487" y="1803400"/>
            <a:ext cx="4786567" cy="410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7742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15362" name="Picture 2" descr="http://1.bp.blogspot.com/_EKQsh4p7Qpo/TNlS86sc0vI/AAAAAAAAAB8/lhjANSFHAPU/s1600/State_transitional_diagram_7.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1970155" y="1617663"/>
            <a:ext cx="5257665" cy="45005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43075" y="6150114"/>
            <a:ext cx="5994718" cy="707886"/>
          </a:xfrm>
          <a:prstGeom prst="rect">
            <a:avLst/>
          </a:prstGeom>
          <a:noFill/>
        </p:spPr>
        <p:txBody>
          <a:bodyPr wrap="none" rtlCol="0">
            <a:spAutoFit/>
          </a:bodyPr>
          <a:lstStyle/>
          <a:p>
            <a:r>
              <a:rPr lang="ru-RU"/>
              <a:t>Возврат средств/возврат билетов/просто отмена</a:t>
            </a:r>
          </a:p>
          <a:p>
            <a:endParaRPr lang="ru-RU" dirty="0"/>
          </a:p>
        </p:txBody>
      </p:sp>
    </p:spTree>
    <p:extLst>
      <p:ext uri="{BB962C8B-B14F-4D97-AF65-F5344CB8AC3E}">
        <p14:creationId xmlns:p14="http://schemas.microsoft.com/office/powerpoint/2010/main" val="185456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1"/>
          </p:nvPr>
        </p:nvGraphicFramePr>
        <p:xfrm>
          <a:off x="990600" y="228600"/>
          <a:ext cx="7048501" cy="6153150"/>
        </p:xfrm>
        <a:graphic>
          <a:graphicData uri="http://schemas.openxmlformats.org/drawingml/2006/table">
            <a:tbl>
              <a:tblPr/>
              <a:tblGrid>
                <a:gridCol w="3148214"/>
                <a:gridCol w="1958890"/>
                <a:gridCol w="1941397"/>
              </a:tblGrid>
              <a:tr h="241626">
                <a:tc>
                  <a:txBody>
                    <a:bodyPr/>
                    <a:lstStyle/>
                    <a:p>
                      <a:pPr algn="l" fontAlgn="ctr"/>
                      <a:r>
                        <a:rPr lang="ru-RU" sz="1600" b="1" i="0" u="none" strike="noStrike" dirty="0">
                          <a:solidFill>
                            <a:srgbClr val="000000"/>
                          </a:solidFill>
                          <a:latin typeface="Verdana"/>
                        </a:rPr>
                        <a:t>Страна/язык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ctr"/>
                      <a:r>
                        <a:rPr lang="ru-RU" sz="1600" b="1" i="0" u="none" strike="noStrike">
                          <a:solidFill>
                            <a:srgbClr val="000000"/>
                          </a:solidFill>
                          <a:latin typeface="Verdana"/>
                        </a:rPr>
                        <a:t>Формат даты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l" fontAlgn="ctr"/>
                      <a:r>
                        <a:rPr lang="ru-RU" sz="1600" b="1" i="0" u="none" strike="noStrike">
                          <a:solidFill>
                            <a:srgbClr val="000000"/>
                          </a:solidFill>
                          <a:latin typeface="Verdana"/>
                        </a:rPr>
                        <a:t>Пример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r>
              <a:tr h="1014828">
                <a:tc>
                  <a:txBody>
                    <a:bodyPr/>
                    <a:lstStyle/>
                    <a:p>
                      <a:pPr algn="l" fontAlgn="t"/>
                      <a:r>
                        <a:rPr lang="ru-RU" sz="1600" b="0" i="0" u="none" strike="noStrike">
                          <a:solidFill>
                            <a:srgbClr val="000000"/>
                          </a:solidFill>
                          <a:latin typeface="Verdana"/>
                        </a:rPr>
                        <a:t>Россия</a:t>
                      </a:r>
                      <a:br>
                        <a:rPr lang="ru-RU" sz="1600" b="0" i="0" u="none" strike="noStrike">
                          <a:solidFill>
                            <a:srgbClr val="000000"/>
                          </a:solidFill>
                          <a:latin typeface="Verdana"/>
                        </a:rPr>
                      </a:br>
                      <a:r>
                        <a:rPr lang="ru-RU" sz="1600" b="0" i="0" u="none" strike="noStrike">
                          <a:solidFill>
                            <a:srgbClr val="000000"/>
                          </a:solidFill>
                          <a:latin typeface="Verdana"/>
                        </a:rPr>
                        <a:t>Швейцария</a:t>
                      </a:r>
                      <a:br>
                        <a:rPr lang="ru-RU" sz="1600" b="0" i="0" u="none" strike="noStrike">
                          <a:solidFill>
                            <a:srgbClr val="000000"/>
                          </a:solidFill>
                          <a:latin typeface="Verdana"/>
                        </a:rPr>
                      </a:br>
                      <a:r>
                        <a:rPr lang="ru-RU" sz="1600" b="0" i="0" u="none" strike="noStrike">
                          <a:solidFill>
                            <a:srgbClr val="000000"/>
                          </a:solidFill>
                          <a:latin typeface="Verdana"/>
                        </a:rPr>
                        <a:t>Норвегия</a:t>
                      </a:r>
                      <a:br>
                        <a:rPr lang="ru-RU" sz="1600" b="0" i="0" u="none" strike="noStrike">
                          <a:solidFill>
                            <a:srgbClr val="000000"/>
                          </a:solidFill>
                          <a:latin typeface="Verdana"/>
                        </a:rPr>
                      </a:br>
                      <a:r>
                        <a:rPr lang="ru-RU" sz="1600" b="0" i="0" u="none" strike="noStrike">
                          <a:solidFill>
                            <a:srgbClr val="000000"/>
                          </a:solidFill>
                          <a:latin typeface="Verdana"/>
                        </a:rPr>
                        <a:t>Германия</a:t>
                      </a:r>
                      <a:br>
                        <a:rPr lang="ru-RU" sz="1600" b="0" i="0" u="none" strike="noStrike">
                          <a:solidFill>
                            <a:srgbClr val="000000"/>
                          </a:solidFill>
                          <a:latin typeface="Verdana"/>
                        </a:rPr>
                      </a:br>
                      <a:r>
                        <a:rPr lang="ru-RU" sz="1600" b="0" i="0" u="none" strike="noStrike">
                          <a:solidFill>
                            <a:srgbClr val="000000"/>
                          </a:solidFill>
                          <a:latin typeface="Verdana"/>
                        </a:rPr>
                        <a:t>Франция</a:t>
                      </a:r>
                      <a:br>
                        <a:rPr lang="ru-RU" sz="1600" b="0" i="0" u="none" strike="noStrike">
                          <a:solidFill>
                            <a:srgbClr val="000000"/>
                          </a:solidFill>
                          <a:latin typeface="Verdana"/>
                        </a:rPr>
                      </a:br>
                      <a:r>
                        <a:rPr lang="ru-RU" sz="1600" b="0" i="0" u="none" strike="noStrike">
                          <a:solidFill>
                            <a:srgbClr val="000000"/>
                          </a:solidFill>
                          <a:latin typeface="Verdana"/>
                        </a:rPr>
                        <a:t>Сербия/Югославия</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88900" indent="0" algn="l" fontAlgn="t"/>
                      <a:r>
                        <a:rPr lang="en-US" sz="1600" b="0" i="0" u="none" strike="noStrike" dirty="0">
                          <a:solidFill>
                            <a:srgbClr val="000000"/>
                          </a:solidFill>
                          <a:latin typeface="Verdana"/>
                        </a:rPr>
                        <a:t>DD.MM.YYYY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88900" indent="0" algn="l" defTabSz="914400" rtl="0" eaLnBrk="1" fontAlgn="t" latinLnBrk="0" hangingPunct="1"/>
                      <a:r>
                        <a:rPr lang="ru-RU" sz="1600" b="0" i="0" u="none" strike="noStrike" kern="1200" dirty="0">
                          <a:solidFill>
                            <a:srgbClr val="000000"/>
                          </a:solidFill>
                          <a:latin typeface="Verdana"/>
                          <a:ea typeface="+mn-ea"/>
                          <a:cs typeface="+mn-cs"/>
                        </a:rPr>
                        <a:t>31.12.2014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626">
                <a:tc>
                  <a:txBody>
                    <a:bodyPr/>
                    <a:lstStyle/>
                    <a:p>
                      <a:pPr algn="l" fontAlgn="t"/>
                      <a:r>
                        <a:rPr lang="ru-RU" sz="1600" b="0" i="0" u="none" strike="noStrike">
                          <a:solidFill>
                            <a:srgbClr val="000000"/>
                          </a:solidFill>
                          <a:latin typeface="Verdana"/>
                        </a:rPr>
                        <a:t>США</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88900" indent="0" algn="l" fontAlgn="t"/>
                      <a:r>
                        <a:rPr lang="en-US" sz="1600" b="0" i="0" u="none" strike="noStrike" dirty="0">
                          <a:solidFill>
                            <a:srgbClr val="000000"/>
                          </a:solidFill>
                          <a:latin typeface="Verdana"/>
                        </a:rPr>
                        <a:t>MM-DD-YYYY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88900" indent="0" algn="l" defTabSz="914400" rtl="0" eaLnBrk="1" fontAlgn="t" latinLnBrk="0" hangingPunct="1"/>
                      <a:r>
                        <a:rPr lang="en-US" sz="1600" b="0" i="0" u="none" strike="noStrike" kern="1200" dirty="0" smtClean="0">
                          <a:solidFill>
                            <a:srgbClr val="000000"/>
                          </a:solidFill>
                          <a:latin typeface="Verdana"/>
                          <a:ea typeface="+mn-ea"/>
                          <a:cs typeface="+mn-cs"/>
                        </a:rPr>
                        <a:t>02-</a:t>
                      </a:r>
                      <a:r>
                        <a:rPr lang="ru-RU" sz="1600" b="0" i="0" u="none" strike="noStrike" kern="1200" dirty="0" smtClean="0">
                          <a:solidFill>
                            <a:srgbClr val="000000"/>
                          </a:solidFill>
                          <a:latin typeface="Verdana"/>
                          <a:ea typeface="+mn-ea"/>
                          <a:cs typeface="+mn-cs"/>
                        </a:rPr>
                        <a:t>29</a:t>
                      </a:r>
                      <a:r>
                        <a:rPr lang="en-US" sz="1600" b="0" i="0" u="none" strike="noStrike" kern="1200" dirty="0" smtClean="0">
                          <a:solidFill>
                            <a:srgbClr val="000000"/>
                          </a:solidFill>
                          <a:latin typeface="Verdana"/>
                          <a:ea typeface="+mn-ea"/>
                          <a:cs typeface="+mn-cs"/>
                        </a:rPr>
                        <a:t>-</a:t>
                      </a:r>
                      <a:r>
                        <a:rPr lang="ru-RU" sz="1600" b="0" i="0" u="none" strike="noStrike" kern="1200" dirty="0" smtClean="0">
                          <a:solidFill>
                            <a:srgbClr val="000000"/>
                          </a:solidFill>
                          <a:latin typeface="Verdana"/>
                          <a:ea typeface="+mn-ea"/>
                          <a:cs typeface="+mn-cs"/>
                        </a:rPr>
                        <a:t>2012</a:t>
                      </a:r>
                      <a:endParaRPr lang="ru-RU" sz="1600" b="0" i="0" u="none" strike="noStrike" kern="1200" dirty="0">
                        <a:solidFill>
                          <a:srgbClr val="000000"/>
                        </a:solidFill>
                        <a:latin typeface="Verdana"/>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5690">
                <a:tc>
                  <a:txBody>
                    <a:bodyPr/>
                    <a:lstStyle/>
                    <a:p>
                      <a:pPr algn="l" fontAlgn="t"/>
                      <a:r>
                        <a:rPr lang="ru-RU" sz="1600" b="0" i="0" u="none" strike="noStrike" dirty="0">
                          <a:solidFill>
                            <a:srgbClr val="000000"/>
                          </a:solidFill>
                          <a:latin typeface="Verdana"/>
                        </a:rPr>
                        <a:t>Международный английский</a:t>
                      </a:r>
                      <a:br>
                        <a:rPr lang="ru-RU" sz="1600" b="0" i="0" u="none" strike="noStrike" dirty="0">
                          <a:solidFill>
                            <a:srgbClr val="000000"/>
                          </a:solidFill>
                          <a:latin typeface="Verdana"/>
                        </a:rPr>
                      </a:br>
                      <a:r>
                        <a:rPr lang="ru-RU" sz="1600" b="0" i="0" u="none" strike="noStrike" dirty="0">
                          <a:solidFill>
                            <a:srgbClr val="000000"/>
                          </a:solidFill>
                          <a:latin typeface="Verdana"/>
                        </a:rPr>
                        <a:t>Нидерланды</a:t>
                      </a:r>
                      <a:br>
                        <a:rPr lang="ru-RU" sz="1600" b="0" i="0" u="none" strike="noStrike" dirty="0">
                          <a:solidFill>
                            <a:srgbClr val="000000"/>
                          </a:solidFill>
                          <a:latin typeface="Verdana"/>
                        </a:rPr>
                      </a:br>
                      <a:r>
                        <a:rPr lang="ru-RU" sz="1600" b="0" i="0" u="none" strike="noStrike" dirty="0">
                          <a:solidFill>
                            <a:srgbClr val="000000"/>
                          </a:solidFill>
                          <a:latin typeface="Verdana"/>
                        </a:rPr>
                        <a:t>Португалия</a:t>
                      </a:r>
                      <a:br>
                        <a:rPr lang="ru-RU" sz="1600" b="0" i="0" u="none" strike="noStrike" dirty="0">
                          <a:solidFill>
                            <a:srgbClr val="000000"/>
                          </a:solidFill>
                          <a:latin typeface="Verdana"/>
                        </a:rPr>
                      </a:br>
                      <a:r>
                        <a:rPr lang="ru-RU" sz="1600" b="0" i="0" u="none" strike="noStrike" dirty="0">
                          <a:solidFill>
                            <a:srgbClr val="000000"/>
                          </a:solidFill>
                          <a:latin typeface="Verdana"/>
                        </a:rPr>
                        <a:t>Дания</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88900" indent="0" algn="l" fontAlgn="t"/>
                      <a:r>
                        <a:rPr lang="en-US" sz="1600" b="0" i="0" u="none" strike="noStrike" dirty="0">
                          <a:solidFill>
                            <a:srgbClr val="000000"/>
                          </a:solidFill>
                          <a:latin typeface="Verdana"/>
                        </a:rPr>
                        <a:t>DD-MM-YYYY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ru-RU" sz="1600" b="0" i="0" u="none" strike="noStrike" kern="1200" dirty="0">
                          <a:solidFill>
                            <a:srgbClr val="000000"/>
                          </a:solidFill>
                          <a:latin typeface="Verdana"/>
                          <a:ea typeface="+mn-ea"/>
                          <a:cs typeface="+mn-cs"/>
                        </a:rPr>
                        <a:t> </a:t>
                      </a:r>
                      <a:r>
                        <a:rPr lang="en-US" sz="1600" b="0" i="0" u="none" strike="noStrike" kern="1200" dirty="0" smtClean="0">
                          <a:solidFill>
                            <a:srgbClr val="000000"/>
                          </a:solidFill>
                          <a:latin typeface="Verdana"/>
                          <a:ea typeface="+mn-ea"/>
                          <a:cs typeface="+mn-cs"/>
                        </a:rPr>
                        <a:t>30-04-2015</a:t>
                      </a:r>
                      <a:endParaRPr lang="ru-RU" sz="1600" b="0" i="0" u="none" strike="noStrike" kern="1200" dirty="0">
                        <a:solidFill>
                          <a:srgbClr val="000000"/>
                        </a:solidFill>
                        <a:latin typeface="Verdana"/>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4828">
                <a:tc>
                  <a:txBody>
                    <a:bodyPr/>
                    <a:lstStyle/>
                    <a:p>
                      <a:pPr algn="l" fontAlgn="t"/>
                      <a:r>
                        <a:rPr lang="ru-RU" sz="1600" b="0" i="0" u="none" strike="noStrike">
                          <a:solidFill>
                            <a:srgbClr val="000000"/>
                          </a:solidFill>
                          <a:latin typeface="Verdana"/>
                        </a:rPr>
                        <a:t>Великобритания</a:t>
                      </a:r>
                      <a:br>
                        <a:rPr lang="ru-RU" sz="1600" b="0" i="0" u="none" strike="noStrike">
                          <a:solidFill>
                            <a:srgbClr val="000000"/>
                          </a:solidFill>
                          <a:latin typeface="Verdana"/>
                        </a:rPr>
                      </a:br>
                      <a:r>
                        <a:rPr lang="ru-RU" sz="1600" b="0" i="0" u="none" strike="noStrike">
                          <a:solidFill>
                            <a:srgbClr val="000000"/>
                          </a:solidFill>
                          <a:latin typeface="Verdana"/>
                        </a:rPr>
                        <a:t>Латинская Америка</a:t>
                      </a:r>
                      <a:br>
                        <a:rPr lang="ru-RU" sz="1600" b="0" i="0" u="none" strike="noStrike">
                          <a:solidFill>
                            <a:srgbClr val="000000"/>
                          </a:solidFill>
                          <a:latin typeface="Verdana"/>
                        </a:rPr>
                      </a:br>
                      <a:r>
                        <a:rPr lang="ru-RU" sz="1600" b="0" i="0" u="none" strike="noStrike">
                          <a:solidFill>
                            <a:srgbClr val="000000"/>
                          </a:solidFill>
                          <a:latin typeface="Verdana"/>
                        </a:rPr>
                        <a:t>Испания</a:t>
                      </a:r>
                      <a:br>
                        <a:rPr lang="ru-RU" sz="1600" b="0" i="0" u="none" strike="noStrike">
                          <a:solidFill>
                            <a:srgbClr val="000000"/>
                          </a:solidFill>
                          <a:latin typeface="Verdana"/>
                        </a:rPr>
                      </a:br>
                      <a:r>
                        <a:rPr lang="ru-RU" sz="1600" b="0" i="0" u="none" strike="noStrike">
                          <a:solidFill>
                            <a:srgbClr val="000000"/>
                          </a:solidFill>
                          <a:latin typeface="Verdana"/>
                        </a:rPr>
                        <a:t>Италия</a:t>
                      </a:r>
                      <a:br>
                        <a:rPr lang="ru-RU" sz="1600" b="0" i="0" u="none" strike="noStrike">
                          <a:solidFill>
                            <a:srgbClr val="000000"/>
                          </a:solidFill>
                          <a:latin typeface="Verdana"/>
                        </a:rPr>
                      </a:br>
                      <a:r>
                        <a:rPr lang="ru-RU" sz="1600" b="0" i="0" u="none" strike="noStrike">
                          <a:solidFill>
                            <a:srgbClr val="000000"/>
                          </a:solidFill>
                          <a:latin typeface="Verdana"/>
                        </a:rPr>
                        <a:t>Бразилия</a:t>
                      </a:r>
                      <a:br>
                        <a:rPr lang="ru-RU" sz="1600" b="0" i="0" u="none" strike="noStrike">
                          <a:solidFill>
                            <a:srgbClr val="000000"/>
                          </a:solidFill>
                          <a:latin typeface="Verdana"/>
                        </a:rPr>
                      </a:br>
                      <a:r>
                        <a:rPr lang="ru-RU" sz="1600" b="0" i="0" u="none" strike="noStrike">
                          <a:solidFill>
                            <a:srgbClr val="000000"/>
                          </a:solidFill>
                          <a:latin typeface="Verdana"/>
                        </a:rPr>
                        <a:t>Бельгия</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88900" indent="0" algn="l" fontAlgn="t"/>
                      <a:r>
                        <a:rPr lang="en-US" sz="1600" b="0" i="0" u="none" strike="noStrike" dirty="0">
                          <a:solidFill>
                            <a:srgbClr val="000000"/>
                          </a:solidFill>
                          <a:latin typeface="Verdana"/>
                        </a:rPr>
                        <a:t>DD/MM/YYYY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ru-RU" sz="1600" b="0" i="0" u="none" strike="noStrike" kern="1200" dirty="0">
                          <a:solidFill>
                            <a:srgbClr val="000000"/>
                          </a:solidFill>
                          <a:latin typeface="Verdana"/>
                          <a:ea typeface="+mn-ea"/>
                          <a:cs typeface="+mn-cs"/>
                        </a:rPr>
                        <a:t> </a:t>
                      </a:r>
                      <a:r>
                        <a:rPr lang="en-US" sz="1600" b="0" i="0" u="none" strike="noStrike" kern="1200" dirty="0" smtClean="0">
                          <a:solidFill>
                            <a:srgbClr val="000000"/>
                          </a:solidFill>
                          <a:latin typeface="Verdana"/>
                          <a:ea typeface="+mn-ea"/>
                          <a:cs typeface="+mn-cs"/>
                        </a:rPr>
                        <a:t>01/01/2015</a:t>
                      </a:r>
                      <a:endParaRPr lang="ru-RU" sz="1600" b="0" i="0" u="none" strike="noStrike" kern="1200" dirty="0">
                        <a:solidFill>
                          <a:srgbClr val="000000"/>
                        </a:solidFill>
                        <a:latin typeface="Verdana"/>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3103">
                <a:tc>
                  <a:txBody>
                    <a:bodyPr/>
                    <a:lstStyle/>
                    <a:p>
                      <a:pPr algn="l" fontAlgn="t"/>
                      <a:r>
                        <a:rPr lang="ru-RU" sz="1600" b="0" i="0" u="none" strike="noStrike" dirty="0">
                          <a:solidFill>
                            <a:srgbClr val="000000"/>
                          </a:solidFill>
                          <a:latin typeface="Verdana"/>
                        </a:rPr>
                        <a:t>Венгрия</a:t>
                      </a:r>
                      <a:br>
                        <a:rPr lang="ru-RU" sz="1600" b="0" i="0" u="none" strike="noStrike" dirty="0">
                          <a:solidFill>
                            <a:srgbClr val="000000"/>
                          </a:solidFill>
                          <a:latin typeface="Verdana"/>
                        </a:rPr>
                      </a:br>
                      <a:r>
                        <a:rPr lang="ru-RU" sz="1600" b="0" i="0" u="none" strike="noStrike" dirty="0">
                          <a:solidFill>
                            <a:srgbClr val="000000"/>
                          </a:solidFill>
                          <a:latin typeface="Verdana"/>
                        </a:rPr>
                        <a:t>Канада (франц.)</a:t>
                      </a:r>
                      <a:br>
                        <a:rPr lang="ru-RU" sz="1600" b="0" i="0" u="none" strike="noStrike" dirty="0">
                          <a:solidFill>
                            <a:srgbClr val="000000"/>
                          </a:solidFill>
                          <a:latin typeface="Verdana"/>
                        </a:rPr>
                      </a:br>
                      <a:r>
                        <a:rPr lang="ru-RU" sz="1600" b="0" i="0" u="none" strike="noStrike" dirty="0">
                          <a:solidFill>
                            <a:srgbClr val="000000"/>
                          </a:solidFill>
                          <a:latin typeface="Verdana"/>
                        </a:rPr>
                        <a:t>Швеция</a:t>
                      </a:r>
                      <a:br>
                        <a:rPr lang="ru-RU" sz="1600" b="0" i="0" u="none" strike="noStrike" dirty="0">
                          <a:solidFill>
                            <a:srgbClr val="000000"/>
                          </a:solidFill>
                          <a:latin typeface="Verdana"/>
                        </a:rPr>
                      </a:br>
                      <a:r>
                        <a:rPr lang="ru-RU" sz="1600" b="0" i="0" u="none" strike="noStrike" dirty="0" smtClean="0">
                          <a:solidFill>
                            <a:srgbClr val="000000"/>
                          </a:solidFill>
                          <a:latin typeface="Verdana"/>
                        </a:rPr>
                        <a:t>Словакия/Словения</a:t>
                      </a:r>
                      <a:r>
                        <a:rPr lang="ru-RU" sz="1600" b="0" i="0" u="none" strike="noStrike" dirty="0">
                          <a:solidFill>
                            <a:srgbClr val="000000"/>
                          </a:solidFill>
                          <a:latin typeface="Verdana"/>
                        </a:rPr>
                        <a:t/>
                      </a:r>
                      <a:br>
                        <a:rPr lang="ru-RU" sz="1600" b="0" i="0" u="none" strike="noStrike" dirty="0">
                          <a:solidFill>
                            <a:srgbClr val="000000"/>
                          </a:solidFill>
                          <a:latin typeface="Verdana"/>
                        </a:rPr>
                      </a:br>
                      <a:r>
                        <a:rPr lang="ru-RU" sz="1600" b="0" i="0" u="none" strike="noStrike" dirty="0">
                          <a:solidFill>
                            <a:srgbClr val="000000"/>
                          </a:solidFill>
                          <a:latin typeface="Verdana"/>
                        </a:rPr>
                        <a:t>Чехия</a:t>
                      </a:r>
                      <a:br>
                        <a:rPr lang="ru-RU" sz="1600" b="0" i="0" u="none" strike="noStrike" dirty="0">
                          <a:solidFill>
                            <a:srgbClr val="000000"/>
                          </a:solidFill>
                          <a:latin typeface="Verdana"/>
                        </a:rPr>
                      </a:br>
                      <a:r>
                        <a:rPr lang="ru-RU" sz="1600" b="0" i="0" u="none" strike="noStrike" dirty="0" smtClean="0">
                          <a:solidFill>
                            <a:srgbClr val="000000"/>
                          </a:solidFill>
                          <a:latin typeface="Verdana"/>
                        </a:rPr>
                        <a:t>Польша</a:t>
                      </a:r>
                      <a:r>
                        <a:rPr lang="ru-RU" sz="1600" b="0" i="0" u="none" strike="noStrike" dirty="0">
                          <a:solidFill>
                            <a:srgbClr val="000000"/>
                          </a:solidFill>
                          <a:latin typeface="Verdana"/>
                        </a:rPr>
                        <a:t/>
                      </a:r>
                      <a:br>
                        <a:rPr lang="ru-RU" sz="1600" b="0" i="0" u="none" strike="noStrike" dirty="0">
                          <a:solidFill>
                            <a:srgbClr val="000000"/>
                          </a:solidFill>
                          <a:latin typeface="Verdana"/>
                        </a:rPr>
                      </a:br>
                      <a:r>
                        <a:rPr lang="ru-RU" sz="1600" b="0" i="0" u="none" strike="noStrike" dirty="0">
                          <a:solidFill>
                            <a:srgbClr val="000000"/>
                          </a:solidFill>
                          <a:latin typeface="Verdana"/>
                        </a:rPr>
                        <a:t>Финляндия</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88900" indent="0" algn="l" fontAlgn="t"/>
                      <a:r>
                        <a:rPr lang="en-US" sz="1600" b="0" i="0" u="none" strike="noStrike" dirty="0">
                          <a:solidFill>
                            <a:srgbClr val="000000"/>
                          </a:solidFill>
                          <a:latin typeface="Verdana"/>
                        </a:rPr>
                        <a:t>YYYY-MM-DD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ru-RU" sz="1600" b="0" i="0" u="none" strike="noStrike" kern="1200" dirty="0">
                          <a:solidFill>
                            <a:srgbClr val="000000"/>
                          </a:solidFill>
                          <a:latin typeface="Verdana"/>
                          <a:ea typeface="+mn-ea"/>
                          <a:cs typeface="+mn-cs"/>
                        </a:rPr>
                        <a:t> </a:t>
                      </a:r>
                      <a:r>
                        <a:rPr lang="en-US" sz="1600" b="0" i="0" u="none" strike="noStrike" kern="1200" dirty="0" smtClean="0">
                          <a:solidFill>
                            <a:srgbClr val="000000"/>
                          </a:solidFill>
                          <a:latin typeface="Verdana"/>
                          <a:ea typeface="+mn-ea"/>
                          <a:cs typeface="+mn-cs"/>
                        </a:rPr>
                        <a:t>2015-06-05</a:t>
                      </a:r>
                      <a:endParaRPr lang="ru-RU" sz="1600" b="0" i="0" u="none" strike="noStrike" kern="1200" dirty="0">
                        <a:solidFill>
                          <a:srgbClr val="000000"/>
                        </a:solidFill>
                        <a:latin typeface="Verdana"/>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TextBox 1"/>
          <p:cNvSpPr txBox="1"/>
          <p:nvPr/>
        </p:nvSpPr>
        <p:spPr>
          <a:xfrm>
            <a:off x="1900238" y="6600825"/>
            <a:ext cx="4470006" cy="400110"/>
          </a:xfrm>
          <a:prstGeom prst="rect">
            <a:avLst/>
          </a:prstGeom>
          <a:noFill/>
        </p:spPr>
        <p:txBody>
          <a:bodyPr wrap="none" rtlCol="0">
            <a:spAutoFit/>
          </a:bodyPr>
          <a:lstStyle/>
          <a:p>
            <a:r>
              <a:rPr lang="ru-RU" dirty="0" smtClean="0"/>
              <a:t>29 </a:t>
            </a:r>
            <a:r>
              <a:rPr lang="ru-RU" dirty="0" err="1" smtClean="0"/>
              <a:t>фев</a:t>
            </a:r>
            <a:r>
              <a:rPr lang="ru-RU" dirty="0" smtClean="0"/>
              <a:t> </a:t>
            </a:r>
            <a:r>
              <a:rPr lang="ru-RU" dirty="0" err="1" smtClean="0"/>
              <a:t>высокосн</a:t>
            </a:r>
            <a:r>
              <a:rPr lang="ru-RU" dirty="0" smtClean="0"/>
              <a:t>/</a:t>
            </a:r>
            <a:r>
              <a:rPr lang="ru-RU" dirty="0" err="1" smtClean="0"/>
              <a:t>невысокосный</a:t>
            </a:r>
            <a:r>
              <a:rPr lang="ru-RU" dirty="0" smtClean="0"/>
              <a:t> год</a:t>
            </a:r>
            <a:endParaRPr lang="ru-RU" dirty="0"/>
          </a:p>
        </p:txBody>
      </p:sp>
    </p:spTree>
    <p:extLst>
      <p:ext uri="{BB962C8B-B14F-4D97-AF65-F5344CB8AC3E}">
        <p14:creationId xmlns:p14="http://schemas.microsoft.com/office/powerpoint/2010/main" val="1599770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16386" name="Picture 2" descr="http://4.bp.blogspot.com/_EKQsh4p7Qpo/TNlTEVHXbQI/AAAAAAAAACA/fgrMfCF4_3o/s400/State_transitional_diagram_8.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2058988" y="1696244"/>
            <a:ext cx="508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0551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17410" name="Picture 2" descr="http://1.bp.blogspot.com/_EKQsh4p7Qpo/TNlTS5fQ-rI/AAAAAAAAACE/_DE7R0e62K8/s1600/State_transitional_diagram_9.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1435101" y="1384700"/>
            <a:ext cx="5856220" cy="501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145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0"/>
            <a:ext cx="6347713" cy="1320800"/>
          </a:xfrm>
        </p:spPr>
        <p:txBody>
          <a:bodyPr>
            <a:normAutofit fontScale="90000"/>
          </a:bodyPr>
          <a:lstStyle/>
          <a:p>
            <a:r>
              <a:rPr lang="ru-RU" dirty="0" smtClean="0"/>
              <a:t>Таблица переходов</a:t>
            </a:r>
            <a:br>
              <a:rPr lang="ru-RU" dirty="0" smtClean="0"/>
            </a:br>
            <a:r>
              <a:rPr lang="en-US" b="0" dirty="0" smtClean="0"/>
              <a:t>State-Transition Tables</a:t>
            </a:r>
            <a:r>
              <a:rPr lang="ru-RU" b="0" dirty="0" smtClean="0"/>
              <a:t>. Можно, но не читаемо</a:t>
            </a:r>
            <a:endParaRPr lang="ru-RU" b="0" dirty="0"/>
          </a:p>
        </p:txBody>
      </p:sp>
      <p:pic>
        <p:nvPicPr>
          <p:cNvPr id="9" name="Content Placeholder 8"/>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0" y="1630340"/>
            <a:ext cx="9112268" cy="5065735"/>
          </a:xfrm>
        </p:spPr>
      </p:pic>
    </p:spTree>
    <p:extLst>
      <p:ext uri="{BB962C8B-B14F-4D97-AF65-F5344CB8AC3E}">
        <p14:creationId xmlns:p14="http://schemas.microsoft.com/office/powerpoint/2010/main" val="39382200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0"/>
            <a:ext cx="6347713" cy="1320800"/>
          </a:xfrm>
        </p:spPr>
        <p:txBody>
          <a:bodyPr>
            <a:normAutofit fontScale="90000"/>
          </a:bodyPr>
          <a:lstStyle/>
          <a:p>
            <a:r>
              <a:rPr lang="ru-RU" dirty="0" smtClean="0"/>
              <a:t>Создание тест кейсов на основании диаграммы состояний</a:t>
            </a:r>
            <a:endParaRPr lang="ru-RU" dirty="0"/>
          </a:p>
        </p:txBody>
      </p:sp>
      <p:pic>
        <p:nvPicPr>
          <p:cNvPr id="19458" name="Picture 2" descr="http://3.bp.blogspot.com/_EKQsh4p7Qpo/TNlTzbwZksI/AAAAAAAAACI/UOJ_E9ndlKY/s1600/State_transitional_diagram_10.pn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3796456" y="1131888"/>
            <a:ext cx="4004519" cy="33878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8251" y="4643438"/>
            <a:ext cx="7256410" cy="707886"/>
          </a:xfrm>
          <a:prstGeom prst="rect">
            <a:avLst/>
          </a:prstGeom>
          <a:noFill/>
        </p:spPr>
        <p:txBody>
          <a:bodyPr wrap="none" rtlCol="0">
            <a:spAutoFit/>
          </a:bodyPr>
          <a:lstStyle/>
          <a:p>
            <a:r>
              <a:rPr lang="ru-RU" dirty="0" smtClean="0"/>
              <a:t>Применяется, чтобы не забыть, где вы уже </a:t>
            </a:r>
            <a:r>
              <a:rPr lang="ru-RU" dirty="0" err="1" smtClean="0"/>
              <a:t>были+наглядно</a:t>
            </a:r>
            <a:endParaRPr lang="ru-RU" dirty="0" smtClean="0"/>
          </a:p>
          <a:p>
            <a:r>
              <a:rPr lang="ru-RU" dirty="0" smtClean="0"/>
              <a:t>+проверка последовательности</a:t>
            </a:r>
            <a:endParaRPr lang="ru-RU" dirty="0"/>
          </a:p>
        </p:txBody>
      </p:sp>
    </p:spTree>
    <p:extLst>
      <p:ext uri="{BB962C8B-B14F-4D97-AF65-F5344CB8AC3E}">
        <p14:creationId xmlns:p14="http://schemas.microsoft.com/office/powerpoint/2010/main" val="16222539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создания диаграммы состояний</a:t>
            </a:r>
            <a:endParaRPr lang="ru-RU" dirty="0"/>
          </a:p>
        </p:txBody>
      </p:sp>
      <p:sp>
        <p:nvSpPr>
          <p:cNvPr id="3" name="Content Placeholder 2"/>
          <p:cNvSpPr>
            <a:spLocks noGrp="1"/>
          </p:cNvSpPr>
          <p:nvPr>
            <p:ph sz="quarter" idx="11"/>
          </p:nvPr>
        </p:nvSpPr>
        <p:spPr>
          <a:xfrm>
            <a:off x="485775" y="1930400"/>
            <a:ext cx="8229600" cy="3005137"/>
          </a:xfrm>
        </p:spPr>
        <p:txBody>
          <a:bodyPr/>
          <a:lstStyle/>
          <a:p>
            <a:pPr marL="0" indent="0">
              <a:buNone/>
            </a:pPr>
            <a:r>
              <a:rPr lang="ru-RU" b="1" dirty="0"/>
              <a:t>Требование 1</a:t>
            </a:r>
            <a:r>
              <a:rPr lang="ru-RU" dirty="0"/>
              <a:t>: сразу после получения сообщений с почтового сервера они помечены как непрочитанные.</a:t>
            </a:r>
            <a:br>
              <a:rPr lang="ru-RU" dirty="0"/>
            </a:br>
            <a:r>
              <a:rPr lang="ru-RU" b="1" dirty="0"/>
              <a:t>Требование 2</a:t>
            </a:r>
            <a:r>
              <a:rPr lang="ru-RU" dirty="0"/>
              <a:t>: когда пользователь кликает на сообщение, чтобы открылось его содержание, сообщение становится прочитанным.</a:t>
            </a:r>
            <a:br>
              <a:rPr lang="ru-RU" dirty="0"/>
            </a:br>
            <a:r>
              <a:rPr lang="ru-RU" b="1" dirty="0"/>
              <a:t>Требование 3</a:t>
            </a:r>
            <a:r>
              <a:rPr lang="ru-RU" dirty="0"/>
              <a:t>: пользователь может пометить ранее прочитанные сообщения как непрочитанные.</a:t>
            </a:r>
            <a:br>
              <a:rPr lang="ru-RU" dirty="0"/>
            </a:br>
            <a:r>
              <a:rPr lang="ru-RU" b="1" dirty="0"/>
              <a:t>Требование 4</a:t>
            </a:r>
            <a:r>
              <a:rPr lang="ru-RU" dirty="0"/>
              <a:t>: пользователь может удалить сообщения (как прочитанные, так и непрочитанные), вернуть сообщения после удаления нельзя.</a:t>
            </a:r>
          </a:p>
        </p:txBody>
      </p:sp>
      <p:pic>
        <p:nvPicPr>
          <p:cNvPr id="2048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4559300"/>
            <a:ext cx="4971462" cy="1922463"/>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4207461"/>
            <a:ext cx="2753665" cy="211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92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Негативные тесты</a:t>
            </a:r>
            <a:endParaRPr lang="ru-RU" dirty="0"/>
          </a:p>
        </p:txBody>
      </p:sp>
      <p:sp>
        <p:nvSpPr>
          <p:cNvPr id="3" name="Content Placeholder 2"/>
          <p:cNvSpPr>
            <a:spLocks noGrp="1"/>
          </p:cNvSpPr>
          <p:nvPr>
            <p:ph sz="quarter" idx="11"/>
          </p:nvPr>
        </p:nvSpPr>
        <p:spPr>
          <a:xfrm>
            <a:off x="484188" y="1384300"/>
            <a:ext cx="8229600" cy="4847663"/>
          </a:xfrm>
        </p:spPr>
        <p:txBody>
          <a:bodyPr>
            <a:normAutofit fontScale="92500" lnSpcReduction="20000"/>
          </a:bodyPr>
          <a:lstStyle/>
          <a:p>
            <a:pPr marL="0" indent="0">
              <a:buNone/>
            </a:pPr>
            <a:r>
              <a:rPr lang="ru-RU" i="1" dirty="0"/>
              <a:t>— Не прочитано – Не прочитано:</a:t>
            </a:r>
            <a:r>
              <a:rPr lang="ru-RU" dirty="0"/>
              <a:t/>
            </a:r>
            <a:br>
              <a:rPr lang="ru-RU" dirty="0"/>
            </a:br>
            <a:r>
              <a:rPr lang="ru-RU" dirty="0"/>
              <a:t>Открыть список сообщений на двух вкладках браузера.</a:t>
            </a:r>
          </a:p>
          <a:p>
            <a:pPr marL="0" indent="0">
              <a:buNone/>
            </a:pPr>
            <a:r>
              <a:rPr lang="ru-RU" dirty="0"/>
              <a:t>Найти прочитанное сообщение и пометить его непрочитанным на первой вкладке.</a:t>
            </a:r>
          </a:p>
          <a:p>
            <a:pPr marL="0" indent="0">
              <a:buNone/>
            </a:pPr>
            <a:r>
              <a:rPr lang="ru-RU" dirty="0"/>
              <a:t>Не обновляя вторую вкладку, пометить непрочитанным сообщение, выбранное на Шаге 2.</a:t>
            </a:r>
          </a:p>
          <a:p>
            <a:pPr marL="0" indent="0">
              <a:buNone/>
            </a:pPr>
            <a:r>
              <a:rPr lang="ru-RU" dirty="0"/>
              <a:t/>
            </a:r>
            <a:br>
              <a:rPr lang="ru-RU" dirty="0"/>
            </a:br>
            <a:r>
              <a:rPr lang="ru-RU" dirty="0"/>
              <a:t>Ожидаемый результат: сообщение на обоих вкладках помечено как непрочитанное, на Шаге 3 не возникает сообщения об ошибке</a:t>
            </a:r>
            <a:r>
              <a:rPr lang="ru-RU" dirty="0" smtClean="0"/>
              <a:t>.</a:t>
            </a:r>
          </a:p>
          <a:p>
            <a:pPr marL="0" indent="0">
              <a:buNone/>
            </a:pPr>
            <a:r>
              <a:rPr lang="ru-RU" dirty="0"/>
              <a:t/>
            </a:r>
            <a:br>
              <a:rPr lang="ru-RU" dirty="0"/>
            </a:br>
            <a:r>
              <a:rPr lang="ru-RU" dirty="0"/>
              <a:t/>
            </a:r>
            <a:br>
              <a:rPr lang="ru-RU" dirty="0"/>
            </a:br>
            <a:r>
              <a:rPr lang="ru-RU" i="1" dirty="0"/>
              <a:t>— Удалено – Удалено:</a:t>
            </a:r>
            <a:r>
              <a:rPr lang="ru-RU" dirty="0"/>
              <a:t/>
            </a:r>
            <a:br>
              <a:rPr lang="ru-RU" dirty="0"/>
            </a:br>
            <a:r>
              <a:rPr lang="ru-RU" dirty="0"/>
              <a:t>Открыть список сообщений на двух вкладках браузера.</a:t>
            </a:r>
          </a:p>
          <a:p>
            <a:pPr marL="0" indent="0">
              <a:buNone/>
            </a:pPr>
            <a:r>
              <a:rPr lang="ru-RU" dirty="0"/>
              <a:t>Найти произвольное сообщение и удалить его на первой вкладке.</a:t>
            </a:r>
          </a:p>
          <a:p>
            <a:pPr marL="0" indent="0">
              <a:buNone/>
            </a:pPr>
            <a:r>
              <a:rPr lang="ru-RU" dirty="0"/>
              <a:t>Не обновляя вторую вкладку, удалить сообщение, выбранное на Шаге 2.</a:t>
            </a:r>
          </a:p>
          <a:p>
            <a:pPr marL="0" indent="0">
              <a:buNone/>
            </a:pPr>
            <a:r>
              <a:rPr lang="ru-RU" dirty="0"/>
              <a:t/>
            </a:r>
            <a:br>
              <a:rPr lang="ru-RU" dirty="0"/>
            </a:br>
            <a:r>
              <a:rPr lang="ru-RU" dirty="0"/>
              <a:t>Ожидаемый результат: сообщение на обоих вкладках удалено (пропало из списка сообщений), на Шаге 3 не возникает сообщения об ошибке.</a:t>
            </a:r>
          </a:p>
        </p:txBody>
      </p:sp>
    </p:spTree>
    <p:extLst>
      <p:ext uri="{BB962C8B-B14F-4D97-AF65-F5344CB8AC3E}">
        <p14:creationId xmlns:p14="http://schemas.microsoft.com/office/powerpoint/2010/main" val="42737703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Составить тест-кейсы</a:t>
            </a:r>
            <a:endParaRPr lang="ru-RU" dirty="0"/>
          </a:p>
        </p:txBody>
      </p:sp>
      <p:pic>
        <p:nvPicPr>
          <p:cNvPr id="1026" name="Picture 2" descr="http://users.csc.calpoly.edu/~jdalbey/SWE/Design/STD_HotelReservation.jpg"/>
          <p:cNvPicPr>
            <a:picLocks noGrp="1" noChangeAspect="1" noChangeArrowheads="1"/>
          </p:cNvPicPr>
          <p:nvPr>
            <p:ph sz="quarter" idx="11"/>
          </p:nvPr>
        </p:nvPicPr>
        <p:blipFill>
          <a:blip r:embed="rId2"/>
          <a:srcRect/>
          <a:stretch>
            <a:fillRect/>
          </a:stretch>
        </p:blipFill>
        <p:spPr bwMode="auto">
          <a:xfrm>
            <a:off x="380999" y="1270000"/>
            <a:ext cx="7797800" cy="539196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3010" name="Picture 2" descr="http://infosys.beckhoff.com/content/1033/tcbacnet/Images/BACnet_TcBACnetLib/BACnet_Program_StateMachine.png"/>
          <p:cNvPicPr>
            <a:picLocks noGrp="1" noChangeAspect="1" noChangeArrowheads="1"/>
          </p:cNvPicPr>
          <p:nvPr>
            <p:ph sz="quarter" idx="11"/>
          </p:nvPr>
        </p:nvPicPr>
        <p:blipFill>
          <a:blip r:embed="rId2"/>
          <a:srcRect/>
          <a:stretch>
            <a:fillRect/>
          </a:stretch>
        </p:blipFill>
        <p:spPr bwMode="auto">
          <a:xfrm>
            <a:off x="1346200" y="62978"/>
            <a:ext cx="6426200" cy="642672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686800" cy="1143000"/>
          </a:xfrm>
        </p:spPr>
        <p:txBody>
          <a:bodyPr>
            <a:normAutofit fontScale="90000"/>
          </a:bodyPr>
          <a:lstStyle/>
          <a:p>
            <a:r>
              <a:rPr lang="ru-RU" dirty="0" smtClean="0"/>
              <a:t>Техники, базирующиеся на интуиции и опыте инженера </a:t>
            </a:r>
            <a:r>
              <a:rPr lang="en-US" b="0" dirty="0" smtClean="0"/>
              <a:t>Based on the software engineer’s intuition and experience</a:t>
            </a:r>
            <a:endParaRPr lang="ru-RU" b="0" dirty="0"/>
          </a:p>
        </p:txBody>
      </p:sp>
      <p:sp>
        <p:nvSpPr>
          <p:cNvPr id="3" name="Содержимое 2"/>
          <p:cNvSpPr>
            <a:spLocks noGrp="1"/>
          </p:cNvSpPr>
          <p:nvPr>
            <p:ph sz="quarter" idx="11"/>
          </p:nvPr>
        </p:nvSpPr>
        <p:spPr>
          <a:xfrm>
            <a:off x="457200" y="2189163"/>
            <a:ext cx="8229600" cy="4500000"/>
          </a:xfrm>
        </p:spPr>
        <p:txBody>
          <a:bodyPr/>
          <a:lstStyle/>
          <a:p>
            <a:r>
              <a:rPr lang="ru-RU" dirty="0" smtClean="0">
                <a:solidFill>
                  <a:srgbClr val="002060"/>
                </a:solidFill>
              </a:rPr>
              <a:t>Специализированное тестирование (</a:t>
            </a:r>
            <a:r>
              <a:rPr lang="ru-RU" dirty="0" err="1" smtClean="0">
                <a:solidFill>
                  <a:srgbClr val="002060"/>
                </a:solidFill>
              </a:rPr>
              <a:t>Ad</a:t>
            </a:r>
            <a:r>
              <a:rPr lang="ru-RU" dirty="0" smtClean="0">
                <a:solidFill>
                  <a:srgbClr val="002060"/>
                </a:solidFill>
              </a:rPr>
              <a:t> </a:t>
            </a:r>
            <a:r>
              <a:rPr lang="ru-RU" dirty="0" err="1" smtClean="0">
                <a:solidFill>
                  <a:srgbClr val="002060"/>
                </a:solidFill>
              </a:rPr>
              <a:t>hoc</a:t>
            </a:r>
            <a:r>
              <a:rPr lang="ru-RU" dirty="0" smtClean="0">
                <a:solidFill>
                  <a:srgbClr val="002060"/>
                </a:solidFill>
              </a:rPr>
              <a:t> </a:t>
            </a:r>
            <a:r>
              <a:rPr lang="ru-RU" dirty="0" err="1" smtClean="0">
                <a:solidFill>
                  <a:srgbClr val="002060"/>
                </a:solidFill>
              </a:rPr>
              <a:t>testing</a:t>
            </a:r>
            <a:r>
              <a:rPr lang="ru-RU" dirty="0" smtClean="0">
                <a:solidFill>
                  <a:srgbClr val="002060"/>
                </a:solidFill>
              </a:rPr>
              <a:t>)-манки </a:t>
            </a:r>
            <a:r>
              <a:rPr lang="ru-RU" dirty="0" err="1" smtClean="0">
                <a:solidFill>
                  <a:srgbClr val="002060"/>
                </a:solidFill>
              </a:rPr>
              <a:t>тестинг</a:t>
            </a:r>
            <a:r>
              <a:rPr lang="ru-RU" dirty="0" smtClean="0">
                <a:solidFill>
                  <a:srgbClr val="002060"/>
                </a:solidFill>
              </a:rPr>
              <a:t> специалистом</a:t>
            </a:r>
          </a:p>
          <a:p>
            <a:r>
              <a:rPr lang="ru-RU" dirty="0" smtClean="0">
                <a:solidFill>
                  <a:srgbClr val="002060"/>
                </a:solidFill>
              </a:rPr>
              <a:t>Исследовательское тестирование (</a:t>
            </a:r>
            <a:r>
              <a:rPr lang="en-US" dirty="0" smtClean="0">
                <a:solidFill>
                  <a:srgbClr val="002060"/>
                </a:solidFill>
              </a:rPr>
              <a:t>Exploratory testing)</a:t>
            </a:r>
            <a:r>
              <a:rPr lang="ru-RU" dirty="0" smtClean="0">
                <a:solidFill>
                  <a:srgbClr val="002060"/>
                </a:solidFill>
              </a:rPr>
              <a:t>-совокупность всех знаний применяется. Ставим себя на место пользователя. </a:t>
            </a:r>
            <a:endParaRPr lang="ru-RU" dirty="0">
              <a:solidFill>
                <a:srgbClr val="002060"/>
              </a:solidFill>
            </a:endParaRPr>
          </a:p>
        </p:txBody>
      </p:sp>
    </p:spTree>
    <p:extLst>
      <p:ext uri="{BB962C8B-B14F-4D97-AF65-F5344CB8AC3E}">
        <p14:creationId xmlns:p14="http://schemas.microsoft.com/office/powerpoint/2010/main" val="26058084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95275"/>
            <a:ext cx="6347713" cy="1320800"/>
          </a:xfrm>
        </p:spPr>
        <p:txBody>
          <a:bodyPr>
            <a:normAutofit fontScale="90000"/>
          </a:bodyPr>
          <a:lstStyle/>
          <a:p>
            <a:pPr lvl="0"/>
            <a:r>
              <a:rPr lang="ru-RU" dirty="0" smtClean="0">
                <a:solidFill>
                  <a:srgbClr val="FF0000"/>
                </a:solidFill>
              </a:rPr>
              <a:t>ДЗ</a:t>
            </a:r>
            <a:r>
              <a:rPr lang="en-US" dirty="0" smtClean="0">
                <a:solidFill>
                  <a:srgbClr val="FF0000"/>
                </a:solidFill>
              </a:rPr>
              <a:t> HARD</a:t>
            </a:r>
            <a:r>
              <a:rPr lang="ru-RU" dirty="0" smtClean="0"/>
              <a:t> Задание: Составить </a:t>
            </a:r>
            <a:r>
              <a:rPr lang="ru-RU" dirty="0"/>
              <a:t>матрицу  решений для приложения </a:t>
            </a:r>
            <a:r>
              <a:rPr lang="ru-RU" dirty="0" smtClean="0"/>
              <a:t>электронной </a:t>
            </a:r>
            <a:r>
              <a:rPr lang="ru-RU" dirty="0"/>
              <a:t>коммерции. </a:t>
            </a:r>
          </a:p>
        </p:txBody>
      </p:sp>
      <p:sp>
        <p:nvSpPr>
          <p:cNvPr id="3" name="Content Placeholder 2"/>
          <p:cNvSpPr>
            <a:spLocks noGrp="1"/>
          </p:cNvSpPr>
          <p:nvPr>
            <p:ph sz="quarter" idx="11"/>
          </p:nvPr>
        </p:nvSpPr>
        <p:spPr>
          <a:xfrm>
            <a:off x="609599" y="2358000"/>
            <a:ext cx="8229600" cy="4500000"/>
          </a:xfrm>
        </p:spPr>
        <p:txBody>
          <a:bodyPr>
            <a:normAutofit fontScale="92500" lnSpcReduction="10000"/>
          </a:bodyPr>
          <a:lstStyle/>
          <a:p>
            <a:pPr marL="0" indent="0">
              <a:buNone/>
            </a:pPr>
            <a:r>
              <a:rPr lang="ru-RU" dirty="0"/>
              <a:t>Как только платежная информация поступает для валидации в компанию, осуществляется  обработка кредитной карты. Существует набор условий, определяющий процесс обработки:</a:t>
            </a:r>
          </a:p>
          <a:p>
            <a:pPr marL="0" lvl="0" indent="0">
              <a:buNone/>
            </a:pPr>
            <a:r>
              <a:rPr lang="ru-RU" dirty="0"/>
              <a:t>Принадлежит ли введенная кредитная карта указанному лицу, и верна ли остальная информация?</a:t>
            </a:r>
          </a:p>
          <a:p>
            <a:pPr marL="0" lvl="0" indent="0">
              <a:buNone/>
            </a:pPr>
            <a:r>
              <a:rPr lang="ru-RU" dirty="0"/>
              <a:t>Действует ли карта или истек срок действия?</a:t>
            </a:r>
          </a:p>
          <a:p>
            <a:pPr marL="0" lvl="0" indent="0">
              <a:buNone/>
            </a:pPr>
            <a:r>
              <a:rPr lang="ru-RU" dirty="0"/>
              <a:t>Находится ли лицо в пределах лимита по карте или вне его?</a:t>
            </a:r>
          </a:p>
          <a:p>
            <a:pPr marL="0" lvl="0" indent="0">
              <a:buNone/>
            </a:pPr>
            <a:r>
              <a:rPr lang="ru-RU" dirty="0"/>
              <a:t>Проходит ли транзакция из обычного места или подозрительного?</a:t>
            </a:r>
          </a:p>
          <a:p>
            <a:pPr marL="0" indent="0">
              <a:buNone/>
            </a:pPr>
            <a:r>
              <a:rPr lang="ru-RU" dirty="0"/>
              <a:t>Результатом проверки будет одно из действий:</a:t>
            </a:r>
          </a:p>
          <a:p>
            <a:pPr marL="0" lvl="0" indent="0">
              <a:buNone/>
            </a:pPr>
            <a:r>
              <a:rPr lang="ru-RU" dirty="0"/>
              <a:t>Подтвердить транзакцию</a:t>
            </a:r>
          </a:p>
          <a:p>
            <a:pPr marL="0" lvl="0" indent="0">
              <a:buNone/>
            </a:pPr>
            <a:r>
              <a:rPr lang="ru-RU" dirty="0"/>
              <a:t>Связаться с держателем карты (например, чтобы предупредить его о покупке из подозрительного места)</a:t>
            </a:r>
          </a:p>
          <a:p>
            <a:pPr marL="0" lvl="0" indent="0">
              <a:buNone/>
            </a:pPr>
            <a:r>
              <a:rPr lang="ru-RU" dirty="0"/>
              <a:t>Связаться с эмитентом (например, чтобы попросить его конфисковать карту с истекшим сроком)</a:t>
            </a:r>
          </a:p>
          <a:p>
            <a:endParaRPr lang="ru-RU" dirty="0"/>
          </a:p>
        </p:txBody>
      </p:sp>
    </p:spTree>
    <p:extLst>
      <p:ext uri="{BB962C8B-B14F-4D97-AF65-F5344CB8AC3E}">
        <p14:creationId xmlns:p14="http://schemas.microsoft.com/office/powerpoint/2010/main" val="245250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+Стандартные </a:t>
            </a:r>
            <a:r>
              <a:rPr lang="ru-RU" dirty="0" smtClean="0"/>
              <a:t>проверки </a:t>
            </a:r>
            <a:r>
              <a:rPr lang="en-US" dirty="0" smtClean="0"/>
              <a:t>GUI</a:t>
            </a:r>
            <a:endParaRPr lang="en-US" dirty="0"/>
          </a:p>
        </p:txBody>
      </p:sp>
      <p:sp>
        <p:nvSpPr>
          <p:cNvPr id="3" name="Content Placeholder 2"/>
          <p:cNvSpPr>
            <a:spLocks noGrp="1"/>
          </p:cNvSpPr>
          <p:nvPr>
            <p:ph sz="quarter" idx="11"/>
          </p:nvPr>
        </p:nvSpPr>
        <p:spPr>
          <a:xfrm>
            <a:off x="455613" y="1617663"/>
            <a:ext cx="8229600" cy="4500000"/>
          </a:xfrm>
        </p:spPr>
        <p:txBody>
          <a:bodyPr>
            <a:normAutofit/>
          </a:bodyPr>
          <a:lstStyle/>
          <a:p>
            <a:pPr lvl="0"/>
            <a:r>
              <a:rPr lang="ru-RU" dirty="0"/>
              <a:t>состав элементов управления (полей ввода, подписей, кнопок, ссылок и т.д.)</a:t>
            </a:r>
            <a:endParaRPr lang="en-US" dirty="0"/>
          </a:p>
          <a:p>
            <a:pPr lvl="0"/>
            <a:r>
              <a:rPr lang="ru-RU" dirty="0"/>
              <a:t>взаимное расположения элементов управления</a:t>
            </a:r>
            <a:endParaRPr lang="en-US" dirty="0"/>
          </a:p>
          <a:p>
            <a:pPr lvl="0"/>
            <a:r>
              <a:rPr lang="ru-RU" dirty="0"/>
              <a:t>условное отображения элементов </a:t>
            </a:r>
            <a:r>
              <a:rPr lang="ru-RU" dirty="0" smtClean="0"/>
              <a:t>управления(если выбираешь вод. права, то ниже выскакивает серия/номер)</a:t>
            </a:r>
            <a:endParaRPr lang="en-US" dirty="0"/>
          </a:p>
          <a:p>
            <a:pPr lvl="0"/>
            <a:r>
              <a:rPr lang="ru-RU" dirty="0"/>
              <a:t>порядка обхода элементов управления по Tab </a:t>
            </a:r>
            <a:endParaRPr lang="en-US" dirty="0"/>
          </a:p>
          <a:p>
            <a:pPr lvl="0"/>
            <a:r>
              <a:rPr lang="ru-RU" dirty="0"/>
              <a:t>значения по умолчанию в полях ввода</a:t>
            </a:r>
            <a:endParaRPr lang="en-US" dirty="0"/>
          </a:p>
          <a:p>
            <a:pPr lvl="0"/>
            <a:r>
              <a:rPr lang="ru-RU" dirty="0"/>
              <a:t>состав значений полей списочных типов</a:t>
            </a:r>
            <a:endParaRPr lang="en-US" dirty="0"/>
          </a:p>
          <a:p>
            <a:pPr lvl="0"/>
            <a:r>
              <a:rPr lang="ru-RU" dirty="0"/>
              <a:t>доступность полей для редактирования</a:t>
            </a:r>
            <a:endParaRPr lang="en-US" dirty="0"/>
          </a:p>
          <a:p>
            <a:pPr lvl="0"/>
            <a:r>
              <a:rPr lang="ru-RU" dirty="0"/>
              <a:t>условная доступность полей для редактирования</a:t>
            </a:r>
            <a:endParaRPr lang="en-US" dirty="0"/>
          </a:p>
          <a:p>
            <a:pPr lvl="0"/>
            <a:r>
              <a:rPr lang="ru-RU" dirty="0"/>
              <a:t>обязательность заполнения </a:t>
            </a:r>
            <a:r>
              <a:rPr lang="ru-RU" dirty="0" smtClean="0"/>
              <a:t>полей</a:t>
            </a:r>
            <a:endParaRPr lang="en-US" dirty="0"/>
          </a:p>
        </p:txBody>
      </p:sp>
    </p:spTree>
    <p:extLst>
      <p:ext uri="{BB962C8B-B14F-4D97-AF65-F5344CB8AC3E}">
        <p14:creationId xmlns:p14="http://schemas.microsoft.com/office/powerpoint/2010/main" val="1350056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6" y="0"/>
            <a:ext cx="6347713" cy="1320800"/>
          </a:xfrm>
        </p:spPr>
        <p:txBody>
          <a:bodyPr>
            <a:normAutofit fontScale="90000"/>
          </a:bodyPr>
          <a:lstStyle/>
          <a:p>
            <a:r>
              <a:rPr lang="ru-RU" dirty="0" smtClean="0">
                <a:solidFill>
                  <a:srgbClr val="FF0000"/>
                </a:solidFill>
              </a:rPr>
              <a:t>ДЗ</a:t>
            </a:r>
            <a:r>
              <a:rPr lang="en-US" dirty="0" smtClean="0">
                <a:solidFill>
                  <a:srgbClr val="FF0000"/>
                </a:solidFill>
              </a:rPr>
              <a:t> NORMAL</a:t>
            </a:r>
            <a:r>
              <a:rPr lang="ru-RU" dirty="0" smtClean="0"/>
              <a:t> Задание: составить список тест-кейсов для проверки следующих условий (</a:t>
            </a:r>
            <a:r>
              <a:rPr lang="ru-RU" dirty="0">
                <a:solidFill>
                  <a:srgbClr val="FF0000"/>
                </a:solidFill>
              </a:rPr>
              <a:t>5.задание.</a:t>
            </a:r>
            <a:r>
              <a:rPr lang="en-US" dirty="0" err="1" smtClean="0">
                <a:solidFill>
                  <a:srgbClr val="FF0000"/>
                </a:solidFill>
              </a:rPr>
              <a:t>docx</a:t>
            </a:r>
            <a:r>
              <a:rPr lang="ru-RU" dirty="0" smtClean="0"/>
              <a:t>):</a:t>
            </a:r>
            <a:endParaRPr lang="ru-RU" dirty="0"/>
          </a:p>
        </p:txBody>
      </p:sp>
      <p:sp>
        <p:nvSpPr>
          <p:cNvPr id="3" name="Содержимое 2"/>
          <p:cNvSpPr>
            <a:spLocks noGrp="1"/>
          </p:cNvSpPr>
          <p:nvPr>
            <p:ph sz="quarter" idx="11"/>
          </p:nvPr>
        </p:nvSpPr>
        <p:spPr>
          <a:xfrm>
            <a:off x="427038" y="1790701"/>
            <a:ext cx="8229600" cy="5067299"/>
          </a:xfrm>
        </p:spPr>
        <p:txBody>
          <a:bodyPr>
            <a:normAutofit/>
          </a:bodyPr>
          <a:lstStyle/>
          <a:p>
            <a:pPr lvl="0"/>
            <a:r>
              <a:rPr lang="ru-RU" b="1" dirty="0" smtClean="0"/>
              <a:t>Для чисел, каждое из которых меньше либо равно 1000 и больше либо равно  -3333, функция вычитания должна возвращать правильную разность с точки зрения математики.</a:t>
            </a:r>
          </a:p>
          <a:p>
            <a:pPr lvl="0"/>
            <a:r>
              <a:rPr lang="ru-RU" dirty="0" smtClean="0"/>
              <a:t>Для чисел, меньших либо равных 2000 и больших либо равных          -1000 , частное которых меньше либо равно 50 и больше либо равно  4  и делитель не равен 0, функция деления должна возвращать правильное частное с точки зрения математики.</a:t>
            </a:r>
          </a:p>
          <a:p>
            <a:pPr lvl="0"/>
            <a:r>
              <a:rPr lang="ru-RU" b="1" dirty="0" smtClean="0"/>
              <a:t>Для формирования отчета на экранной форме необходимо установить значения фильтров:</a:t>
            </a:r>
          </a:p>
          <a:p>
            <a:pPr lvl="1"/>
            <a:r>
              <a:rPr lang="ru-RU" b="1" dirty="0" smtClean="0"/>
              <a:t>Дата заявки на кредит (список предустановленных периодов: неделя/месяц/квартал/год)</a:t>
            </a:r>
          </a:p>
          <a:p>
            <a:pPr lvl="1"/>
            <a:r>
              <a:rPr lang="ru-RU" b="1" dirty="0" smtClean="0"/>
              <a:t>Флаг для «кредит выдан»</a:t>
            </a:r>
          </a:p>
          <a:p>
            <a:pPr lvl="1"/>
            <a:r>
              <a:rPr lang="ru-RU" b="1" dirty="0" smtClean="0"/>
              <a:t>Дата сдачи дела в архив</a:t>
            </a:r>
          </a:p>
          <a:p>
            <a:pPr lvl="1"/>
            <a:r>
              <a:rPr lang="ru-RU" b="1" dirty="0" smtClean="0"/>
              <a:t>Наименование филиала (Все/ГО/ЦКД/ОГ)</a:t>
            </a:r>
          </a:p>
          <a:p>
            <a:pPr lvl="1"/>
            <a:r>
              <a:rPr lang="ru-RU" b="1" dirty="0" smtClean="0"/>
              <a:t>Статус дела (Новое/Закрыто/в работе)</a:t>
            </a:r>
          </a:p>
        </p:txBody>
      </p:sp>
    </p:spTree>
    <p:extLst>
      <p:ext uri="{BB962C8B-B14F-4D97-AF65-F5344CB8AC3E}">
        <p14:creationId xmlns:p14="http://schemas.microsoft.com/office/powerpoint/2010/main" val="188269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a:t>
            </a:r>
            <a:endParaRPr lang="ru-RU" dirty="0"/>
          </a:p>
        </p:txBody>
      </p:sp>
      <p:sp>
        <p:nvSpPr>
          <p:cNvPr id="3" name="Объект 2"/>
          <p:cNvSpPr>
            <a:spLocks noGrp="1"/>
          </p:cNvSpPr>
          <p:nvPr>
            <p:ph sz="quarter" idx="11"/>
          </p:nvPr>
        </p:nvSpPr>
        <p:spPr/>
        <p:txBody>
          <a:bodyPr>
            <a:normAutofit/>
          </a:bodyPr>
          <a:lstStyle/>
          <a:p>
            <a:pPr lvl="0"/>
            <a:r>
              <a:rPr lang="ru-RU" dirty="0" smtClean="0"/>
              <a:t>Научились работать с множеством входных данных</a:t>
            </a:r>
          </a:p>
          <a:p>
            <a:pPr lvl="0"/>
            <a:r>
              <a:rPr lang="ru-RU" dirty="0" smtClean="0"/>
              <a:t>И минимизировать количество необходимых тестов с минимальным риском </a:t>
            </a:r>
            <a:r>
              <a:rPr lang="ru-RU" smtClean="0"/>
              <a:t>потери качества</a:t>
            </a:r>
            <a:endParaRPr lang="ru-RU" dirty="0"/>
          </a:p>
        </p:txBody>
      </p:sp>
    </p:spTree>
    <p:extLst>
      <p:ext uri="{BB962C8B-B14F-4D97-AF65-F5344CB8AC3E}">
        <p14:creationId xmlns:p14="http://schemas.microsoft.com/office/powerpoint/2010/main" val="2221157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1"/>
          </p:nvPr>
        </p:nvSpPr>
        <p:spPr/>
        <p:txBody>
          <a:bodyPr>
            <a:normAutofit fontScale="92500" lnSpcReduction="10000"/>
          </a:bodyPr>
          <a:lstStyle/>
          <a:p>
            <a:pPr lvl="0"/>
            <a:r>
              <a:rPr lang="ru-RU" dirty="0"/>
              <a:t>условная обязательность заполнения полей</a:t>
            </a:r>
            <a:endParaRPr lang="en-US" dirty="0"/>
          </a:p>
          <a:p>
            <a:pPr lvl="0"/>
            <a:r>
              <a:rPr lang="ru-RU" dirty="0"/>
              <a:t>ограничения на форматы значений полей</a:t>
            </a:r>
            <a:endParaRPr lang="en-US" dirty="0"/>
          </a:p>
          <a:p>
            <a:pPr lvl="0"/>
            <a:r>
              <a:rPr lang="ru-RU" dirty="0"/>
              <a:t>ограничения на диапазоны значений полей (граничные значения)</a:t>
            </a:r>
            <a:endParaRPr lang="en-US" dirty="0"/>
          </a:p>
          <a:p>
            <a:pPr lvl="0"/>
            <a:r>
              <a:rPr lang="ru-RU" dirty="0"/>
              <a:t>сложные ограничения на значения полей (вычисляемые и условные ограничения</a:t>
            </a:r>
            <a:r>
              <a:rPr lang="ru-RU" dirty="0" smtClean="0"/>
              <a:t>)-вычисляется по формулам при необходимости</a:t>
            </a:r>
            <a:endParaRPr lang="en-US" dirty="0"/>
          </a:p>
          <a:p>
            <a:pPr lvl="0"/>
            <a:r>
              <a:rPr lang="ru-RU" dirty="0"/>
              <a:t>расчет вычисляемых значений полей на типичных данных</a:t>
            </a:r>
            <a:endParaRPr lang="en-US" dirty="0"/>
          </a:p>
          <a:p>
            <a:pPr lvl="0"/>
            <a:r>
              <a:rPr lang="ru-RU" dirty="0"/>
              <a:t>расчет вычисляемых значений полей на специфичных данных (специфичных для алгоритма)</a:t>
            </a:r>
            <a:endParaRPr lang="en-US" dirty="0"/>
          </a:p>
          <a:p>
            <a:pPr lvl="0"/>
            <a:r>
              <a:rPr lang="ru-RU" dirty="0"/>
              <a:t>сохранение значений полей в системе</a:t>
            </a:r>
            <a:endParaRPr lang="en-US" dirty="0"/>
          </a:p>
          <a:p>
            <a:pPr lvl="0"/>
            <a:r>
              <a:rPr lang="ru-RU" dirty="0"/>
              <a:t>отображение значений полей из системы</a:t>
            </a:r>
            <a:endParaRPr lang="en-US" dirty="0"/>
          </a:p>
          <a:p>
            <a:pPr lvl="0"/>
            <a:r>
              <a:rPr lang="ru-RU" dirty="0"/>
              <a:t>функциональности кнопок и других активных элементов управления</a:t>
            </a:r>
            <a:endParaRPr lang="en-US" dirty="0"/>
          </a:p>
          <a:p>
            <a:pPr lvl="0"/>
            <a:r>
              <a:rPr lang="ru-RU" dirty="0"/>
              <a:t>нестандартные элементы управления и сложная презентационная логика (диаграммы, мультимедиа и динамические элементы управления и другие)</a:t>
            </a:r>
            <a:endParaRPr lang="en-US" dirty="0"/>
          </a:p>
          <a:p>
            <a:endParaRPr lang="en-US" dirty="0"/>
          </a:p>
        </p:txBody>
      </p:sp>
    </p:spTree>
    <p:extLst>
      <p:ext uri="{BB962C8B-B14F-4D97-AF65-F5344CB8AC3E}">
        <p14:creationId xmlns:p14="http://schemas.microsoft.com/office/powerpoint/2010/main" val="3397780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0668"/>
            <a:ext cx="8229600" cy="1143000"/>
          </a:xfrm>
        </p:spPr>
        <p:txBody>
          <a:bodyPr>
            <a:normAutofit fontScale="90000"/>
          </a:bodyPr>
          <a:lstStyle/>
          <a:p>
            <a:r>
              <a:rPr lang="ru-RU" dirty="0" smtClean="0"/>
              <a:t>Техники, базирующиеся на спецификации </a:t>
            </a:r>
            <a:r>
              <a:rPr lang="ru-RU" b="0" dirty="0" err="1" smtClean="0"/>
              <a:t>Specification-based</a:t>
            </a:r>
            <a:r>
              <a:rPr lang="ru-RU" b="0" dirty="0" smtClean="0"/>
              <a:t> </a:t>
            </a:r>
            <a:r>
              <a:rPr lang="ru-RU" b="0" dirty="0" err="1" smtClean="0"/>
              <a:t>techniques</a:t>
            </a:r>
            <a:endParaRPr lang="ru-RU" b="0" dirty="0"/>
          </a:p>
        </p:txBody>
      </p:sp>
      <p:sp>
        <p:nvSpPr>
          <p:cNvPr id="3" name="Содержимое 2"/>
          <p:cNvSpPr>
            <a:spLocks noGrp="1"/>
          </p:cNvSpPr>
          <p:nvPr>
            <p:ph sz="quarter" idx="11"/>
          </p:nvPr>
        </p:nvSpPr>
        <p:spPr>
          <a:xfrm>
            <a:off x="1495571" y="6282219"/>
            <a:ext cx="5944320" cy="375769"/>
          </a:xfrm>
        </p:spPr>
        <p:txBody>
          <a:bodyPr>
            <a:noAutofit/>
          </a:bodyPr>
          <a:lstStyle/>
          <a:p>
            <a:pPr>
              <a:buNone/>
            </a:pPr>
            <a:r>
              <a:rPr lang="en-US" sz="1600" dirty="0" smtClean="0">
                <a:solidFill>
                  <a:schemeClr val="accent1"/>
                </a:solidFill>
              </a:rPr>
              <a:t>Lee Copeland. A Practitioner's Guide to Software Test Design</a:t>
            </a:r>
            <a:endParaRPr lang="ru-RU" sz="1600" dirty="0" smtClean="0">
              <a:solidFill>
                <a:schemeClr val="accent1"/>
              </a:solidFill>
            </a:endParaRPr>
          </a:p>
          <a:p>
            <a:pPr>
              <a:buNone/>
            </a:pPr>
            <a:endParaRPr lang="ru-RU" sz="1600" dirty="0">
              <a:solidFill>
                <a:schemeClr val="accent1"/>
              </a:solidFill>
            </a:endParaRPr>
          </a:p>
        </p:txBody>
      </p:sp>
      <p:graphicFrame>
        <p:nvGraphicFramePr>
          <p:cNvPr id="6" name="Схема 5"/>
          <p:cNvGraphicFramePr/>
          <p:nvPr>
            <p:extLst>
              <p:ext uri="{D42A27DB-BD31-4B8C-83A1-F6EECF244321}">
                <p14:modId xmlns:p14="http://schemas.microsoft.com/office/powerpoint/2010/main" val="1188556575"/>
              </p:ext>
            </p:extLst>
          </p:nvPr>
        </p:nvGraphicFramePr>
        <p:xfrm>
          <a:off x="498762" y="1079975"/>
          <a:ext cx="8312729" cy="5085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1"/>
          </p:nvPr>
        </p:nvSpPr>
        <p:spPr>
          <a:ln>
            <a:solidFill>
              <a:schemeClr val="accent1"/>
            </a:solidFill>
          </a:ln>
        </p:spPr>
        <p:txBody>
          <a:bodyPr/>
          <a:lstStyle/>
          <a:p>
            <a:r>
              <a:rPr lang="ru-RU" dirty="0" smtClean="0"/>
              <a:t>Если</a:t>
            </a:r>
            <a:r>
              <a:rPr lang="en-US" dirty="0" smtClean="0"/>
              <a:t> </a:t>
            </a:r>
            <a:r>
              <a:rPr lang="ru-RU" dirty="0" smtClean="0"/>
              <a:t>нам нужна техника </a:t>
            </a:r>
            <a:r>
              <a:rPr lang="ru-RU" dirty="0"/>
              <a:t>формирования наборов тестовых данных из </a:t>
            </a:r>
            <a:r>
              <a:rPr lang="ru-RU" cap="all" dirty="0"/>
              <a:t>полного набора </a:t>
            </a:r>
            <a:r>
              <a:rPr lang="ru-RU" dirty="0"/>
              <a:t>входных данных в системе, которая позволяет существенно сократить количество тест-кейсов.</a:t>
            </a:r>
            <a:r>
              <a:rPr lang="ru-RU" b="1" dirty="0" smtClean="0"/>
              <a:t> </a:t>
            </a:r>
            <a:r>
              <a:rPr lang="ru-RU" b="1" dirty="0"/>
              <a:t>, то </a:t>
            </a:r>
            <a:r>
              <a:rPr lang="ru-RU" b="1" dirty="0" err="1"/>
              <a:t>Пэрвайс</a:t>
            </a:r>
            <a:endParaRPr lang="ru-RU" b="1" dirty="0"/>
          </a:p>
          <a:p>
            <a:r>
              <a:rPr lang="ru-RU" b="1" dirty="0">
                <a:solidFill>
                  <a:schemeClr val="bg1"/>
                </a:solidFill>
              </a:rPr>
              <a:t>Чтобы применить </a:t>
            </a:r>
            <a:r>
              <a:rPr lang="ru-RU" b="1" dirty="0" err="1">
                <a:solidFill>
                  <a:schemeClr val="bg1"/>
                </a:solidFill>
              </a:rPr>
              <a:t>Пэрвайс</a:t>
            </a:r>
            <a:r>
              <a:rPr lang="ru-RU" b="1" dirty="0">
                <a:solidFill>
                  <a:schemeClr val="bg1"/>
                </a:solidFill>
              </a:rPr>
              <a:t> нужно применить методику эквивалентных </a:t>
            </a:r>
            <a:r>
              <a:rPr lang="ru-RU" b="1" dirty="0" err="1">
                <a:solidFill>
                  <a:schemeClr val="bg1"/>
                </a:solidFill>
              </a:rPr>
              <a:t>классов+граничные</a:t>
            </a:r>
            <a:r>
              <a:rPr lang="ru-RU" b="1" dirty="0">
                <a:solidFill>
                  <a:schemeClr val="bg1"/>
                </a:solidFill>
              </a:rPr>
              <a:t> значения</a:t>
            </a:r>
          </a:p>
          <a:p>
            <a:endParaRPr lang="ru-RU" dirty="0"/>
          </a:p>
          <a:p>
            <a:r>
              <a:rPr lang="ru-RU" dirty="0" smtClean="0"/>
              <a:t>Если тестируем большую логику, которая зашита внутри приложения, </a:t>
            </a:r>
            <a:r>
              <a:rPr lang="ru-RU" dirty="0"/>
              <a:t>И МНОГО ВХОДНЫХ ДАННЫХ И ОДИН </a:t>
            </a:r>
            <a:r>
              <a:rPr lang="ru-RU" dirty="0" smtClean="0"/>
              <a:t>ПЕРЕХОД, то матрица принятия решений</a:t>
            </a:r>
            <a:r>
              <a:rPr lang="en-US" dirty="0" smtClean="0"/>
              <a:t> </a:t>
            </a:r>
            <a:endParaRPr lang="ru-RU" dirty="0" smtClean="0"/>
          </a:p>
          <a:p>
            <a:r>
              <a:rPr lang="ru-RU" dirty="0" smtClean="0"/>
              <a:t>Если </a:t>
            </a:r>
            <a:r>
              <a:rPr lang="ru-RU" dirty="0"/>
              <a:t>тестируем большую логику, которая зашита внутри приложения</a:t>
            </a:r>
            <a:r>
              <a:rPr lang="ru-RU" dirty="0" smtClean="0"/>
              <a:t>, И У НАС МНОГО ПЕРЕХОДОВ, то диаграмма состояний</a:t>
            </a:r>
          </a:p>
        </p:txBody>
      </p:sp>
    </p:spTree>
    <p:extLst>
      <p:ext uri="{BB962C8B-B14F-4D97-AF65-F5344CB8AC3E}">
        <p14:creationId xmlns:p14="http://schemas.microsoft.com/office/powerpoint/2010/main" val="980627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В этом файле Вы сделаете свою презентацию">
  <a:themeElements>
    <a:clrScheme name="Specialist">
      <a:dk1>
        <a:srgbClr val="000000"/>
      </a:dk1>
      <a:lt1>
        <a:srgbClr val="FFFFFF"/>
      </a:lt1>
      <a:dk2>
        <a:srgbClr val="002346"/>
      </a:dk2>
      <a:lt2>
        <a:srgbClr val="C1E3FF"/>
      </a:lt2>
      <a:accent1>
        <a:srgbClr val="004587"/>
      </a:accent1>
      <a:accent2>
        <a:srgbClr val="008776"/>
      </a:accent2>
      <a:accent3>
        <a:srgbClr val="010087"/>
      </a:accent3>
      <a:accent4>
        <a:srgbClr val="5583AF"/>
      </a:accent4>
      <a:accent5>
        <a:srgbClr val="55AFA4"/>
      </a:accent5>
      <a:accent6>
        <a:srgbClr val="5655AF"/>
      </a:accent6>
      <a:hlink>
        <a:srgbClr val="7F7F7F"/>
      </a:hlink>
      <a:folHlink>
        <a:srgbClr val="7F7F7F"/>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В этом файле Вы сделаете свою презентацию</Template>
  <TotalTime>0</TotalTime>
  <Words>2990</Words>
  <Application>Microsoft Macintosh PowerPoint</Application>
  <PresentationFormat>Экран (4:3)</PresentationFormat>
  <Paragraphs>662</Paragraphs>
  <Slides>61</Slides>
  <Notes>6</Notes>
  <HiddenSlides>16</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61</vt:i4>
      </vt:variant>
    </vt:vector>
  </HeadingPairs>
  <TitlesOfParts>
    <vt:vector size="70" baseType="lpstr">
      <vt:lpstr>Courier New</vt:lpstr>
      <vt:lpstr>Mangal</vt:lpstr>
      <vt:lpstr>Trebuchet MS</vt:lpstr>
      <vt:lpstr>Verdana</vt:lpstr>
      <vt:lpstr>Wingdings</vt:lpstr>
      <vt:lpstr>Wingdings 3</vt:lpstr>
      <vt:lpstr>Arial</vt:lpstr>
      <vt:lpstr>В этом файле Вы сделаете свою презентацию</vt:lpstr>
      <vt:lpstr>Аспект</vt:lpstr>
      <vt:lpstr>Модуль 5. Техники тестирования</vt:lpstr>
      <vt:lpstr>Презентация PowerPoint</vt:lpstr>
      <vt:lpstr>Рассматриваемые вопросы</vt:lpstr>
      <vt:lpstr>Стандартные проверки на поля экранных форм</vt:lpstr>
      <vt:lpstr>Презентация PowerPoint</vt:lpstr>
      <vt:lpstr>+Стандартные проверки GUI</vt:lpstr>
      <vt:lpstr>Презентация PowerPoint</vt:lpstr>
      <vt:lpstr>Техники, базирующиеся на спецификации Specification-based techniques</vt:lpstr>
      <vt:lpstr>Презентация PowerPoint</vt:lpstr>
      <vt:lpstr>Множество входных данных</vt:lpstr>
      <vt:lpstr>Одна бага</vt:lpstr>
      <vt:lpstr>Классы эквивалентности</vt:lpstr>
      <vt:lpstr>Класс эквивалентности</vt:lpstr>
      <vt:lpstr>() - Не входит в диапазон,НЕ берем в расчет  [] - входит в диапазон.</vt:lpstr>
      <vt:lpstr>Анализ классов эквивалентности</vt:lpstr>
      <vt:lpstr>Алгоритм использования анализа классов эквивалентности</vt:lpstr>
      <vt:lpstr>Определите классы эквивалентности </vt:lpstr>
      <vt:lpstr>Определите классы эквивалентности </vt:lpstr>
      <vt:lpstr>Советы при определении классов эквивалентности</vt:lpstr>
      <vt:lpstr>Анализ граничных значений  Boundary-value analysis</vt:lpstr>
      <vt:lpstr>Пример анализа граничных значений(шарики!)</vt:lpstr>
      <vt:lpstr>Найти граничные значения</vt:lpstr>
      <vt:lpstr>Попарное тестирование (Pairwise)</vt:lpstr>
      <vt:lpstr>Почему два?</vt:lpstr>
      <vt:lpstr>Презентация PowerPoint</vt:lpstr>
      <vt:lpstr>Как? Ортогональный массив!</vt:lpstr>
      <vt:lpstr>Откр.папку 5.pairs-файл printing.xls-машина </vt:lpstr>
      <vt:lpstr>Предположение ошибок</vt:lpstr>
      <vt:lpstr>Пример 1. Одна сущность</vt:lpstr>
      <vt:lpstr>Вариант реализации</vt:lpstr>
      <vt:lpstr>Пример 2. Две сущности</vt:lpstr>
      <vt:lpstr>Презентация PowerPoint</vt:lpstr>
      <vt:lpstr>Пример 3. Несколько сущностей</vt:lpstr>
      <vt:lpstr>Презентация PowerPoint</vt:lpstr>
      <vt:lpstr>Матрица принятий решений Decision Table</vt:lpstr>
      <vt:lpstr>Пример 1. 2 бинарных сущности, 1 действие</vt:lpstr>
      <vt:lpstr>Пример 2. 4 бинарные сущности, 3 действия</vt:lpstr>
      <vt:lpstr>Тестить можно любыми методами, но удобнее тестить с помощью матрицы принятия решений</vt:lpstr>
      <vt:lpstr>Презентация PowerPoint</vt:lpstr>
      <vt:lpstr>Упражнение</vt:lpstr>
      <vt:lpstr>Диаграмма переходов State-Transition testing</vt:lpstr>
      <vt:lpstr>Диаграмы State-Transition Diagrams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Таблица переходов State-Transition Tables. Можно, но не читаемо</vt:lpstr>
      <vt:lpstr>Создание тест кейсов на основании диаграммы состояний</vt:lpstr>
      <vt:lpstr>Пример создания диаграммы состояний</vt:lpstr>
      <vt:lpstr>Негативные тесты</vt:lpstr>
      <vt:lpstr>Составить тест-кейсы</vt:lpstr>
      <vt:lpstr>Презентация PowerPoint</vt:lpstr>
      <vt:lpstr>Техники, базирующиеся на интуиции и опыте инженера Based on the software engineer’s intuition and experience</vt:lpstr>
      <vt:lpstr>ДЗ HARD Задание: Составить матрицу  решений для приложения электронной коммерции. </vt:lpstr>
      <vt:lpstr>ДЗ NORMAL Задание: составить список тест-кейсов для проверки следующих условий (5.задание.docx):</vt:lpstr>
      <vt:lpstr>Итоги</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2014-06-11T14:41:35Z</dcterms:created>
  <dcterms:modified xsi:type="dcterms:W3CDTF">2019-02-05T13:33:20Z</dcterms:modified>
</cp:coreProperties>
</file>