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kyPro\Excel\&#1082;&#1091;&#1088;&#1089;&#1086;&#1074;&#1072;&#1103;\&#1050;&#1091;&#1088;&#1089;&#1086;&#1074;&#1072;&#1103;_&#1095;&#1072;&#1089;&#1090;&#1100;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kyPro\Excel\&#1082;&#1091;&#1088;&#1089;&#1086;&#1074;&#1072;&#1103;\&#1050;&#1091;&#1088;&#1089;&#1086;&#1074;&#1072;&#1103;_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lia\Desktop\&#1050;&#1091;&#1088;&#1089;&#1086;&#1074;&#1072;&#1103;_&#1095;&#1072;&#1089;&#1090;&#1100;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lia\Desktop\&#1050;&#1091;&#1088;&#1089;&#1086;&#1074;&#1072;&#1103;_&#1095;&#1072;&#1089;&#1090;&#1100;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lia\Desktop\&#1050;&#1091;&#1088;&#1089;&#1086;&#1074;&#1072;&#1103;_&#1095;&#1072;&#1089;&#1090;&#1100;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kyPro\Excel\&#1082;&#1091;&#1088;&#1089;&#1086;&#1074;&#1072;&#1103;\&#1050;&#1091;&#1088;&#1089;&#1086;&#1074;&#1072;&#1103;_&#1095;&#1072;&#1089;&#1090;&#1100;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kyPro\Excel\&#1082;&#1091;&#1088;&#1089;&#1086;&#1074;&#1072;&#1103;\&#1050;&#1091;&#1088;&#1089;&#1086;&#1074;&#1072;&#1103;_&#1095;&#1072;&#1089;&#1090;&#1100;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kyPro\Excel\&#1082;&#1091;&#1088;&#1089;&#1086;&#1074;&#1072;&#1103;\&#1050;&#1091;&#1088;&#1089;&#1086;&#1074;&#1072;&#1103;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kyPro\Excel\&#1082;&#1091;&#1088;&#1089;&#1086;&#1074;&#1072;&#1103;\&#1050;&#1091;&#1088;&#1089;&#1086;&#1074;&#1072;&#1103;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kyPro\Excel\&#1082;&#1091;&#1088;&#1089;&#1086;&#1074;&#1072;&#1103;\&#1050;&#1091;&#1088;&#1089;&#1086;&#1074;&#1072;&#1103;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Активность пользователей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0685914291489529"/>
          <c:y val="0.11390583224033625"/>
          <c:w val="0.8014610495700375"/>
          <c:h val="0.740377807087363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'Курсовая Ч.1 сводные'!$B$14550</c:f>
              <c:strCache>
                <c:ptCount val="1"/>
                <c:pt idx="0">
                  <c:v>Подписки</c:v>
                </c:pt>
              </c:strCache>
              <c:extLst xmlns:c15="http://schemas.microsoft.com/office/drawing/2012/chart"/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1"/>
              <c:layout>
                <c:manualLayout>
                  <c:x val="-8.2720582248684144E-2"/>
                  <c:y val="-3.032849581884725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AE9-47D6-929C-24A85191BB5F}"/>
                </c:ext>
              </c:extLst>
            </c:dLbl>
            <c:dLbl>
              <c:idx val="5"/>
              <c:layout>
                <c:manualLayout>
                  <c:x val="-8.27205822486831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AE9-47D6-929C-24A85191BB5F}"/>
                </c:ext>
              </c:extLst>
            </c:dLbl>
            <c:spPr>
              <a:solidFill>
                <a:schemeClr val="accent1">
                  <a:alpha val="56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'Курсовая Ч.1 сводные'!$A$14551:$A$14556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'Курсовая Ч.1 сводные'!$B$14551:$B$14556</c:f>
              <c:numCache>
                <c:formatCode>_-* #\ ##0_-;\-* #\ ##0_-;_-* "-"??_-;_-@_-</c:formatCode>
                <c:ptCount val="6"/>
                <c:pt idx="0">
                  <c:v>206</c:v>
                </c:pt>
                <c:pt idx="1">
                  <c:v>5131</c:v>
                </c:pt>
                <c:pt idx="2">
                  <c:v>4383</c:v>
                </c:pt>
                <c:pt idx="3">
                  <c:v>3259</c:v>
                </c:pt>
                <c:pt idx="4">
                  <c:v>1915</c:v>
                </c:pt>
                <c:pt idx="5">
                  <c:v>374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5AE9-47D6-929C-24A85191BB5F}"/>
            </c:ext>
          </c:extLst>
        </c:ser>
        <c:ser>
          <c:idx val="2"/>
          <c:order val="2"/>
          <c:tx>
            <c:strRef>
              <c:f>'Курсовая Ч.1 сводные'!$D$14550</c:f>
              <c:strCache>
                <c:ptCount val="1"/>
                <c:pt idx="0">
                  <c:v>Уникальные пользователи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1"/>
              <c:layout>
                <c:manualLayout>
                  <c:x val="6.0661760315701641E-2"/>
                  <c:y val="1.20860249873371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AE9-47D6-929C-24A85191BB5F}"/>
                </c:ext>
              </c:extLst>
            </c:dLbl>
            <c:dLbl>
              <c:idx val="3"/>
              <c:layout>
                <c:manualLayout>
                  <c:x val="8.2720582248684126E-3"/>
                  <c:y val="9.094011411633867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AE9-47D6-929C-24A85191BB5F}"/>
                </c:ext>
              </c:extLst>
            </c:dLbl>
            <c:spPr>
              <a:solidFill>
                <a:schemeClr val="accent6">
                  <a:alpha val="73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'Курсовая Ч.1 сводные'!$A$14551:$A$14556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'Курсовая Ч.1 сводные'!$D$14551:$D$14556</c:f>
              <c:numCache>
                <c:formatCode>_-* #\ ##0_-;\-* #\ ##0_-;_-* "-"??_-;_-@_-</c:formatCode>
                <c:ptCount val="6"/>
                <c:pt idx="0">
                  <c:v>164</c:v>
                </c:pt>
                <c:pt idx="1">
                  <c:v>5066</c:v>
                </c:pt>
                <c:pt idx="2">
                  <c:v>8622</c:v>
                </c:pt>
                <c:pt idx="3">
                  <c:v>10018</c:v>
                </c:pt>
                <c:pt idx="4">
                  <c:v>9491</c:v>
                </c:pt>
                <c:pt idx="5">
                  <c:v>7480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E9-47D6-929C-24A85191B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35957143"/>
        <c:axId val="835951895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'Курсовая Ч.1 сводные'!$C$14550</c15:sqref>
                        </c15:formulaRef>
                      </c:ext>
                    </c:extLst>
                    <c:strCache>
                      <c:ptCount val="1"/>
                      <c:pt idx="0">
                        <c:v>Просмотры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'Курсовая Ч.1 сводные'!$A$14551:$A$14556</c15:sqref>
                        </c15:formulaRef>
                      </c:ext>
                    </c:extLst>
                    <c:strCache>
                      <c:ptCount val="6"/>
                      <c:pt idx="0">
                        <c:v>мар</c:v>
                      </c:pt>
                      <c:pt idx="1">
                        <c:v>апр</c:v>
                      </c:pt>
                      <c:pt idx="2">
                        <c:v>май</c:v>
                      </c:pt>
                      <c:pt idx="3">
                        <c:v>июн</c:v>
                      </c:pt>
                      <c:pt idx="4">
                        <c:v>июл</c:v>
                      </c:pt>
                      <c:pt idx="5">
                        <c:v>авг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'Курсовая Ч.1 сводные'!$C$14551:$C$14556</c15:sqref>
                        </c15:formulaRef>
                      </c:ext>
                    </c:extLst>
                    <c:numCache>
                      <c:formatCode>_-* #\ ##0_-;\-* #\ ##0_-;_-* "-"??_-;_-@_-</c:formatCode>
                      <c:ptCount val="6"/>
                      <c:pt idx="0">
                        <c:v>165</c:v>
                      </c:pt>
                      <c:pt idx="1">
                        <c:v>11466</c:v>
                      </c:pt>
                      <c:pt idx="2">
                        <c:v>29990</c:v>
                      </c:pt>
                      <c:pt idx="3">
                        <c:v>34863</c:v>
                      </c:pt>
                      <c:pt idx="4">
                        <c:v>35348</c:v>
                      </c:pt>
                      <c:pt idx="5">
                        <c:v>28736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5AE9-47D6-929C-24A85191BB5F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3"/>
          <c:order val="3"/>
          <c:tx>
            <c:strRef>
              <c:f>'Курсовая Ч.1 сводные'!$E$14550</c:f>
              <c:strCache>
                <c:ptCount val="1"/>
                <c:pt idx="0">
                  <c:v>Интенсивность просмотров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Lbl>
              <c:idx val="3"/>
              <c:layout>
                <c:manualLayout>
                  <c:x val="-4.2015325236269309E-2"/>
                  <c:y val="-8.02826326396799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AE9-47D6-929C-24A85191BB5F}"/>
                </c:ext>
              </c:extLst>
            </c:dLbl>
            <c:spPr>
              <a:solidFill>
                <a:schemeClr val="accent4">
                  <a:alpha val="66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'Курсовая Ч.1 сводные'!$A$14551:$A$14556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'Курсовая Ч.1 сводные'!$E$14551:$E$14556</c:f>
              <c:numCache>
                <c:formatCode>#\ ##0.0</c:formatCode>
                <c:ptCount val="6"/>
                <c:pt idx="0">
                  <c:v>1.0060975609756098</c:v>
                </c:pt>
                <c:pt idx="1">
                  <c:v>2.2633241215949469</c:v>
                </c:pt>
                <c:pt idx="2">
                  <c:v>3.4783112966829042</c:v>
                </c:pt>
                <c:pt idx="3">
                  <c:v>3.4800359353164305</c:v>
                </c:pt>
                <c:pt idx="4">
                  <c:v>3.7243704562216835</c:v>
                </c:pt>
                <c:pt idx="5">
                  <c:v>3.8417112299465241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E9-47D6-929C-24A85191B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5673256"/>
        <c:axId val="975671288"/>
      </c:lineChart>
      <c:catAx>
        <c:axId val="835957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5951895"/>
        <c:crosses val="autoZero"/>
        <c:auto val="1"/>
        <c:lblAlgn val="ctr"/>
        <c:lblOffset val="100"/>
        <c:noMultiLvlLbl val="0"/>
      </c:catAx>
      <c:valAx>
        <c:axId val="835951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\ ##0_-;\-* #\ 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5957143"/>
        <c:crosses val="autoZero"/>
        <c:crossBetween val="between"/>
      </c:valAx>
      <c:valAx>
        <c:axId val="975671288"/>
        <c:scaling>
          <c:orientation val="minMax"/>
        </c:scaling>
        <c:delete val="0"/>
        <c:axPos val="r"/>
        <c:numFmt formatCode="#\ 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5673256"/>
        <c:crosses val="max"/>
        <c:crossBetween val="between"/>
      </c:valAx>
      <c:catAx>
        <c:axId val="975673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56712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1" i="0" baseline="0">
                <a:effectLst/>
              </a:rPr>
              <a:t>Структура юнит- экономики (</a:t>
            </a:r>
            <a:r>
              <a:rPr lang="en-US" sz="1400" b="1" i="0" baseline="0">
                <a:effectLst/>
              </a:rPr>
              <a:t>TO-BE</a:t>
            </a:r>
            <a:r>
              <a:rPr lang="ru-RU" sz="1400" b="1" i="0" baseline="0">
                <a:effectLst/>
              </a:rPr>
              <a:t>)</a:t>
            </a:r>
            <a:endParaRPr lang="ru-RU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C5C0-473E-941C-D3D3B24651C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C5C0-473E-941C-D3D3B24651C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C5C0-473E-941C-D3D3B24651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'Юнит-экономика'!$B$12:$B$14</c:f>
              <c:strCache>
                <c:ptCount val="3"/>
                <c:pt idx="0">
                  <c:v>CAC на юнит</c:v>
                </c:pt>
                <c:pt idx="1">
                  <c:v>Fixed Costs на юнит</c:v>
                </c:pt>
                <c:pt idx="2">
                  <c:v>Маржинальность</c:v>
                </c:pt>
              </c:strCache>
            </c:strRef>
          </c:cat>
          <c:val>
            <c:numRef>
              <c:f>'Юнит-экономика'!$E$12:$E$14</c:f>
              <c:numCache>
                <c:formatCode>0.00%</c:formatCode>
                <c:ptCount val="3"/>
                <c:pt idx="0">
                  <c:v>0.18792743885487312</c:v>
                </c:pt>
                <c:pt idx="1">
                  <c:v>0.56139997119054197</c:v>
                </c:pt>
                <c:pt idx="2">
                  <c:v>0.25067258995458497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5C0-473E-941C-D3D3B24651C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Финансы!$E$1:$E$2</c:f>
              <c:strCache>
                <c:ptCount val="2"/>
                <c:pt idx="0">
                  <c:v>Retention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Финансы!$A$3:$A$7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Финансы!$E$3:$E$7</c:f>
              <c:numCache>
                <c:formatCode>0.00%</c:formatCode>
                <c:ptCount val="5"/>
                <c:pt idx="0">
                  <c:v>0.8308457711442786</c:v>
                </c:pt>
                <c:pt idx="1">
                  <c:v>0.86862718643700376</c:v>
                </c:pt>
                <c:pt idx="2">
                  <c:v>0.7861606758690689</c:v>
                </c:pt>
                <c:pt idx="3">
                  <c:v>0.78298123172559619</c:v>
                </c:pt>
                <c:pt idx="4">
                  <c:v>0.76553484646670578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7-4104-91B8-2EBD675B98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70558920"/>
        <c:axId val="970556952"/>
      </c:barChart>
      <c:catAx>
        <c:axId val="97055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0556952"/>
        <c:crosses val="autoZero"/>
        <c:auto val="1"/>
        <c:lblAlgn val="ctr"/>
        <c:lblOffset val="100"/>
        <c:noMultiLvlLbl val="0"/>
      </c:catAx>
      <c:valAx>
        <c:axId val="970556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0558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Просмотры по суточным</a:t>
            </a:r>
            <a:r>
              <a:rPr lang="ru-RU" baseline="0"/>
              <a:t> часам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661838794031094"/>
          <c:y val="0.22558604442680391"/>
          <c:w val="0.64808739170559371"/>
          <c:h val="0.55071110601664297"/>
        </c:manualLayout>
      </c:layout>
      <c:barChart>
        <c:barDir val="col"/>
        <c:grouping val="clustered"/>
        <c:varyColors val="0"/>
        <c:ser>
          <c:idx val="0"/>
          <c:order val="0"/>
          <c:tx>
            <c:v>Будни</c:v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18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10A-483D-9F36-5F100F5B6ADC}"/>
                </c:ext>
              </c:extLst>
            </c:dLbl>
            <c:spPr>
              <a:solidFill>
                <a:schemeClr val="accent1">
                  <a:alpha val="77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24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18</c:v>
              </c:pt>
              <c:pt idx="19">
                <c:v>19</c:v>
              </c:pt>
              <c:pt idx="20">
                <c:v>20</c:v>
              </c:pt>
              <c:pt idx="21">
                <c:v>21</c:v>
              </c:pt>
              <c:pt idx="22">
                <c:v>22</c:v>
              </c:pt>
              <c:pt idx="23">
                <c:v>23</c:v>
              </c:pt>
            </c:strLit>
          </c:cat>
          <c:val>
            <c:numLit>
              <c:formatCode>General</c:formatCode>
              <c:ptCount val="24"/>
              <c:pt idx="0">
                <c:v>3830</c:v>
              </c:pt>
              <c:pt idx="1">
                <c:v>2296</c:v>
              </c:pt>
              <c:pt idx="2">
                <c:v>1220</c:v>
              </c:pt>
              <c:pt idx="3">
                <c:v>619</c:v>
              </c:pt>
              <c:pt idx="4">
                <c:v>394</c:v>
              </c:pt>
              <c:pt idx="5">
                <c:v>443</c:v>
              </c:pt>
              <c:pt idx="6">
                <c:v>448</c:v>
              </c:pt>
              <c:pt idx="7">
                <c:v>414</c:v>
              </c:pt>
              <c:pt idx="8">
                <c:v>446</c:v>
              </c:pt>
              <c:pt idx="9">
                <c:v>507</c:v>
              </c:pt>
              <c:pt idx="10">
                <c:v>668</c:v>
              </c:pt>
              <c:pt idx="11">
                <c:v>870</c:v>
              </c:pt>
              <c:pt idx="12">
                <c:v>1583</c:v>
              </c:pt>
              <c:pt idx="13">
                <c:v>2438</c:v>
              </c:pt>
              <c:pt idx="14">
                <c:v>3759</c:v>
              </c:pt>
              <c:pt idx="15">
                <c:v>5203</c:v>
              </c:pt>
              <c:pt idx="16">
                <c:v>7054</c:v>
              </c:pt>
              <c:pt idx="17">
                <c:v>8375</c:v>
              </c:pt>
              <c:pt idx="18">
                <c:v>9338</c:v>
              </c:pt>
              <c:pt idx="19">
                <c:v>9049</c:v>
              </c:pt>
              <c:pt idx="20">
                <c:v>9119</c:v>
              </c:pt>
              <c:pt idx="21">
                <c:v>8127</c:v>
              </c:pt>
              <c:pt idx="22">
                <c:v>6808</c:v>
              </c:pt>
              <c:pt idx="23">
                <c:v>5080</c:v>
              </c:pt>
            </c:numLit>
          </c:val>
          <c:extLst>
            <c:ext xmlns:c16="http://schemas.microsoft.com/office/drawing/2014/chart" uri="{C3380CC4-5D6E-409C-BE32-E72D297353CC}">
              <c16:uniqueId val="{00000001-A10A-483D-9F36-5F100F5B6ADC}"/>
            </c:ext>
          </c:extLst>
        </c:ser>
        <c:ser>
          <c:idx val="1"/>
          <c:order val="1"/>
          <c:tx>
            <c:v>Выходной</c:v>
          </c:tx>
          <c:spPr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18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10A-483D-9F36-5F100F5B6ADC}"/>
                </c:ext>
              </c:extLst>
            </c:dLbl>
            <c:spPr>
              <a:solidFill>
                <a:srgbClr val="FFC000">
                  <a:alpha val="93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24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18</c:v>
              </c:pt>
              <c:pt idx="19">
                <c:v>19</c:v>
              </c:pt>
              <c:pt idx="20">
                <c:v>20</c:v>
              </c:pt>
              <c:pt idx="21">
                <c:v>21</c:v>
              </c:pt>
              <c:pt idx="22">
                <c:v>22</c:v>
              </c:pt>
              <c:pt idx="23">
                <c:v>23</c:v>
              </c:pt>
            </c:strLit>
          </c:cat>
          <c:val>
            <c:numLit>
              <c:formatCode>General</c:formatCode>
              <c:ptCount val="24"/>
              <c:pt idx="0">
                <c:v>2247</c:v>
              </c:pt>
              <c:pt idx="1">
                <c:v>1578</c:v>
              </c:pt>
              <c:pt idx="2">
                <c:v>1151</c:v>
              </c:pt>
              <c:pt idx="3">
                <c:v>1005</c:v>
              </c:pt>
              <c:pt idx="4">
                <c:v>940</c:v>
              </c:pt>
              <c:pt idx="5">
                <c:v>959</c:v>
              </c:pt>
              <c:pt idx="6">
                <c:v>966</c:v>
              </c:pt>
              <c:pt idx="7">
                <c:v>976</c:v>
              </c:pt>
              <c:pt idx="8">
                <c:v>1032</c:v>
              </c:pt>
              <c:pt idx="9">
                <c:v>1100</c:v>
              </c:pt>
              <c:pt idx="10">
                <c:v>1092</c:v>
              </c:pt>
              <c:pt idx="11">
                <c:v>1150</c:v>
              </c:pt>
              <c:pt idx="12">
                <c:v>1388</c:v>
              </c:pt>
              <c:pt idx="13">
                <c:v>1787</c:v>
              </c:pt>
              <c:pt idx="14">
                <c:v>2338</c:v>
              </c:pt>
              <c:pt idx="15">
                <c:v>2753</c:v>
              </c:pt>
              <c:pt idx="16">
                <c:v>3349</c:v>
              </c:pt>
              <c:pt idx="17">
                <c:v>3891</c:v>
              </c:pt>
              <c:pt idx="18">
                <c:v>4305</c:v>
              </c:pt>
              <c:pt idx="19">
                <c:v>4230</c:v>
              </c:pt>
              <c:pt idx="20">
                <c:v>4192</c:v>
              </c:pt>
              <c:pt idx="21">
                <c:v>3974</c:v>
              </c:pt>
              <c:pt idx="22">
                <c:v>3450</c:v>
              </c:pt>
              <c:pt idx="23">
                <c:v>2627</c:v>
              </c:pt>
            </c:numLit>
          </c:val>
          <c:extLst>
            <c:ext xmlns:c16="http://schemas.microsoft.com/office/drawing/2014/chart" uri="{C3380CC4-5D6E-409C-BE32-E72D297353CC}">
              <c16:uniqueId val="{00000003-A10A-483D-9F36-5F100F5B6A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13232736"/>
        <c:axId val="1013235688"/>
      </c:barChart>
      <c:catAx>
        <c:axId val="1013232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Часы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3235688"/>
        <c:crosses val="autoZero"/>
        <c:auto val="1"/>
        <c:lblAlgn val="ctr"/>
        <c:lblOffset val="100"/>
        <c:noMultiLvlLbl val="0"/>
      </c:catAx>
      <c:valAx>
        <c:axId val="101323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Просмотры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323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Топ-15 популярных фильмов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'Курсовая Ч.1 сводные'!$E$14588</c:f>
              <c:strCache>
                <c:ptCount val="1"/>
                <c:pt idx="0">
                  <c:v>Количество просмотров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spPr>
                <a:solidFill>
                  <a:schemeClr val="accent2">
                    <a:alpha val="68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06E-496A-BCDB-B30824450997}"/>
                </c:ext>
              </c:extLst>
            </c:dLbl>
            <c:dLbl>
              <c:idx val="1"/>
              <c:spPr>
                <a:solidFill>
                  <a:schemeClr val="accent2">
                    <a:alpha val="68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06E-496A-BCDB-B30824450997}"/>
                </c:ext>
              </c:extLst>
            </c:dLbl>
            <c:dLbl>
              <c:idx val="2"/>
              <c:spPr>
                <a:solidFill>
                  <a:schemeClr val="accent2">
                    <a:alpha val="68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06E-496A-BCDB-B30824450997}"/>
                </c:ext>
              </c:extLst>
            </c:dLbl>
            <c:spPr>
              <a:solidFill>
                <a:schemeClr val="accent2">
                  <a:alpha val="68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'Курсовая Ч.1 сводные'!$D$14589:$D$14603</c:f>
              <c:numCache>
                <c:formatCode>General</c:formatCode>
                <c:ptCount val="15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  <c:pt idx="10">
                  <c:v>182191</c:v>
                </c:pt>
                <c:pt idx="11">
                  <c:v>154256</c:v>
                </c:pt>
                <c:pt idx="12">
                  <c:v>153893</c:v>
                </c:pt>
                <c:pt idx="13">
                  <c:v>439981</c:v>
                </c:pt>
                <c:pt idx="14">
                  <c:v>227775</c:v>
                </c:pt>
              </c:numCache>
            </c:numRef>
          </c:cat>
          <c:val>
            <c:numRef>
              <c:f>'Курсовая Ч.1 сводные'!$E$14589:$E$14603</c:f>
              <c:numCache>
                <c:formatCode>General</c:formatCode>
                <c:ptCount val="15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  <c:pt idx="10">
                  <c:v>1541</c:v>
                </c:pt>
                <c:pt idx="11">
                  <c:v>1394</c:v>
                </c:pt>
                <c:pt idx="12">
                  <c:v>1381</c:v>
                </c:pt>
                <c:pt idx="13">
                  <c:v>1320</c:v>
                </c:pt>
                <c:pt idx="14">
                  <c:v>1266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6E-496A-BCDB-B308244509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96974032"/>
        <c:axId val="896971408"/>
      </c:barChart>
      <c:catAx>
        <c:axId val="896974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ID </a:t>
                </a:r>
                <a:r>
                  <a:rPr lang="ru-RU"/>
                  <a:t>фильма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6971408"/>
        <c:crosses val="autoZero"/>
        <c:auto val="1"/>
        <c:lblAlgn val="ctr"/>
        <c:lblOffset val="100"/>
        <c:noMultiLvlLbl val="0"/>
      </c:catAx>
      <c:valAx>
        <c:axId val="89697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Просмотры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697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[Курсовая_часть3.xlsx]Курсовая Ч.1 сводные!Сводная таблица8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Распределение</a:t>
            </a:r>
            <a:r>
              <a:rPr lang="ru-RU" baseline="0" dirty="0"/>
              <a:t> юзеров по часовому поясу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7C29EE87-8119-416C-B2BD-AE8D758E8608}" type="VALUE">
                  <a:rPr lang="en-US" baseline="0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[ЗНАЧЕНИЕ]</a:t>
                </a:fld>
                <a:endParaRPr lang="ru-RU"/>
              </a:p>
            </c:rich>
          </c:tx>
          <c:spPr>
            <a:solidFill>
              <a:schemeClr val="accent6">
                <a:alpha val="82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7C29EE87-8119-416C-B2BD-AE8D758E8608}" type="VALUE">
                  <a:rPr lang="en-US" baseline="0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[ЗНАЧЕНИЕ]</a:t>
                </a:fld>
                <a:endParaRPr lang="ru-RU"/>
              </a:p>
            </c:rich>
          </c:tx>
          <c:spPr>
            <a:solidFill>
              <a:schemeClr val="accent6">
                <a:alpha val="82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7C29EE87-8119-416C-B2BD-AE8D758E8608}" type="VALUE">
                  <a:rPr lang="en-US" baseline="0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[ЗНАЧЕНИЕ]</a:t>
                </a:fld>
                <a:endParaRPr lang="ru-RU"/>
              </a:p>
            </c:rich>
          </c:tx>
          <c:spPr>
            <a:solidFill>
              <a:schemeClr val="accent6">
                <a:alpha val="82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3562914805311946"/>
          <c:y val="0.16707812182674911"/>
          <c:w val="0.8111584533437346"/>
          <c:h val="0.564435741262089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'Курсовая Ч.1 сводные'!$N$2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1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7D61-40F3-81D2-E5E78F7B68EF}"/>
              </c:ext>
            </c:extLst>
          </c:dPt>
          <c:dLbls>
            <c:dLbl>
              <c:idx val="1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C29EE87-8119-416C-B2BD-AE8D758E8608}" type="VALUE">
                      <a:rPr lang="en-US" baseline="0"/>
                      <a:pPr>
                        <a:defRPr b="1"/>
                      </a:pPr>
                      <a:t>[ЗНАЧЕНИЕ]</a:t>
                    </a:fld>
                    <a:endParaRPr lang="ru-RU"/>
                  </a:p>
                </c:rich>
              </c:tx>
              <c:spPr>
                <a:solidFill>
                  <a:schemeClr val="accent6">
                    <a:alpha val="82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1"/>
              <c:showSerName val="1"/>
              <c:showPercent val="1"/>
              <c:showBubbleSize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D61-40F3-81D2-E5E78F7B6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'Курсовая Ч.1 сводные'!$M$3:$M$25</c:f>
              <c:strCache>
                <c:ptCount val="22"/>
                <c:pt idx="0">
                  <c:v>UTC-9</c:v>
                </c:pt>
                <c:pt idx="1">
                  <c:v>UTC-8</c:v>
                </c:pt>
                <c:pt idx="2">
                  <c:v>UTC-7</c:v>
                </c:pt>
                <c:pt idx="3">
                  <c:v>UTC-6</c:v>
                </c:pt>
                <c:pt idx="4">
                  <c:v>UTC-5</c:v>
                </c:pt>
                <c:pt idx="5">
                  <c:v>UTC-4</c:v>
                </c:pt>
                <c:pt idx="6">
                  <c:v>UTC-3</c:v>
                </c:pt>
                <c:pt idx="7">
                  <c:v>UTC-2</c:v>
                </c:pt>
                <c:pt idx="8">
                  <c:v>UTC-1</c:v>
                </c:pt>
                <c:pt idx="9">
                  <c:v>UTC0</c:v>
                </c:pt>
                <c:pt idx="10">
                  <c:v>UTC1</c:v>
                </c:pt>
                <c:pt idx="11">
                  <c:v>UTC2</c:v>
                </c:pt>
                <c:pt idx="12">
                  <c:v>UTC3</c:v>
                </c:pt>
                <c:pt idx="13">
                  <c:v>UTC4</c:v>
                </c:pt>
                <c:pt idx="14">
                  <c:v>UTC5</c:v>
                </c:pt>
                <c:pt idx="15">
                  <c:v>UTC6</c:v>
                </c:pt>
                <c:pt idx="16">
                  <c:v>UTC7</c:v>
                </c:pt>
                <c:pt idx="17">
                  <c:v>UTC8</c:v>
                </c:pt>
                <c:pt idx="18">
                  <c:v>UTC9</c:v>
                </c:pt>
                <c:pt idx="19">
                  <c:v>UTC10</c:v>
                </c:pt>
                <c:pt idx="20">
                  <c:v>UTC11</c:v>
                </c:pt>
                <c:pt idx="21">
                  <c:v>UTC12</c:v>
                </c:pt>
              </c:strCache>
            </c:strRef>
          </c:cat>
          <c:val>
            <c:numRef>
              <c:f>'Курсовая Ч.1 сводные'!$N$3:$N$25</c:f>
              <c:numCache>
                <c:formatCode>General</c:formatCode>
                <c:ptCount val="22"/>
                <c:pt idx="0">
                  <c:v>15</c:v>
                </c:pt>
                <c:pt idx="1">
                  <c:v>149</c:v>
                </c:pt>
                <c:pt idx="2">
                  <c:v>109</c:v>
                </c:pt>
                <c:pt idx="3">
                  <c:v>123</c:v>
                </c:pt>
                <c:pt idx="4">
                  <c:v>183</c:v>
                </c:pt>
                <c:pt idx="5">
                  <c:v>306</c:v>
                </c:pt>
                <c:pt idx="6">
                  <c:v>147</c:v>
                </c:pt>
                <c:pt idx="7">
                  <c:v>15</c:v>
                </c:pt>
                <c:pt idx="8">
                  <c:v>29</c:v>
                </c:pt>
                <c:pt idx="9">
                  <c:v>2430</c:v>
                </c:pt>
                <c:pt idx="10">
                  <c:v>4526</c:v>
                </c:pt>
                <c:pt idx="11">
                  <c:v>3214</c:v>
                </c:pt>
                <c:pt idx="12">
                  <c:v>2164</c:v>
                </c:pt>
                <c:pt idx="13">
                  <c:v>483</c:v>
                </c:pt>
                <c:pt idx="14">
                  <c:v>342</c:v>
                </c:pt>
                <c:pt idx="15">
                  <c:v>303</c:v>
                </c:pt>
                <c:pt idx="16">
                  <c:v>355</c:v>
                </c:pt>
                <c:pt idx="17">
                  <c:v>99</c:v>
                </c:pt>
                <c:pt idx="18">
                  <c:v>139</c:v>
                </c:pt>
                <c:pt idx="19">
                  <c:v>36</c:v>
                </c:pt>
                <c:pt idx="20">
                  <c:v>55</c:v>
                </c:pt>
                <c:pt idx="2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61-40F3-81D2-E5E78F7B68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77201720"/>
        <c:axId val="877205328"/>
      </c:barChart>
      <c:catAx>
        <c:axId val="877201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Часовой пояс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77205328"/>
        <c:crosses val="autoZero"/>
        <c:auto val="1"/>
        <c:lblAlgn val="ctr"/>
        <c:lblOffset val="100"/>
        <c:noMultiLvlLbl val="0"/>
      </c:catAx>
      <c:valAx>
        <c:axId val="87720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Кол-во юзеров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77201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aseline="0"/>
              <a:t>Финансовые результаты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Финансы!$B$1</c:f>
              <c:strCache>
                <c:ptCount val="1"/>
                <c:pt idx="0">
                  <c:v>Оплат всего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3"/>
              <c:spPr>
                <a:solidFill>
                  <a:schemeClr val="bg1">
                    <a:alpha val="58000"/>
                  </a:schemeClr>
                </a:solidFill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9B59-4946-B101-577D4573278F}"/>
                </c:ext>
              </c:extLst>
            </c:dLbl>
            <c:spPr>
              <a:solidFill>
                <a:schemeClr val="bg1">
                  <a:alpha val="58000"/>
                </a:schemeClr>
              </a:solidFill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Финансы!$A$2:$A$7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Финансы!$B$2:$B$7</c:f>
              <c:numCache>
                <c:formatCode>#,##0</c:formatCode>
                <c:ptCount val="6"/>
                <c:pt idx="0">
                  <c:v>201</c:v>
                </c:pt>
                <c:pt idx="1">
                  <c:v>5289</c:v>
                </c:pt>
                <c:pt idx="2">
                  <c:v>8990.1691890653128</c:v>
                </c:pt>
                <c:pt idx="3">
                  <c:v>10322.717485852865</c:v>
                </c:pt>
                <c:pt idx="4">
                  <c:v>9998.4940518284257</c:v>
                </c:pt>
                <c:pt idx="5">
                  <c:v>8032.1956088647448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59-4946-B101-577D457327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4724104"/>
        <c:axId val="654730008"/>
      </c:barChart>
      <c:lineChart>
        <c:grouping val="standard"/>
        <c:varyColors val="0"/>
        <c:ser>
          <c:idx val="1"/>
          <c:order val="1"/>
          <c:tx>
            <c:strRef>
              <c:f>Финансы!$H$1</c:f>
              <c:strCache>
                <c:ptCount val="1"/>
                <c:pt idx="0">
                  <c:v>Выручка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Lbl>
              <c:idx val="5"/>
              <c:layout>
                <c:manualLayout>
                  <c:x val="-9.9030248526290499E-2"/>
                  <c:y val="-0.52571082814260328"/>
                </c:manualLayout>
              </c:layout>
              <c:numFmt formatCode="#,##0\ &quot;₽&quot;" sourceLinked="0"/>
              <c:spPr>
                <a:solidFill>
                  <a:schemeClr val="accent6">
                    <a:alpha val="62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975132783190476"/>
                      <c:h val="5.178366904735668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B59-4946-B101-577D4573278F}"/>
                </c:ext>
              </c:extLst>
            </c:dLbl>
            <c:numFmt formatCode="#,##0\ &quot;₽&quot;" sourceLinked="0"/>
            <c:spPr>
              <a:solidFill>
                <a:schemeClr val="accent6">
                  <a:alpha val="62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Финансы!$A$2:$A$7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Финансы!$H$2:$H$7</c:f>
              <c:numCache>
                <c:formatCode>_("₽"* #,##0.00_);_("₽"* \(#,##0.00\);_("₽"* "-"??_);_(@_)</c:formatCode>
                <c:ptCount val="6"/>
                <c:pt idx="0">
                  <c:v>58946.264999999999</c:v>
                </c:pt>
                <c:pt idx="1">
                  <c:v>1608279.12</c:v>
                </c:pt>
                <c:pt idx="2">
                  <c:v>2861480.9511875985</c:v>
                </c:pt>
                <c:pt idx="3">
                  <c:v>3291759.765476191</c:v>
                </c:pt>
                <c:pt idx="4">
                  <c:v>3205517.1930161933</c:v>
                </c:pt>
                <c:pt idx="5">
                  <c:v>2567531.4873516602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59-4946-B101-577D4573278F}"/>
            </c:ext>
          </c:extLst>
        </c:ser>
        <c:ser>
          <c:idx val="2"/>
          <c:order val="2"/>
          <c:tx>
            <c:strRef>
              <c:f>Финансы!$I$1</c:f>
              <c:strCache>
                <c:ptCount val="1"/>
                <c:pt idx="0">
                  <c:v>Затраты на маркетинг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Lbl>
              <c:idx val="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B59-4946-B101-577D4573278F}"/>
                </c:ext>
              </c:extLst>
            </c:dLbl>
            <c:dLbl>
              <c:idx val="5"/>
              <c:layout>
                <c:manualLayout>
                  <c:x val="-9.3073351631101045E-2"/>
                  <c:y val="-0.53856151878966385"/>
                </c:manualLayout>
              </c:layout>
              <c:numFmt formatCode="#,##0\ &quot;₽&quot;" sourceLinked="0"/>
              <c:spPr>
                <a:solidFill>
                  <a:srgbClr val="C00000">
                    <a:alpha val="49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495814788961316"/>
                      <c:h val="4.634003417035580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9B59-4946-B101-577D4573278F}"/>
                </c:ext>
              </c:extLst>
            </c:dLbl>
            <c:numFmt formatCode="#,##0\ &quot;₽&quot;" sourceLinked="0"/>
            <c:spPr>
              <a:solidFill>
                <a:srgbClr val="C00000">
                  <a:alpha val="49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Финансы!$I$2:$I$7</c:f>
              <c:numCache>
                <c:formatCode>_("₽"* #,##0.00_);_("₽"* \(#,##0.00\);_("₽"* "-"??_);_(@_)</c:formatCode>
                <c:ptCount val="6"/>
                <c:pt idx="0">
                  <c:v>205731</c:v>
                </c:pt>
                <c:pt idx="1">
                  <c:v>10219571.900826447</c:v>
                </c:pt>
                <c:pt idx="2">
                  <c:v>8554785.1239669416</c:v>
                </c:pt>
                <c:pt idx="3">
                  <c:v>8365576.8595041325</c:v>
                </c:pt>
                <c:pt idx="4">
                  <c:v>5982209.9173553716</c:v>
                </c:pt>
                <c:pt idx="5">
                  <c:v>1094171.9008264462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B59-4946-B101-577D457327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5025600"/>
        <c:axId val="1110736480"/>
      </c:lineChart>
      <c:catAx>
        <c:axId val="654724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4730008"/>
        <c:crosses val="autoZero"/>
        <c:auto val="1"/>
        <c:lblAlgn val="ctr"/>
        <c:lblOffset val="100"/>
        <c:noMultiLvlLbl val="0"/>
      </c:catAx>
      <c:valAx>
        <c:axId val="654730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4724104"/>
        <c:crosses val="autoZero"/>
        <c:crossBetween val="between"/>
      </c:valAx>
      <c:valAx>
        <c:axId val="1110736480"/>
        <c:scaling>
          <c:orientation val="minMax"/>
        </c:scaling>
        <c:delete val="0"/>
        <c:axPos val="r"/>
        <c:numFmt formatCode="_(&quot;₽&quot;* #,##0_);_(&quot;₽&quot;* \(#,##0\);_(&quot;₽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5025600"/>
        <c:crosses val="max"/>
        <c:crossBetween val="between"/>
      </c:valAx>
      <c:catAx>
        <c:axId val="1005025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07364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Маржинальность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Финансы!$Q$1</c:f>
              <c:strCache>
                <c:ptCount val="1"/>
                <c:pt idx="0">
                  <c:v>% Маржа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8.0270997375328085E-2"/>
                  <c:y val="-0.29857629775444738"/>
                </c:manualLayout>
              </c:layout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55417760279965"/>
                      <c:h val="8.326407115777192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BFAE-453A-AC18-44DF428BB628}"/>
                </c:ext>
              </c:extLst>
            </c:dLbl>
            <c:dLbl>
              <c:idx val="5"/>
              <c:layout>
                <c:manualLayout>
                  <c:x val="-5.3202755905511712E-2"/>
                  <c:y val="-6.70949985418489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AE-453A-AC18-44DF428BB628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Финансы!$A$2:$A$7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Финансы!$Q$2:$Q$7</c:f>
              <c:numCache>
                <c:formatCode>0.00%</c:formatCode>
                <c:ptCount val="6"/>
                <c:pt idx="0">
                  <c:v>-19.983324371626406</c:v>
                </c:pt>
                <c:pt idx="1">
                  <c:v>-0.96604219506879918</c:v>
                </c:pt>
                <c:pt idx="2">
                  <c:v>-0.64413663425247658</c:v>
                </c:pt>
                <c:pt idx="3">
                  <c:v>-0.96629059194617195</c:v>
                </c:pt>
                <c:pt idx="4">
                  <c:v>-1.3145173950380555</c:v>
                </c:pt>
                <c:pt idx="5">
                  <c:v>-1.2761300619771898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AE-453A-AC18-44DF428BB62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00649240"/>
        <c:axId val="400644648"/>
      </c:lineChart>
      <c:catAx>
        <c:axId val="400649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0644648"/>
        <c:crosses val="autoZero"/>
        <c:auto val="1"/>
        <c:lblAlgn val="ctr"/>
        <c:lblOffset val="100"/>
        <c:noMultiLvlLbl val="0"/>
      </c:catAx>
      <c:valAx>
        <c:axId val="400644648"/>
        <c:scaling>
          <c:orientation val="minMax"/>
          <c:max val="2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064924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Финансы!$K$1</c:f>
              <c:strCache>
                <c:ptCount val="1"/>
                <c:pt idx="0">
                  <c:v>CAC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numFmt formatCode="_(&quot;₽&quot;* #,##0_);_(&quot;₽&quot;* \(#,##0\);_(&quot;₽&quot;* &quot;-&quot;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Финансы!$A$2:$A$7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Финансы!$K$2:$K$7</c:f>
              <c:numCache>
                <c:formatCode>_("₽"* #,##0.00_);_("₽"* \(#,##0.00\);_("₽"* "-"??_);_(@_)</c:formatCode>
                <c:ptCount val="6"/>
                <c:pt idx="0">
                  <c:v>1023.5373134328358</c:v>
                </c:pt>
                <c:pt idx="1">
                  <c:v>1995.2307498684979</c:v>
                </c:pt>
                <c:pt idx="2">
                  <c:v>1946.0384722399776</c:v>
                </c:pt>
                <c:pt idx="3">
                  <c:v>2570.0696957001942</c:v>
                </c:pt>
                <c:pt idx="4">
                  <c:v>3122.2389965320313</c:v>
                </c:pt>
                <c:pt idx="5">
                  <c:v>2894.6346582710216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97-474D-9F9E-B929E9DB1F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47932600"/>
        <c:axId val="947932928"/>
      </c:barChart>
      <c:catAx>
        <c:axId val="947932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7932928"/>
        <c:crosses val="autoZero"/>
        <c:auto val="1"/>
        <c:lblAlgn val="ctr"/>
        <c:lblOffset val="100"/>
        <c:noMultiLvlLbl val="0"/>
      </c:catAx>
      <c:valAx>
        <c:axId val="94793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₽&quot;* #,##0.00_);_(&quot;₽&quot;* \(#,##0.00\);_(&quot;₽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7932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/>
              <a:t>Структура юнит- экономики (</a:t>
            </a:r>
            <a:r>
              <a:rPr lang="en-US" sz="1400"/>
              <a:t>AS-IS</a:t>
            </a:r>
            <a:r>
              <a:rPr lang="ru-RU" sz="1400"/>
              <a:t>)</a:t>
            </a:r>
          </a:p>
        </c:rich>
      </c:tx>
      <c:layout>
        <c:manualLayout>
          <c:xMode val="edge"/>
          <c:yMode val="edge"/>
          <c:x val="0.21215538057742783"/>
          <c:y val="3.4825870646766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6511-4258-8B6D-64BC15EAEB7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6511-4258-8B6D-64BC15EAEB7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6511-4258-8B6D-64BC15EAEB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'Юнит-экономика'!$B$12:$B$14</c:f>
              <c:strCache>
                <c:ptCount val="3"/>
                <c:pt idx="0">
                  <c:v>CAC на юнит</c:v>
                </c:pt>
                <c:pt idx="1">
                  <c:v>Fixed Costs на юнит</c:v>
                </c:pt>
                <c:pt idx="2">
                  <c:v>Маржинальность</c:v>
                </c:pt>
              </c:strCache>
            </c:strRef>
          </c:cat>
          <c:val>
            <c:numRef>
              <c:f>'Юнит-экономика'!$C$12:$C$14</c:f>
              <c:numCache>
                <c:formatCode>0.00%</c:formatCode>
                <c:ptCount val="3"/>
                <c:pt idx="0">
                  <c:v>1.378436383361723</c:v>
                </c:pt>
                <c:pt idx="1">
                  <c:v>0.55909013392518103</c:v>
                </c:pt>
                <c:pt idx="2">
                  <c:v>-0.93752651728690406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511-4258-8B6D-64BC15EAEB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B2EAD-72A9-C607-680D-0F54E936E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069890-680E-704C-4FF5-E1CC5A756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44A3D-9B01-DEE9-5C36-4E2867F2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D8E3-7FC5-42F8-9B61-F4BF6A9F047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D65B72-7996-1BB7-62BF-75B2C625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93B584-512D-A783-7390-76E638A6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12A-6CF9-4939-9946-6A55E064D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11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5D0AC-95DB-6F28-E066-0B98EEC3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4E85AB-BFC3-6BC7-4F31-26AB27E08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E0172E-04E6-D5D8-B35D-175EC1F2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D8E3-7FC5-42F8-9B61-F4BF6A9F047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18E77-C83C-0BCA-88DE-3650BD80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D0E9E3-864A-5023-D4AA-6E64EE81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12A-6CF9-4939-9946-6A55E064D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00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1632E3-D420-EEA6-A84B-B5A53FDA1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E78E9-D092-F318-620E-CAAD9B53D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12D2BF-0726-BCEB-7FF9-C9E03EE2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D8E3-7FC5-42F8-9B61-F4BF6A9F047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2B8DAA-2340-14FD-8013-0DFA2DAE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DC4B12-F929-DD29-A934-192482E6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12A-6CF9-4939-9946-6A55E064D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10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CB891-908F-7AB1-A1D6-1F96F07A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086F03-280A-8C8F-FF69-725AB1D9A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02CB00-F565-BD46-B19E-2EE82D68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D8E3-7FC5-42F8-9B61-F4BF6A9F047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17B191-9474-F462-AF64-166196DA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5E8D69-9742-19F4-7A81-744C4318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12A-6CF9-4939-9946-6A55E064D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37ADE-2D7A-AD0D-3F8B-D694B041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ED5CC1-B357-B70A-1B9A-B212EFCCF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7986B7-E8E0-BDD3-B255-526E0962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D8E3-7FC5-42F8-9B61-F4BF6A9F047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C9784-0F0C-95F7-99B3-E674BB75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EA951-52E8-5984-09C6-EB27F27D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12A-6CF9-4939-9946-6A55E064D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9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A07CE-D5DF-E138-4225-DFE3D578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9892E-BA03-13AE-7462-CB36A7981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2BEA24-59DA-0C11-4D66-2FA8C170B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718640-304D-0DE1-0F92-31EF0336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D8E3-7FC5-42F8-9B61-F4BF6A9F047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B3756A-7A49-4953-5B71-2D0D8E66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546EEA-98F4-7741-4124-62526A92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12A-6CF9-4939-9946-6A55E064D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37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4F64D-1728-CB79-7412-80624518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ED050C-5B43-7EAC-2D46-5B9B99F96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D72F83-906E-0031-9652-43CC0A3A8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4DD5D8-002E-0A12-CBE9-5E20A9AFA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5D59E4-3069-7782-A736-A109D4AA7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B9022B-2870-6D89-16A3-3E240008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D8E3-7FC5-42F8-9B61-F4BF6A9F047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377CF5-4F46-EB1D-26A6-B834BC55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61B6E3-98EA-E9AB-C538-774545AB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12A-6CF9-4939-9946-6A55E064D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08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C95D3-8316-C035-CCA3-1CEB118F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3273EB-4F77-EF7B-B0DC-7AA72B35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D8E3-7FC5-42F8-9B61-F4BF6A9F047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425CA2-5599-D13A-36D5-6E88CD7C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DFFAE0-DE3A-1081-8876-AC25BCC9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12A-6CF9-4939-9946-6A55E064D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61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E02CA1-3BFA-98DA-E700-F827B10D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D8E3-7FC5-42F8-9B61-F4BF6A9F047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A6E044-9FB4-0966-6395-AE539D58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3746DE-115C-292A-152A-000CD154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12A-6CF9-4939-9946-6A55E064D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13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8C0C5-18C2-784B-558E-943F2764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D87910-0E04-277D-9791-737E2DED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176396-CDB7-0F57-8896-EF143F77F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3606CA-09AD-1400-84BE-F5020314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D8E3-7FC5-42F8-9B61-F4BF6A9F047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B09B87-AA5D-4609-B40B-1A949F2F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F04F16-C010-A9AA-F07E-A24BCB9F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12A-6CF9-4939-9946-6A55E064D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69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E89C9-1C37-252E-84FA-4B358281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45EF1C-2C9E-A790-157B-8AF8EFCAD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1A5C97-5BF7-64DB-3B90-09CA434CD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FF2312-7600-0820-8B8D-13FECF2E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D8E3-7FC5-42F8-9B61-F4BF6A9F047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A1D363-DA54-F75F-2AB3-491F2D88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B91137-D90E-99B5-7A6A-E3EF6740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12A-6CF9-4939-9946-6A55E064D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94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89B91-F897-D953-9C72-F514048A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B7D3F3-3FF9-07BF-0D5C-FF6178D22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6717C9-2608-964A-CE28-6413DC5FD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D8E3-7FC5-42F8-9B61-F4BF6A9F0479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FCD8CA-AC71-3C78-3402-DF786D42A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3D08BA-F5FE-155A-98A1-11DD50019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812A-6CF9-4939-9946-6A55E064D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19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997F-7DBC-CA6D-CB66-2D294D25F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Online cinema platform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16BA0-2570-3CF4-F75A-055EF089F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Business metrics change proposal</a:t>
            </a:r>
          </a:p>
          <a:p>
            <a:r>
              <a:rPr lang="pt-PT" dirty="0"/>
              <a:t>Unit economics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423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8A88-48A6-54AD-59E1-938DAA20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346" y="-17402"/>
            <a:ext cx="10515600" cy="797185"/>
          </a:xfrm>
        </p:spPr>
        <p:txBody>
          <a:bodyPr>
            <a:normAutofit/>
          </a:bodyPr>
          <a:lstStyle/>
          <a:p>
            <a:r>
              <a:rPr lang="ru-RU" sz="3600" dirty="0"/>
              <a:t>Активность пользователей</a:t>
            </a:r>
            <a:endParaRPr lang="es-ES" sz="3600" dirty="0"/>
          </a:p>
        </p:txBody>
      </p:sp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A3D72BF1-814F-45B3-9893-6B90C56802ED}"/>
              </a:ext>
            </a:extLst>
          </p:cNvPr>
          <p:cNvGraphicFramePr>
            <a:graphicFrameLocks/>
          </p:cNvGraphicFramePr>
          <p:nvPr/>
        </p:nvGraphicFramePr>
        <p:xfrm>
          <a:off x="435071" y="572763"/>
          <a:ext cx="4605867" cy="3368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2">
            <a:extLst>
              <a:ext uri="{FF2B5EF4-FFF2-40B4-BE49-F238E27FC236}">
                <a16:creationId xmlns:a16="http://schemas.microsoft.com/office/drawing/2014/main" id="{15BA6E57-CCF0-E623-467A-06CF77EDEAF0}"/>
              </a:ext>
            </a:extLst>
          </p:cNvPr>
          <p:cNvGraphicFramePr>
            <a:graphicFrameLocks/>
          </p:cNvGraphicFramePr>
          <p:nvPr/>
        </p:nvGraphicFramePr>
        <p:xfrm>
          <a:off x="788687" y="4122058"/>
          <a:ext cx="3817056" cy="2495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34D8BC3-26B4-C550-AF84-E3E53A120E33}"/>
              </a:ext>
            </a:extLst>
          </p:cNvPr>
          <p:cNvSpPr txBox="1"/>
          <p:nvPr/>
        </p:nvSpPr>
        <p:spPr>
          <a:xfrm>
            <a:off x="5152804" y="727053"/>
            <a:ext cx="66041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marR="0" indent="-283464" algn="just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ru-RU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Наиболее активным месяцем по оформлению подписок стал апрель (5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ru-RU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131), далее динамика роста новых подписок шла на спад (к августу всего - 374). Необходимо обратить внимание на данный показатель и проработать варианты его улучшения. </a:t>
            </a:r>
          </a:p>
          <a:p>
            <a:pPr marL="285750" marR="0" indent="-285750" algn="just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ru-RU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С помощью показателя уникальных просматривающих пользователей наблюдаем снижение интереса к платформе с июня у части пользователей. Но несмотря на это, среднее кол-во просмотров на 1 юзера с каждым месяцем только увеличивалось (рост с 1 просмотра на юзера до 4ех).</a:t>
            </a:r>
          </a:p>
          <a:p>
            <a:pPr marL="285750" marR="0" indent="-285750" algn="just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ru-RU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Просмотры уникальных юзеров в диапазоне от 5 до 10 тысяч человек в месяц, т.е. тот, кто пришел на платформу, смотрит стабильно примерно по 4 фильма в месяц на момент августа 2021.</a:t>
            </a:r>
            <a:endParaRPr lang="ru-RU" dirty="0">
              <a:latin typeface="Arial" panose="020B0604020202020204" pitchFamily="34" charset="0"/>
            </a:endParaRPr>
          </a:p>
          <a:p>
            <a:pPr marL="283464" marR="0" indent="-283464" algn="just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ru-RU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Основной показатель поведения клиента – </a:t>
            </a:r>
            <a:r>
              <a:rPr lang="ru-RU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Retention</a:t>
            </a:r>
            <a:r>
              <a:rPr lang="ru-RU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имеет отрицательную тенденцию. Может говорить о неудовлетворенности пользователями нашим сервисом. Необходимо провести исследование, что конкретно в нашей платформе не устраивает юзеров.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1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61135D-676F-D1CB-227B-7F48DFF3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9143"/>
            <a:ext cx="10515600" cy="668545"/>
          </a:xfrm>
        </p:spPr>
        <p:txBody>
          <a:bodyPr>
            <a:normAutofit/>
          </a:bodyPr>
          <a:lstStyle/>
          <a:p>
            <a:r>
              <a:rPr lang="ru-RU" sz="3600" dirty="0"/>
              <a:t>Пользовательское поведение</a:t>
            </a:r>
            <a:endParaRPr lang="es-E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8C925D-F11A-C09F-4DD3-44E2ED06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5" y="618277"/>
            <a:ext cx="6661767" cy="4001086"/>
          </a:xfrm>
        </p:spPr>
        <p:txBody>
          <a:bodyPr>
            <a:normAutofit/>
          </a:bodyPr>
          <a:lstStyle/>
          <a:p>
            <a:pPr algn="just"/>
            <a:r>
              <a:rPr lang="ru-RU" sz="1800" u="none" strike="noStrike" dirty="0">
                <a:effectLst/>
              </a:rPr>
              <a:t>Начиная с августа кол-во просмотров стало снижаться. Это может говорить о том, что у нашего сервиса присутствует сезонность (нужно смотреть данные в сравнении по годам) или же о неудовлетворенности пользователей нашим сервисом.</a:t>
            </a:r>
            <a:endParaRPr lang="en-US" sz="1800" u="none" strike="noStrike" dirty="0">
              <a:effectLst/>
            </a:endParaRPr>
          </a:p>
          <a:p>
            <a:pPr algn="just"/>
            <a:r>
              <a:rPr lang="ru-RU" sz="1800" dirty="0"/>
              <a:t>Большинство клиентов нашей платформы проживают в Европе (UTC 0, +1, +2, +3). В остальных часовых поясах уровень просмотров незначительный.</a:t>
            </a:r>
          </a:p>
          <a:p>
            <a:pPr algn="just"/>
            <a:r>
              <a:rPr lang="ru-RU" sz="1800" dirty="0"/>
              <a:t>Наибольшее количество просмотров зафиксировано в будни в вечерние часы. </a:t>
            </a:r>
            <a:endParaRPr lang="en-US" sz="1800" dirty="0"/>
          </a:p>
          <a:p>
            <a:pPr algn="just"/>
            <a:r>
              <a:rPr lang="ru-RU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Между моментом подписки и первым просмотром в среднем проходит 23 часа, это достаточно много. Может быть связано с активацией профиля или, например, с долгой оплатой.</a:t>
            </a:r>
            <a:endParaRPr lang="ru-RU" sz="1200" dirty="0">
              <a:latin typeface="Arial" panose="020B0604020202020204" pitchFamily="34" charset="0"/>
            </a:endParaRPr>
          </a:p>
          <a:p>
            <a:pPr algn="just"/>
            <a:endParaRPr lang="ru-RU" sz="1800" dirty="0"/>
          </a:p>
        </p:txBody>
      </p:sp>
      <p:graphicFrame>
        <p:nvGraphicFramePr>
          <p:cNvPr id="10" name="Диаграмма 3">
            <a:extLst>
              <a:ext uri="{FF2B5EF4-FFF2-40B4-BE49-F238E27FC236}">
                <a16:creationId xmlns:a16="http://schemas.microsoft.com/office/drawing/2014/main" id="{9F5955C0-C069-453B-8D0B-79096D746083}"/>
              </a:ext>
            </a:extLst>
          </p:cNvPr>
          <p:cNvGraphicFramePr>
            <a:graphicFrameLocks/>
          </p:cNvGraphicFramePr>
          <p:nvPr/>
        </p:nvGraphicFramePr>
        <p:xfrm>
          <a:off x="7162858" y="2353810"/>
          <a:ext cx="4673487" cy="2338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4">
            <a:extLst>
              <a:ext uri="{FF2B5EF4-FFF2-40B4-BE49-F238E27FC236}">
                <a16:creationId xmlns:a16="http://schemas.microsoft.com/office/drawing/2014/main" id="{F971686B-1818-4F01-A473-8C5700F772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283236"/>
              </p:ext>
            </p:extLst>
          </p:nvPr>
        </p:nvGraphicFramePr>
        <p:xfrm>
          <a:off x="7162858" y="4575448"/>
          <a:ext cx="4586111" cy="2338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7C522C03-CDD4-4401-9CCC-9423AA82C7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047736"/>
              </p:ext>
            </p:extLst>
          </p:nvPr>
        </p:nvGraphicFramePr>
        <p:xfrm>
          <a:off x="729229" y="4247027"/>
          <a:ext cx="5250656" cy="2683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C89644A-46FC-BF1F-27D0-83E577116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472" y="383415"/>
            <a:ext cx="4198257" cy="206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5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4D19-A805-C09F-5FFF-0AB84166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3" y="-22441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Бизнес-метрики </a:t>
            </a:r>
            <a:r>
              <a:rPr lang="pt-PT" sz="3600" dirty="0"/>
              <a:t>AS-IS</a:t>
            </a:r>
            <a:endParaRPr lang="es-E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8C9FC-E3B9-0BC7-F088-C8913DEE7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2" y="713872"/>
            <a:ext cx="5733900" cy="2715128"/>
          </a:xfrm>
        </p:spPr>
        <p:txBody>
          <a:bodyPr>
            <a:noAutofit/>
          </a:bodyPr>
          <a:lstStyle/>
          <a:p>
            <a:pPr algn="just"/>
            <a:r>
              <a:rPr lang="ru-RU" sz="1700" dirty="0"/>
              <a:t>Юнит бизнес модели – это оплата подписки (выручка зависит от динамики оплат подписок пользователей).</a:t>
            </a:r>
            <a:endParaRPr lang="es-ES" sz="1700" dirty="0"/>
          </a:p>
          <a:p>
            <a:pPr algn="just"/>
            <a:r>
              <a:rPr lang="ru-RU" sz="1700" dirty="0"/>
              <a:t>Средняя маржинальность за март-август: -94%. Это говорит о неэффективной финансовой модели. На отрицательную маржинальность в основном повлиял показатель </a:t>
            </a:r>
            <a:r>
              <a:rPr lang="en-US" sz="1700" dirty="0"/>
              <a:t>CAC</a:t>
            </a:r>
            <a:r>
              <a:rPr lang="ru-RU" sz="1700" dirty="0"/>
              <a:t>, который с течением времени только увеличивался, несмотря на уменьшение затрат на маркетинг в абсолюте. Можно предположить, что стратегия привлечения новых клиентов нерабочая. </a:t>
            </a:r>
          </a:p>
          <a:p>
            <a:pPr algn="just"/>
            <a:r>
              <a:rPr lang="ru-RU" sz="1700" dirty="0"/>
              <a:t>В ближайшие месяцы можем столкнуться с еще большим падением выручки за счет снижения клиентской базы и отсутствия привлечения новых клиентов.</a:t>
            </a:r>
          </a:p>
          <a:p>
            <a:pPr algn="just"/>
            <a:endParaRPr lang="ru-RU" sz="1700" dirty="0"/>
          </a:p>
          <a:p>
            <a:pPr algn="just"/>
            <a:endParaRPr lang="es-ES" sz="1700" dirty="0"/>
          </a:p>
          <a:p>
            <a:pPr algn="just"/>
            <a:endParaRPr lang="es-ES" sz="1700" dirty="0"/>
          </a:p>
          <a:p>
            <a:pPr algn="just"/>
            <a:endParaRPr lang="es-ES" sz="1700" dirty="0"/>
          </a:p>
          <a:p>
            <a:pPr algn="just"/>
            <a:endParaRPr lang="es-ES" sz="1700" dirty="0"/>
          </a:p>
          <a:p>
            <a:pPr algn="just"/>
            <a:endParaRPr lang="es-ES" sz="1700" dirty="0"/>
          </a:p>
          <a:p>
            <a:pPr algn="just"/>
            <a:endParaRPr lang="es-ES" sz="1700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671C904-79F8-408D-9354-595794CA6B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194260"/>
              </p:ext>
            </p:extLst>
          </p:nvPr>
        </p:nvGraphicFramePr>
        <p:xfrm>
          <a:off x="6538684" y="309958"/>
          <a:ext cx="5072743" cy="3773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C99475B-1BE2-4465-8D1F-135A5F66C6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6825252"/>
              </p:ext>
            </p:extLst>
          </p:nvPr>
        </p:nvGraphicFramePr>
        <p:xfrm>
          <a:off x="6789055" y="4083671"/>
          <a:ext cx="4572000" cy="2562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4F100D7F-E88B-4A48-7C92-F00468A104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784653"/>
              </p:ext>
            </p:extLst>
          </p:nvPr>
        </p:nvGraphicFramePr>
        <p:xfrm>
          <a:off x="830945" y="4258101"/>
          <a:ext cx="4822372" cy="2388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0952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D577-7012-B27D-5034-FCFA5A00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8" y="-30955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Бизнес метрики </a:t>
            </a:r>
            <a:r>
              <a:rPr lang="pt-PT" sz="4000" dirty="0"/>
              <a:t>TO-BE</a:t>
            </a:r>
            <a:endParaRPr lang="es-E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58B3F-D308-0618-CCF2-0DDED18CE3E4}"/>
              </a:ext>
            </a:extLst>
          </p:cNvPr>
          <p:cNvSpPr txBox="1"/>
          <p:nvPr/>
        </p:nvSpPr>
        <p:spPr>
          <a:xfrm>
            <a:off x="356329" y="792338"/>
            <a:ext cx="589840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 данный момент бизнес модель с точки зрения маржинальности неэффективна (отрицательные показатели на протяжении всего времени существования онлайн-кинотеатра). Также по пользовательскому поведению понятно, что платформа нуждается в качественных поправках. Возможные меры для корректировки стратегии: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Увеличение</a:t>
            </a:r>
            <a:r>
              <a:rPr lang="es-ES" sz="1600" dirty="0"/>
              <a:t> Retention </a:t>
            </a:r>
            <a:r>
              <a:rPr lang="ru-RU" sz="1600" dirty="0"/>
              <a:t>на</a:t>
            </a:r>
            <a:r>
              <a:rPr lang="es-ES" sz="1600" dirty="0"/>
              <a:t> </a:t>
            </a:r>
            <a:r>
              <a:rPr lang="ru-RU" sz="1600" dirty="0"/>
              <a:t>11</a:t>
            </a:r>
            <a:r>
              <a:rPr lang="es-ES" sz="1600" dirty="0"/>
              <a:t>%, </a:t>
            </a:r>
            <a:r>
              <a:rPr lang="ru-RU" sz="1600" dirty="0"/>
              <a:t>которого можно добиться благодаря увеличению скидки на 4%. Гипотезу необходимо проверить, так как возможен обратный эффект, при котором пользователи привыкнут к скидке, и в случае понижения скидки - это приведет к оттоку пользователей и уменьшению </a:t>
            </a:r>
            <a:r>
              <a:rPr lang="en-US" sz="1600" dirty="0"/>
              <a:t>Retention </a:t>
            </a:r>
            <a:r>
              <a:rPr lang="ru-RU" sz="1600" dirty="0"/>
              <a:t>пользователей, привлеченных по скидке.</a:t>
            </a:r>
            <a:endParaRPr lang="es-E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Наблюдаем, что вместе с уменьшением маркетингового бюджета существенно уменьшается приток новых пользователей, что с динамикой отрицательного </a:t>
            </a:r>
            <a:r>
              <a:rPr lang="en-US" sz="1600" dirty="0"/>
              <a:t>Retention </a:t>
            </a:r>
            <a:r>
              <a:rPr lang="ru-RU" sz="1600" dirty="0"/>
              <a:t>ведет к неэффективной бизнес модели. Необходимо пересмотреть маркетинговую стратегию в части привлечения новых пользователей с увеличением доли органического привлечения (за счет него снижаем </a:t>
            </a:r>
            <a:r>
              <a:rPr lang="en-US" sz="1600" dirty="0"/>
              <a:t>CAC)</a:t>
            </a:r>
            <a:r>
              <a:rPr lang="ru-RU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Необходимо провести исследование по удовлетворенности клиентами нашим сервисом за счет постоянных расходов, </a:t>
            </a:r>
            <a:r>
              <a:rPr lang="ru-RU" sz="1600" dirty="0" err="1"/>
              <a:t>тк</a:t>
            </a:r>
            <a:r>
              <a:rPr lang="ru-RU" sz="1600" dirty="0"/>
              <a:t> на неудовлетворенность указывает отрицательный </a:t>
            </a:r>
            <a:r>
              <a:rPr lang="en-US" sz="1600" dirty="0"/>
              <a:t>Retention</a:t>
            </a:r>
            <a:r>
              <a:rPr lang="ru-RU" sz="1600" dirty="0"/>
              <a:t> и большой временной промежуток между оплатой подписки и первым просмотром. 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9B09D54-51EF-240A-8E9A-81CDB49BB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00384"/>
              </p:ext>
            </p:extLst>
          </p:nvPr>
        </p:nvGraphicFramePr>
        <p:xfrm>
          <a:off x="6534089" y="792338"/>
          <a:ext cx="4919070" cy="2499360"/>
        </p:xfrm>
        <a:graphic>
          <a:graphicData uri="http://schemas.openxmlformats.org/drawingml/2006/table">
            <a:tbl>
              <a:tblPr/>
              <a:tblGrid>
                <a:gridCol w="1691909">
                  <a:extLst>
                    <a:ext uri="{9D8B030D-6E8A-4147-A177-3AD203B41FA5}">
                      <a16:colId xmlns:a16="http://schemas.microsoft.com/office/drawing/2014/main" val="2929837992"/>
                    </a:ext>
                  </a:extLst>
                </a:gridCol>
                <a:gridCol w="1002613">
                  <a:extLst>
                    <a:ext uri="{9D8B030D-6E8A-4147-A177-3AD203B41FA5}">
                      <a16:colId xmlns:a16="http://schemas.microsoft.com/office/drawing/2014/main" val="4266270880"/>
                    </a:ext>
                  </a:extLst>
                </a:gridCol>
                <a:gridCol w="1284598">
                  <a:extLst>
                    <a:ext uri="{9D8B030D-6E8A-4147-A177-3AD203B41FA5}">
                      <a16:colId xmlns:a16="http://schemas.microsoft.com/office/drawing/2014/main" val="2915483031"/>
                    </a:ext>
                  </a:extLst>
                </a:gridCol>
                <a:gridCol w="939950">
                  <a:extLst>
                    <a:ext uri="{9D8B030D-6E8A-4147-A177-3AD203B41FA5}">
                      <a16:colId xmlns:a16="http://schemas.microsoft.com/office/drawing/2014/main" val="117379139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AS-IS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Изменения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TO-BE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123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89,46%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17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628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</a:t>
                      </a:r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юнита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350,00 ₽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350,00 ₽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438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Объём скидок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0986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1 635,57 ₽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2 999,19 ₽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471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2 254,52 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563,63 ₽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51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 costs на 1 юнит(оплата подписки)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177,43 ₽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177,43 ₽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291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6240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 </a:t>
                      </a:r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 юнит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137,84%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157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 Costs </a:t>
                      </a:r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 юнит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2556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Маржинальность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-93,75%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306041"/>
                  </a:ext>
                </a:extLst>
              </a:tr>
            </a:tbl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1673A00B-13A4-B4A2-00E3-3570388675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438296"/>
              </p:ext>
            </p:extLst>
          </p:nvPr>
        </p:nvGraphicFramePr>
        <p:xfrm>
          <a:off x="6534089" y="3867874"/>
          <a:ext cx="2445428" cy="2347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4864C150-80A2-2EB1-87A0-AE3F070CA9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085615"/>
              </p:ext>
            </p:extLst>
          </p:nvPr>
        </p:nvGraphicFramePr>
        <p:xfrm>
          <a:off x="8993624" y="3867874"/>
          <a:ext cx="2675212" cy="233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63799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682</Words>
  <Application>Microsoft Office PowerPoint</Application>
  <PresentationFormat>Широкоэкранный</PresentationFormat>
  <Paragraphs>108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Online cinema platform</vt:lpstr>
      <vt:lpstr>Активность пользователей</vt:lpstr>
      <vt:lpstr>Пользовательское поведение</vt:lpstr>
      <vt:lpstr>Бизнес-метрики AS-IS</vt:lpstr>
      <vt:lpstr>Бизнес метрики TO-BE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cinema platform</dc:title>
  <dc:creator>Юлия Сумцова</dc:creator>
  <cp:lastModifiedBy>Юлия Сумцова</cp:lastModifiedBy>
  <cp:revision>5</cp:revision>
  <dcterms:created xsi:type="dcterms:W3CDTF">2022-12-19T13:42:52Z</dcterms:created>
  <dcterms:modified xsi:type="dcterms:W3CDTF">2023-02-10T14:02:06Z</dcterms:modified>
</cp:coreProperties>
</file>