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Lst>
  <p:notesMasterIdLst>
    <p:notesMasterId r:id="rId30"/>
  </p:notesMasterIdLst>
  <p:handoutMasterIdLst>
    <p:handoutMasterId r:id="rId31"/>
  </p:handoutMasterIdLst>
  <p:sldIdLst>
    <p:sldId id="257" r:id="rId3"/>
    <p:sldId id="305" r:id="rId4"/>
    <p:sldId id="291" r:id="rId5"/>
    <p:sldId id="286" r:id="rId6"/>
    <p:sldId id="298" r:id="rId7"/>
    <p:sldId id="302" r:id="rId8"/>
    <p:sldId id="306" r:id="rId9"/>
    <p:sldId id="284" r:id="rId10"/>
    <p:sldId id="259" r:id="rId11"/>
    <p:sldId id="260" r:id="rId12"/>
    <p:sldId id="275" r:id="rId13"/>
    <p:sldId id="295" r:id="rId14"/>
    <p:sldId id="308" r:id="rId15"/>
    <p:sldId id="296" r:id="rId16"/>
    <p:sldId id="261" r:id="rId17"/>
    <p:sldId id="262" r:id="rId18"/>
    <p:sldId id="309" r:id="rId19"/>
    <p:sldId id="264" r:id="rId20"/>
    <p:sldId id="311" r:id="rId21"/>
    <p:sldId id="269" r:id="rId22"/>
    <p:sldId id="281" r:id="rId23"/>
    <p:sldId id="265" r:id="rId24"/>
    <p:sldId id="267" r:id="rId25"/>
    <p:sldId id="270" r:id="rId26"/>
    <p:sldId id="299" r:id="rId27"/>
    <p:sldId id="276" r:id="rId28"/>
    <p:sldId id="297" r:id="rId29"/>
  </p:sldIdLst>
  <p:sldSz cx="9144000" cy="6858000" type="screen4x3"/>
  <p:notesSz cx="6858000" cy="9296400"/>
  <p:embeddedFontLst>
    <p:embeddedFont>
      <p:font typeface="cmmi12" panose="020B0604020202020204"/>
      <p:regular r:id="rId32"/>
    </p:embeddedFont>
    <p:embeddedFont>
      <p:font typeface="Calibri" panose="020F0502020204030204" pitchFamily="34" charset="0"/>
      <p:regular r:id="rId33"/>
      <p:bold r:id="rId34"/>
      <p:italic r:id="rId35"/>
      <p:boldItalic r:id="rId36"/>
    </p:embeddedFont>
    <p:embeddedFont>
      <p:font typeface="Arial Unicode MS" panose="020B0604020202020204" charset="-128"/>
      <p:regular r:id="rId37"/>
    </p:embeddedFont>
    <p:embeddedFont>
      <p:font typeface="Cambria Math" panose="02040503050406030204" pitchFamily="18" charset="0"/>
      <p:regular r:id="rId38"/>
    </p:embeddedFont>
    <p:embeddedFont>
      <p:font typeface="CMR10" panose="020B0604020202020204"/>
      <p:regular r:id="rId39"/>
    </p:embeddedFont>
    <p:embeddedFont>
      <p:font typeface="Consolas" panose="020B0609020204030204" pitchFamily="49" charset="0"/>
      <p:regular r:id="rId40"/>
      <p:bold r:id="rId41"/>
      <p:italic r:id="rId42"/>
      <p:boldItalic r:id="rId43"/>
    </p:embeddedFont>
    <p:embeddedFont>
      <p:font typeface="CMMI10" panose="020B0604020202020204"/>
      <p:regular r:id="rId44"/>
    </p:embeddedFont>
    <p:embeddedFont>
      <p:font typeface="CMSY10ORIG" panose="020B0604020202020204"/>
      <p:regular r:id="rId45"/>
    </p:embeddedFont>
  </p:embeddedFontLst>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ell Wand" initials="M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70" autoAdjust="0"/>
    <p:restoredTop sz="91020" autoAdjust="0"/>
  </p:normalViewPr>
  <p:slideViewPr>
    <p:cSldViewPr>
      <p:cViewPr varScale="1">
        <p:scale>
          <a:sx n="69" d="100"/>
          <a:sy n="69" d="100"/>
        </p:scale>
        <p:origin x="66" y="438"/>
      </p:cViewPr>
      <p:guideLst>
        <p:guide orient="horz" pos="2160"/>
        <p:guide pos="288"/>
      </p:guideLst>
    </p:cSldViewPr>
  </p:slideViewPr>
  <p:notesTextViewPr>
    <p:cViewPr>
      <p:scale>
        <a:sx n="100" d="100"/>
        <a:sy n="100" d="100"/>
      </p:scale>
      <p:origin x="0" y="0"/>
    </p:cViewPr>
  </p:notesTextViewPr>
  <p:sorterViewPr>
    <p:cViewPr>
      <p:scale>
        <a:sx n="100" d="100"/>
        <a:sy n="100" d="100"/>
      </p:scale>
      <p:origin x="0" y="-70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dgm:spPr/>
      <dgm:t>
        <a:bodyPr/>
        <a:lstStyle/>
        <a:p>
          <a:r>
            <a:rPr lang="en-US" dirty="0"/>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1"/>
      <dgm:spPr/>
    </dgm:pt>
    <dgm:pt modelId="{7E3D7089-292B-46E8-B4F0-ADC3733C52BD}" type="pres">
      <dgm:prSet presAssocID="{DDB8B436-9528-434E-BD0F-6EB4D2ACB929}" presName="childText" presStyleLbl="bgAcc1" presStyleIdx="0" presStyleCnt="11">
        <dgm:presLayoutVars>
          <dgm:bulletEnabled val="1"/>
        </dgm:presLayoutVars>
      </dgm:prSet>
      <dgm:spPr/>
    </dgm:pt>
    <dgm:pt modelId="{BC1B1EA4-129C-44F6-935B-BA646A7A2AA3}" type="pres">
      <dgm:prSet presAssocID="{03056A9D-BCBF-4181-B8D6-7E4ECCBD4D9E}" presName="Name13" presStyleLbl="parChTrans1D2" presStyleIdx="1" presStyleCnt="11"/>
      <dgm:spPr/>
    </dgm:pt>
    <dgm:pt modelId="{CF0B1CD2-0FC3-49A4-A520-B01A6C3CCB95}" type="pres">
      <dgm:prSet presAssocID="{F221EA58-7488-4550-B7A5-965344CA7EAE}" presName="childText" presStyleLbl="bgAcc1" presStyleIdx="1" presStyleCnt="11">
        <dgm:presLayoutVars>
          <dgm:bulletEnabled val="1"/>
        </dgm:presLayoutVars>
      </dgm:prSet>
      <dgm:spPr/>
    </dgm:pt>
    <dgm:pt modelId="{F5AE7053-0C33-481C-8BFB-D2DAFB4C4294}" type="pres">
      <dgm:prSet presAssocID="{08AACE21-5FAD-4460-B120-67387C8F0F32}" presName="Name13" presStyleLbl="parChTrans1D2" presStyleIdx="2" presStyleCnt="11"/>
      <dgm:spPr/>
    </dgm:pt>
    <dgm:pt modelId="{C5878689-67F2-4E3D-8C9B-392F50C32024}" type="pres">
      <dgm:prSet presAssocID="{B1CEE35E-20B6-4A0B-B1E8-D4F40E3162E1}" presName="childText" presStyleLbl="bgAcc1" presStyleIdx="2" presStyleCnt="11">
        <dgm:presLayoutVars>
          <dgm:bulletEnabled val="1"/>
        </dgm:presLayoutVars>
      </dgm:prSet>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1"/>
      <dgm:spPr/>
    </dgm:pt>
    <dgm:pt modelId="{3B0CF9DF-CC55-47FF-BECE-903E70F9D2DE}" type="pres">
      <dgm:prSet presAssocID="{1CBBDDB5-026A-42BF-8805-ACAC57AA5DC3}" presName="childText" presStyleLbl="bgAcc1" presStyleIdx="3" presStyleCnt="11">
        <dgm:presLayoutVars>
          <dgm:bulletEnabled val="1"/>
        </dgm:presLayoutVars>
      </dgm:prSet>
      <dgm:spPr/>
    </dgm:pt>
    <dgm:pt modelId="{7DFA9A08-1F84-4CF2-9E63-7F6E7C219F76}" type="pres">
      <dgm:prSet presAssocID="{D39C6496-6307-4FC4-9D55-DB6DA94D051F}" presName="Name13" presStyleLbl="parChTrans1D2" presStyleIdx="4" presStyleCnt="11"/>
      <dgm:spPr/>
    </dgm:pt>
    <dgm:pt modelId="{9C3E65C4-9266-43CB-B08F-79811ABF047A}" type="pres">
      <dgm:prSet presAssocID="{A7945ECA-2D01-4C03-9AED-9E3EEAAF0F2C}" presName="childText" presStyleLbl="bgAcc1" presStyleIdx="4" presStyleCnt="11">
        <dgm:presLayoutVars>
          <dgm:bulletEnabled val="1"/>
        </dgm:presLayoutVars>
      </dgm:prSet>
      <dgm:spPr/>
    </dgm:pt>
    <dgm:pt modelId="{16CFAB30-3E6A-44D7-A45D-E3066E142053}" type="pres">
      <dgm:prSet presAssocID="{FD74BA91-6D78-44B3-BF01-4D49723F4718}" presName="Name13" presStyleLbl="parChTrans1D2" presStyleIdx="5" presStyleCnt="11"/>
      <dgm:spPr/>
    </dgm:pt>
    <dgm:pt modelId="{5F9726AA-E8AD-4C5C-A0CA-2350C4F8CAFA}" type="pres">
      <dgm:prSet presAssocID="{B0B0FACC-C24A-4552-82AB-C8FE8246DEF8}" presName="childText" presStyleLbl="bgAcc1" presStyleIdx="5" presStyleCnt="11">
        <dgm:presLayoutVars>
          <dgm:bulletEnabled val="1"/>
        </dgm:presLayoutVars>
      </dgm:prSet>
      <dgm:spPr/>
    </dgm:pt>
    <dgm:pt modelId="{0ECF28DA-9925-4B5B-97B1-BDA459502114}" type="pres">
      <dgm:prSet presAssocID="{FA010E1E-46BF-40DE-B386-14C19C329E38}" presName="Name13" presStyleLbl="parChTrans1D2" presStyleIdx="6" presStyleCnt="11"/>
      <dgm:spPr/>
    </dgm:pt>
    <dgm:pt modelId="{5A2BB121-DDEE-46A8-AC09-18496F773E62}" type="pres">
      <dgm:prSet presAssocID="{3C02419B-DA6A-4FDB-972F-4F8DC3AD08E3}" presName="childText" presStyleLbl="bgAcc1" presStyleIdx="6" presStyleCnt="1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7" presStyleCnt="11"/>
      <dgm:spPr/>
    </dgm:pt>
    <dgm:pt modelId="{EDB6085A-8F2B-4B84-887D-9DD4BEC6E4E1}" type="pres">
      <dgm:prSet presAssocID="{C217CF6C-69F6-4F1F-BFEF-F03F51825445}" presName="childText" presStyleLbl="bgAcc1" presStyleIdx="7" presStyleCnt="11">
        <dgm:presLayoutVars>
          <dgm:bulletEnabled val="1"/>
        </dgm:presLayoutVars>
      </dgm:prSet>
      <dgm:spPr/>
    </dgm:pt>
    <dgm:pt modelId="{FF100697-267A-4BC5-8DA9-B1F7321DFE84}" type="pres">
      <dgm:prSet presAssocID="{4B64BF35-F3DD-46FA-A74B-C8F1391BB234}" presName="Name13" presStyleLbl="parChTrans1D2" presStyleIdx="8" presStyleCnt="11"/>
      <dgm:spPr/>
    </dgm:pt>
    <dgm:pt modelId="{291D5A65-BA4D-4BF4-8D0F-050F9D81FBB6}" type="pres">
      <dgm:prSet presAssocID="{D6553791-8532-4952-AC46-957A80E6F455}" presName="childText" presStyleLbl="bgAcc1" presStyleIdx="8" presStyleCnt="11">
        <dgm:presLayoutVars>
          <dgm:bulletEnabled val="1"/>
        </dgm:presLayoutVars>
      </dgm:prSet>
      <dgm:spPr/>
    </dgm:pt>
    <dgm:pt modelId="{6B27DFF3-3021-4E99-BF73-829A6255425D}" type="pres">
      <dgm:prSet presAssocID="{E8807DF0-38BE-4236-AFC9-03DFA18007AA}" presName="Name13" presStyleLbl="parChTrans1D2" presStyleIdx="9" presStyleCnt="11"/>
      <dgm:spPr/>
    </dgm:pt>
    <dgm:pt modelId="{88C17E61-7A2A-46D7-AC95-5E562286A33E}" type="pres">
      <dgm:prSet presAssocID="{23FBFCAF-D268-4C4D-8359-092F33A19BD5}" presName="childText" presStyleLbl="bgAcc1" presStyleIdx="9" presStyleCnt="11">
        <dgm:presLayoutVars>
          <dgm:bulletEnabled val="1"/>
        </dgm:presLayoutVars>
      </dgm:prSet>
      <dgm:spPr/>
    </dgm:pt>
    <dgm:pt modelId="{E8A2D34D-9B35-4804-BD08-DC4453907292}" type="pres">
      <dgm:prSet presAssocID="{E61F56D0-9360-46BF-8251-561CA9F726E8}" presName="Name13" presStyleLbl="parChTrans1D2" presStyleIdx="10" presStyleCnt="11"/>
      <dgm:spPr/>
    </dgm:pt>
    <dgm:pt modelId="{1B267FF2-7D4F-4C45-AA7C-4EA638A9F1C5}" type="pres">
      <dgm:prSet presAssocID="{BE7D634C-5542-4AE8-B044-37802A6A19BF}" presName="childText" presStyleLbl="bgAcc1" presStyleIdx="10" presStyleCnt="11">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3"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91C1DB7D-DADE-48E1-9C3F-D33F6FC84386}" type="presParOf" srcId="{5E7F2D45-2508-495B-A708-02E0FD5F2314}" destId="{0ECF28DA-9925-4B5B-97B1-BDA459502114}" srcOrd="6" destOrd="0" presId="urn:microsoft.com/office/officeart/2005/8/layout/hierarchy3"/>
    <dgm:cxn modelId="{7A09BA7C-9EDC-496E-8A6D-4B0744B8C88D}" type="presParOf" srcId="{5E7F2D45-2508-495B-A708-02E0FD5F2314}" destId="{5A2BB121-DDEE-46A8-AC09-18496F773E62}" srcOrd="7"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52945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Basic Principles</a:t>
          </a:r>
        </a:p>
      </dsp:txBody>
      <dsp:txXfrm>
        <a:off x="550532" y="21324"/>
        <a:ext cx="1397015" cy="677431"/>
      </dsp:txXfrm>
    </dsp:sp>
    <dsp:sp modelId="{360B229B-0F55-45E5-A55A-DDDBDBD1C921}">
      <dsp:nvSpPr>
        <dsp:cNvPr id="0" name=""/>
        <dsp:cNvSpPr/>
      </dsp:nvSpPr>
      <dsp:spPr>
        <a:xfrm>
          <a:off x="67337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817289" y="899728"/>
          <a:ext cx="1151334" cy="719583"/>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Data</a:t>
          </a:r>
        </a:p>
      </dsp:txBody>
      <dsp:txXfrm>
        <a:off x="838365" y="920804"/>
        <a:ext cx="1109182" cy="677431"/>
      </dsp:txXfrm>
    </dsp:sp>
    <dsp:sp modelId="{BC1B1EA4-129C-44F6-935B-BA646A7A2AA3}">
      <dsp:nvSpPr>
        <dsp:cNvPr id="0" name=""/>
        <dsp:cNvSpPr/>
      </dsp:nvSpPr>
      <dsp:spPr>
        <a:xfrm>
          <a:off x="67337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817289" y="1799208"/>
          <a:ext cx="1151334" cy="719583"/>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Functions</a:t>
          </a:r>
        </a:p>
      </dsp:txBody>
      <dsp:txXfrm>
        <a:off x="838365" y="1820284"/>
        <a:ext cx="1109182" cy="677431"/>
      </dsp:txXfrm>
    </dsp:sp>
    <dsp:sp modelId="{F5AE7053-0C33-481C-8BFB-D2DAFB4C4294}">
      <dsp:nvSpPr>
        <dsp:cNvPr id="0" name=""/>
        <dsp:cNvSpPr/>
      </dsp:nvSpPr>
      <dsp:spPr>
        <a:xfrm>
          <a:off x="67337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81728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Systems</a:t>
          </a:r>
        </a:p>
      </dsp:txBody>
      <dsp:txXfrm>
        <a:off x="838365" y="2719763"/>
        <a:ext cx="1109182" cy="677431"/>
      </dsp:txXfrm>
    </dsp:sp>
    <dsp:sp modelId="{F1C18E15-3E91-476D-8B13-25AD56BC4B13}">
      <dsp:nvSpPr>
        <dsp:cNvPr id="0" name=""/>
        <dsp:cNvSpPr/>
      </dsp:nvSpPr>
      <dsp:spPr>
        <a:xfrm>
          <a:off x="232841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Tools and Techniques</a:t>
          </a:r>
        </a:p>
      </dsp:txBody>
      <dsp:txXfrm>
        <a:off x="2349492" y="21324"/>
        <a:ext cx="1397015" cy="677431"/>
      </dsp:txXfrm>
    </dsp:sp>
    <dsp:sp modelId="{2564A6E5-875B-4BC6-B983-AA12C064A019}">
      <dsp:nvSpPr>
        <dsp:cNvPr id="0" name=""/>
        <dsp:cNvSpPr/>
      </dsp:nvSpPr>
      <dsp:spPr>
        <a:xfrm>
          <a:off x="247233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1624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Lists</a:t>
          </a:r>
        </a:p>
      </dsp:txBody>
      <dsp:txXfrm>
        <a:off x="2637325" y="920804"/>
        <a:ext cx="1109182" cy="677431"/>
      </dsp:txXfrm>
    </dsp:sp>
    <dsp:sp modelId="{7DFA9A08-1F84-4CF2-9E63-7F6E7C219F76}">
      <dsp:nvSpPr>
        <dsp:cNvPr id="0" name=""/>
        <dsp:cNvSpPr/>
      </dsp:nvSpPr>
      <dsp:spPr>
        <a:xfrm>
          <a:off x="247233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1624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Trees and Graphs</a:t>
          </a:r>
        </a:p>
      </dsp:txBody>
      <dsp:txXfrm>
        <a:off x="2637325" y="1820284"/>
        <a:ext cx="1109182" cy="677431"/>
      </dsp:txXfrm>
    </dsp:sp>
    <dsp:sp modelId="{16CFAB30-3E6A-44D7-A45D-E3066E142053}">
      <dsp:nvSpPr>
        <dsp:cNvPr id="0" name=""/>
        <dsp:cNvSpPr/>
      </dsp:nvSpPr>
      <dsp:spPr>
        <a:xfrm>
          <a:off x="247233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1624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with Invariants</a:t>
          </a:r>
        </a:p>
      </dsp:txBody>
      <dsp:txXfrm>
        <a:off x="2637325" y="2719763"/>
        <a:ext cx="1109182" cy="677431"/>
      </dsp:txXfrm>
    </dsp:sp>
    <dsp:sp modelId="{0ECF28DA-9925-4B5B-97B1-BDA459502114}">
      <dsp:nvSpPr>
        <dsp:cNvPr id="0" name=""/>
        <dsp:cNvSpPr/>
      </dsp:nvSpPr>
      <dsp:spPr>
        <a:xfrm>
          <a:off x="247233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1624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Thinking about Efficiency</a:t>
          </a:r>
        </a:p>
      </dsp:txBody>
      <dsp:txXfrm>
        <a:off x="2637325" y="3619243"/>
        <a:ext cx="1109182" cy="677431"/>
      </dsp:txXfrm>
    </dsp:sp>
    <dsp:sp modelId="{3DB7ADFA-DCAB-4034-9F43-B860EBE864E8}">
      <dsp:nvSpPr>
        <dsp:cNvPr id="0" name=""/>
        <dsp:cNvSpPr/>
      </dsp:nvSpPr>
      <dsp:spPr>
        <a:xfrm>
          <a:off x="4127375"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Object-Oriented Programming</a:t>
          </a:r>
        </a:p>
      </dsp:txBody>
      <dsp:txXfrm>
        <a:off x="4148451" y="21324"/>
        <a:ext cx="1397015" cy="677431"/>
      </dsp:txXfrm>
    </dsp:sp>
    <dsp:sp modelId="{278D3975-9588-4A95-85BD-D062BB0AE1A4}">
      <dsp:nvSpPr>
        <dsp:cNvPr id="0" name=""/>
        <dsp:cNvSpPr/>
      </dsp:nvSpPr>
      <dsp:spPr>
        <a:xfrm>
          <a:off x="427129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41520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Interfaces and Classes</a:t>
          </a:r>
        </a:p>
      </dsp:txBody>
      <dsp:txXfrm>
        <a:off x="4436285" y="920804"/>
        <a:ext cx="1109182" cy="677431"/>
      </dsp:txXfrm>
    </dsp:sp>
    <dsp:sp modelId="{FF100697-267A-4BC5-8DA9-B1F7321DFE84}">
      <dsp:nvSpPr>
        <dsp:cNvPr id="0" name=""/>
        <dsp:cNvSpPr/>
      </dsp:nvSpPr>
      <dsp:spPr>
        <a:xfrm>
          <a:off x="427129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41520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Inheritance</a:t>
          </a:r>
        </a:p>
      </dsp:txBody>
      <dsp:txXfrm>
        <a:off x="4436285" y="1820284"/>
        <a:ext cx="1109182" cy="677431"/>
      </dsp:txXfrm>
    </dsp:sp>
    <dsp:sp modelId="{6B27DFF3-3021-4E99-BF73-829A6255425D}">
      <dsp:nvSpPr>
        <dsp:cNvPr id="0" name=""/>
        <dsp:cNvSpPr/>
      </dsp:nvSpPr>
      <dsp:spPr>
        <a:xfrm>
          <a:off x="427129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41520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Objects with Mutable State</a:t>
          </a:r>
        </a:p>
      </dsp:txBody>
      <dsp:txXfrm>
        <a:off x="4436285" y="2719763"/>
        <a:ext cx="1109182" cy="677431"/>
      </dsp:txXfrm>
    </dsp:sp>
    <dsp:sp modelId="{E8A2D34D-9B35-4804-BD08-DC4453907292}">
      <dsp:nvSpPr>
        <dsp:cNvPr id="0" name=""/>
        <dsp:cNvSpPr/>
      </dsp:nvSpPr>
      <dsp:spPr>
        <a:xfrm>
          <a:off x="427129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41520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Efficiency, Part 2</a:t>
          </a:r>
        </a:p>
      </dsp:txBody>
      <dsp:txXfrm>
        <a:off x="4436285" y="3619243"/>
        <a:ext cx="1109182" cy="677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F428509D-A83E-4130-9123-C9B4F5E9EE37}" type="datetimeFigureOut">
              <a:rPr lang="en-US" smtClean="0"/>
              <a:pPr/>
              <a:t>7/24/2017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D162A4D-5321-4162-AF2D-2322BDE848DF}" type="slidenum">
              <a:rPr lang="en-US" smtClean="0"/>
              <a:pPr/>
              <a:t>‹#›</a:t>
            </a:fld>
            <a:endParaRPr lang="en-US"/>
          </a:p>
        </p:txBody>
      </p:sp>
    </p:spTree>
    <p:extLst>
      <p:ext uri="{BB962C8B-B14F-4D97-AF65-F5344CB8AC3E}">
        <p14:creationId xmlns:p14="http://schemas.microsoft.com/office/powerpoint/2010/main" val="75497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CC16E80-119B-43B5-8043-B652C91D44CD}" type="datetimeFigureOut">
              <a:rPr lang="en-US" smtClean="0"/>
              <a:pPr/>
              <a:t>7/24/2017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048B3DE-E9CD-4720-84B6-E24D30E64DE7}" type="slidenum">
              <a:rPr lang="en-US" smtClean="0"/>
              <a:pPr/>
              <a:t>‹#›</a:t>
            </a:fld>
            <a:endParaRPr lang="en-US"/>
          </a:p>
        </p:txBody>
      </p:sp>
    </p:spTree>
    <p:extLst>
      <p:ext uri="{BB962C8B-B14F-4D97-AF65-F5344CB8AC3E}">
        <p14:creationId xmlns:p14="http://schemas.microsoft.com/office/powerpoint/2010/main" val="24962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94445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18</a:t>
            </a:fld>
            <a:endParaRPr lang="en-US"/>
          </a:p>
        </p:txBody>
      </p:sp>
    </p:spTree>
    <p:extLst>
      <p:ext uri="{BB962C8B-B14F-4D97-AF65-F5344CB8AC3E}">
        <p14:creationId xmlns:p14="http://schemas.microsoft.com/office/powerpoint/2010/main" val="941025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20</a:t>
            </a:fld>
            <a:endParaRPr lang="en-US"/>
          </a:p>
        </p:txBody>
      </p:sp>
    </p:spTree>
    <p:extLst>
      <p:ext uri="{BB962C8B-B14F-4D97-AF65-F5344CB8AC3E}">
        <p14:creationId xmlns:p14="http://schemas.microsoft.com/office/powerpoint/2010/main" val="400847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21</a:t>
            </a:fld>
            <a:endParaRPr lang="en-US"/>
          </a:p>
        </p:txBody>
      </p:sp>
    </p:spTree>
    <p:extLst>
      <p:ext uri="{BB962C8B-B14F-4D97-AF65-F5344CB8AC3E}">
        <p14:creationId xmlns:p14="http://schemas.microsoft.com/office/powerpoint/2010/main" val="381589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22</a:t>
            </a:fld>
            <a:endParaRPr lang="en-US"/>
          </a:p>
        </p:txBody>
      </p:sp>
    </p:spTree>
    <p:extLst>
      <p:ext uri="{BB962C8B-B14F-4D97-AF65-F5344CB8AC3E}">
        <p14:creationId xmlns:p14="http://schemas.microsoft.com/office/powerpoint/2010/main" val="16485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23</a:t>
            </a:fld>
            <a:endParaRPr lang="en-US"/>
          </a:p>
        </p:txBody>
      </p:sp>
    </p:spTree>
    <p:extLst>
      <p:ext uri="{BB962C8B-B14F-4D97-AF65-F5344CB8AC3E}">
        <p14:creationId xmlns:p14="http://schemas.microsoft.com/office/powerpoint/2010/main" val="3557699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24</a:t>
            </a:fld>
            <a:endParaRPr lang="en-US"/>
          </a:p>
        </p:txBody>
      </p:sp>
    </p:spTree>
    <p:extLst>
      <p:ext uri="{BB962C8B-B14F-4D97-AF65-F5344CB8AC3E}">
        <p14:creationId xmlns:p14="http://schemas.microsoft.com/office/powerpoint/2010/main" val="319165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26</a:t>
            </a:fld>
            <a:endParaRPr lang="en-US"/>
          </a:p>
        </p:txBody>
      </p:sp>
    </p:spTree>
    <p:extLst>
      <p:ext uri="{BB962C8B-B14F-4D97-AF65-F5344CB8AC3E}">
        <p14:creationId xmlns:p14="http://schemas.microsoft.com/office/powerpoint/2010/main" val="70922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5</a:t>
            </a:fld>
            <a:endParaRPr lang="en-US"/>
          </a:p>
        </p:txBody>
      </p:sp>
    </p:spTree>
    <p:extLst>
      <p:ext uri="{BB962C8B-B14F-4D97-AF65-F5344CB8AC3E}">
        <p14:creationId xmlns:p14="http://schemas.microsoft.com/office/powerpoint/2010/main" val="368384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step is Information Analysis and Data Design.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understand</a:t>
            </a:r>
            <a:r>
              <a:rPr lang="en-US" baseline="0" dirty="0"/>
              <a:t> this step, we need to understand the difference between information and data.  In this course, we use the word “information” to mean information about the real world. We use the word “data” to mean the way that information is represented in my computer program.</a:t>
            </a:r>
          </a:p>
          <a:p>
            <a:endParaRPr lang="en-US" baseline="0" dirty="0"/>
          </a:p>
          <a:p>
            <a:r>
              <a:rPr lang="en-US" baseline="0" dirty="0"/>
              <a:t>For example, right now I am wearing a red shirt.  That’s information.  I can represent that information by a string, say “rouge”.  That’s data.  (I chose “rouge” rather than “red” because my customer is French!).</a:t>
            </a:r>
          </a:p>
          <a:p>
            <a:endParaRPr lang="en-US" baseline="0" dirty="0"/>
          </a:p>
          <a:p>
            <a:r>
              <a:rPr lang="en-US" baseline="0" dirty="0"/>
              <a:t>In any application, we need to decide what part of all the information in the world needs to be represented as data, and exactly how it will be represented. </a:t>
            </a:r>
          </a:p>
          <a:p>
            <a:endParaRPr lang="en-US" baseline="0" dirty="0"/>
          </a:p>
          <a:p>
            <a:r>
              <a:rPr lang="en-US" baseline="0" dirty="0"/>
              <a:t>And we need to document that representation so that others can understand our program (remember, programs are meant to be read by people!)</a:t>
            </a:r>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125439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10</a:t>
            </a:fld>
            <a:endParaRPr lang="en-US"/>
          </a:p>
        </p:txBody>
      </p:sp>
    </p:spTree>
    <p:extLst>
      <p:ext uri="{BB962C8B-B14F-4D97-AF65-F5344CB8AC3E}">
        <p14:creationId xmlns:p14="http://schemas.microsoft.com/office/powerpoint/2010/main" val="279138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11</a:t>
            </a:fld>
            <a:endParaRPr lang="en-US"/>
          </a:p>
        </p:txBody>
      </p:sp>
    </p:spTree>
    <p:extLst>
      <p:ext uri="{BB962C8B-B14F-4D97-AF65-F5344CB8AC3E}">
        <p14:creationId xmlns:p14="http://schemas.microsoft.com/office/powerpoint/2010/main" val="244879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a:t>
            </a:fld>
            <a:endParaRPr lang="en-US"/>
          </a:p>
        </p:txBody>
      </p:sp>
    </p:spTree>
    <p:extLst>
      <p:ext uri="{BB962C8B-B14F-4D97-AF65-F5344CB8AC3E}">
        <p14:creationId xmlns:p14="http://schemas.microsoft.com/office/powerpoint/2010/main" val="319710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15</a:t>
            </a:fld>
            <a:endParaRPr lang="en-US"/>
          </a:p>
        </p:txBody>
      </p:sp>
    </p:spTree>
    <p:extLst>
      <p:ext uri="{BB962C8B-B14F-4D97-AF65-F5344CB8AC3E}">
        <p14:creationId xmlns:p14="http://schemas.microsoft.com/office/powerpoint/2010/main" val="254165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16</a:t>
            </a:fld>
            <a:endParaRPr lang="en-US"/>
          </a:p>
        </p:txBody>
      </p:sp>
    </p:spTree>
    <p:extLst>
      <p:ext uri="{BB962C8B-B14F-4D97-AF65-F5344CB8AC3E}">
        <p14:creationId xmlns:p14="http://schemas.microsoft.com/office/powerpoint/2010/main" val="307648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17</a:t>
            </a:fld>
            <a:endParaRPr lang="en-US"/>
          </a:p>
        </p:txBody>
      </p:sp>
    </p:spTree>
    <p:extLst>
      <p:ext uri="{BB962C8B-B14F-4D97-AF65-F5344CB8AC3E}">
        <p14:creationId xmlns:p14="http://schemas.microsoft.com/office/powerpoint/2010/main" val="34681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5A3EAA-2ADF-4730-8F37-D322F0FCA6F7}"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46249C-EA92-4608-8FCA-65260396BA27}" type="datetime1">
              <a:rPr lang="en-US" smtClean="0"/>
              <a:pPr/>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73EB-F81F-45A8-8502-B7F241F6310C}"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8F27-4D23-4B43-9126-090EEA2632D9}"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8154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7668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454871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485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200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91392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6768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79D0BF-EDA9-4C0D-B5C1-D01FE3C9392D}"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948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7/24/2017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85099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774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7/24/2017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45876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15354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25706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85483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9600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79D0BF-EDA9-4C0D-B5C1-D01FE3C9392D}"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extLst>
      <p:ext uri="{BB962C8B-B14F-4D97-AF65-F5344CB8AC3E}">
        <p14:creationId xmlns:p14="http://schemas.microsoft.com/office/powerpoint/2010/main" val="200879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015D0-49B0-4059-80BB-AF092C6CC282}" type="datetime1">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FAE174-28EF-4C23-BFDE-B69E139D8EE0}" type="datetime1">
              <a:rPr lang="en-US" smtClean="0"/>
              <a:pPr/>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4735FC-F3F4-4930-AD2E-C703D7636E65}" type="datetime1">
              <a:rPr lang="en-US" smtClean="0"/>
              <a:pPr/>
              <a:t>7/24/2017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087D82-BB00-4296-AA4E-C167745A82DE}" type="datetime1">
              <a:rPr lang="en-US" smtClean="0"/>
              <a:pPr/>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6393F-B669-482B-BFD6-501DDE1069A2}" type="datetime1">
              <a:rPr lang="en-US" smtClean="0"/>
              <a:pPr/>
              <a:t>7/24/2017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F435E-64AB-44BA-AD31-EDF4E3683DDC}" type="datetime1">
              <a:rPr lang="en-US" smtClean="0"/>
              <a:pPr/>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D3D6-E918-4CCA-AF93-9744A928CB26}" type="datetime1">
              <a:rPr lang="en-US" smtClean="0"/>
              <a:pPr/>
              <a:t>7/24/2017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6464-0CAE-48CA-94A1-62F8E9374B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7/24/2017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0736969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Function Design Recipe</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1.1</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Arial Unicode MS" panose="020B0604020202020204" pitchFamily="34" charset="-128"/>
                  <a:hlinkClick r:id="rId5"/>
                </a:rPr>
                <a:t>Creative Commons Attribution-</a:t>
              </a:r>
              <a:r>
                <a:rPr lang="en-US" altLang="en-US" sz="1000" dirty="0" err="1">
                  <a:solidFill>
                    <a:srgbClr val="4374B7"/>
                  </a:solidFill>
                  <a:latin typeface="Arial Unicode MS" panose="020B0604020202020204" pitchFamily="34" charset="-128"/>
                  <a:hlinkClick r:id="rId5"/>
                </a:rPr>
                <a:t>NonCommercial</a:t>
              </a:r>
              <a:r>
                <a:rPr lang="en-US" altLang="en-US" sz="1000" dirty="0">
                  <a:solidFill>
                    <a:srgbClr val="4374B7"/>
                  </a:solidFill>
                  <a:latin typeface="Arial Unicode MS" panose="020B0604020202020204" pitchFamily="34" charset="-128"/>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 between information and data</a:t>
            </a:r>
          </a:p>
        </p:txBody>
      </p:sp>
      <p:grpSp>
        <p:nvGrpSpPr>
          <p:cNvPr id="15"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Information</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grpSp>
          <p:nvGrpSpPr>
            <p:cNvPr id="14"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10</a:t>
            </a:fld>
            <a:endParaRPr lang="en-US"/>
          </a:p>
        </p:txBody>
      </p:sp>
      <p:sp>
        <p:nvSpPr>
          <p:cNvPr id="3" name="TextBox 2"/>
          <p:cNvSpPr txBox="1"/>
          <p:nvPr/>
        </p:nvSpPr>
        <p:spPr>
          <a:xfrm>
            <a:off x="1685925" y="4874567"/>
            <a:ext cx="2872325" cy="461665"/>
          </a:xfrm>
          <a:prstGeom prst="rect">
            <a:avLst/>
          </a:prstGeom>
          <a:noFill/>
          <a:ln>
            <a:solidFill>
              <a:schemeClr val="tx1"/>
            </a:solidFill>
          </a:ln>
        </p:spPr>
        <p:txBody>
          <a:bodyPr wrap="none" rtlCol="0">
            <a:spAutoFit/>
          </a:bodyPr>
          <a:lstStyle/>
          <a:p>
            <a:r>
              <a:rPr lang="en-US" sz="2400" dirty="0"/>
              <a:t>stuff in the real world</a:t>
            </a:r>
          </a:p>
        </p:txBody>
      </p:sp>
      <p:sp>
        <p:nvSpPr>
          <p:cNvPr id="5" name="TextBox 4"/>
          <p:cNvSpPr txBox="1"/>
          <p:nvPr/>
        </p:nvSpPr>
        <p:spPr>
          <a:xfrm>
            <a:off x="6498562" y="4874567"/>
            <a:ext cx="2445413" cy="461665"/>
          </a:xfrm>
          <a:prstGeom prst="rect">
            <a:avLst/>
          </a:prstGeom>
          <a:noFill/>
          <a:ln>
            <a:solidFill>
              <a:schemeClr val="tx1"/>
            </a:solidFill>
          </a:ln>
        </p:spPr>
        <p:txBody>
          <a:bodyPr wrap="none" rtlCol="0">
            <a:spAutoFit/>
          </a:bodyPr>
          <a:lstStyle/>
          <a:p>
            <a:r>
              <a:rPr lang="en-US" sz="2400" dirty="0"/>
              <a:t>bits in a computer</a:t>
            </a:r>
          </a:p>
        </p:txBody>
      </p:sp>
      <p:sp>
        <p:nvSpPr>
          <p:cNvPr id="6" name="Freeform 5"/>
          <p:cNvSpPr/>
          <p:nvPr/>
        </p:nvSpPr>
        <p:spPr>
          <a:xfrm>
            <a:off x="726101" y="4324350"/>
            <a:ext cx="969349" cy="878753"/>
          </a:xfrm>
          <a:custGeom>
            <a:avLst/>
            <a:gdLst>
              <a:gd name="connsiteX0" fmla="*/ 969349 w 969349"/>
              <a:gd name="connsiteY0" fmla="*/ 781050 h 878753"/>
              <a:gd name="connsiteX1" fmla="*/ 45424 w 969349"/>
              <a:gd name="connsiteY1" fmla="*/ 809625 h 878753"/>
              <a:gd name="connsiteX2" fmla="*/ 226399 w 969349"/>
              <a:gd name="connsiteY2" fmla="*/ 0 h 878753"/>
            </a:gdLst>
            <a:ahLst/>
            <a:cxnLst>
              <a:cxn ang="0">
                <a:pos x="connsiteX0" y="connsiteY0"/>
              </a:cxn>
              <a:cxn ang="0">
                <a:pos x="connsiteX1" y="connsiteY1"/>
              </a:cxn>
              <a:cxn ang="0">
                <a:pos x="connsiteX2" y="connsiteY2"/>
              </a:cxn>
            </a:cxnLst>
            <a:rect l="l" t="t" r="r" b="b"/>
            <a:pathLst>
              <a:path w="969349" h="878753">
                <a:moveTo>
                  <a:pt x="969349" y="781050"/>
                </a:moveTo>
                <a:cubicBezTo>
                  <a:pt x="569299" y="860425"/>
                  <a:pt x="169249" y="939800"/>
                  <a:pt x="45424" y="809625"/>
                </a:cubicBezTo>
                <a:cubicBezTo>
                  <a:pt x="-78401" y="679450"/>
                  <a:pt x="73999" y="339725"/>
                  <a:pt x="226399"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684887" y="4238625"/>
            <a:ext cx="801638" cy="1128004"/>
          </a:xfrm>
          <a:custGeom>
            <a:avLst/>
            <a:gdLst>
              <a:gd name="connsiteX0" fmla="*/ 801638 w 801638"/>
              <a:gd name="connsiteY0" fmla="*/ 904875 h 1128004"/>
              <a:gd name="connsiteX1" fmla="*/ 1538 w 801638"/>
              <a:gd name="connsiteY1" fmla="*/ 1066800 h 1128004"/>
              <a:gd name="connsiteX2" fmla="*/ 639713 w 801638"/>
              <a:gd name="connsiteY2" fmla="*/ 0 h 1128004"/>
            </a:gdLst>
            <a:ahLst/>
            <a:cxnLst>
              <a:cxn ang="0">
                <a:pos x="connsiteX0" y="connsiteY0"/>
              </a:cxn>
              <a:cxn ang="0">
                <a:pos x="connsiteX1" y="connsiteY1"/>
              </a:cxn>
              <a:cxn ang="0">
                <a:pos x="connsiteX2" y="connsiteY2"/>
              </a:cxn>
            </a:cxnLst>
            <a:rect l="l" t="t" r="r" b="b"/>
            <a:pathLst>
              <a:path w="801638" h="1128004">
                <a:moveTo>
                  <a:pt x="801638" y="904875"/>
                </a:moveTo>
                <a:cubicBezTo>
                  <a:pt x="415081" y="1061243"/>
                  <a:pt x="28525" y="1217612"/>
                  <a:pt x="1538" y="1066800"/>
                </a:cubicBezTo>
                <a:cubicBezTo>
                  <a:pt x="-25449" y="915988"/>
                  <a:pt x="307132" y="457994"/>
                  <a:pt x="639713"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11</a:t>
            </a:fld>
            <a:endParaRPr lang="en-US"/>
          </a:p>
        </p:txBody>
      </p:sp>
      <p:sp>
        <p:nvSpPr>
          <p:cNvPr id="12" name="TextBox 11"/>
          <p:cNvSpPr txBox="1"/>
          <p:nvPr/>
        </p:nvSpPr>
        <p:spPr>
          <a:xfrm>
            <a:off x="703986" y="4876800"/>
            <a:ext cx="7521867" cy="584775"/>
          </a:xfrm>
          <a:prstGeom prst="rect">
            <a:avLst/>
          </a:prstGeom>
          <a:noFill/>
        </p:spPr>
        <p:txBody>
          <a:bodyPr wrap="none" rtlCol="0">
            <a:spAutoFit/>
          </a:bodyPr>
          <a:lstStyle/>
          <a:p>
            <a:r>
              <a:rPr lang="en-US" sz="3200" dirty="0"/>
              <a:t>How do we know that these are connected?</a:t>
            </a:r>
          </a:p>
        </p:txBody>
      </p:sp>
      <p:sp>
        <p:nvSpPr>
          <p:cNvPr id="13" name="TextBox 12"/>
          <p:cNvSpPr txBox="1"/>
          <p:nvPr/>
        </p:nvSpPr>
        <p:spPr>
          <a:xfrm>
            <a:off x="703986" y="5625126"/>
            <a:ext cx="8633967" cy="584775"/>
          </a:xfrm>
          <a:prstGeom prst="rect">
            <a:avLst/>
          </a:prstGeom>
          <a:noFill/>
        </p:spPr>
        <p:txBody>
          <a:bodyPr wrap="none" rtlCol="0">
            <a:spAutoFit/>
          </a:bodyPr>
          <a:lstStyle/>
          <a:p>
            <a:r>
              <a:rPr lang="en-US" sz="3200" dirty="0"/>
              <a:t>Answer: we have to write down the interpretation.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12</a:t>
            </a:fld>
            <a:endParaRPr lang="en-US"/>
          </a:p>
        </p:txBody>
      </p:sp>
      <p:sp>
        <p:nvSpPr>
          <p:cNvPr id="12" name="TextBox 11"/>
          <p:cNvSpPr txBox="1"/>
          <p:nvPr/>
        </p:nvSpPr>
        <p:spPr>
          <a:xfrm>
            <a:off x="703986" y="4876800"/>
            <a:ext cx="7736029" cy="1077218"/>
          </a:xfrm>
          <a:prstGeom prst="rect">
            <a:avLst/>
          </a:prstGeom>
          <a:noFill/>
        </p:spPr>
        <p:txBody>
          <a:bodyPr wrap="none" rtlCol="0">
            <a:spAutoFit/>
          </a:bodyPr>
          <a:lstStyle/>
          <a:p>
            <a:r>
              <a:rPr lang="en-US" sz="3200" dirty="0">
                <a:solidFill>
                  <a:srgbClr val="FF0000"/>
                </a:solidFill>
              </a:rPr>
              <a:t>Interpretation</a:t>
            </a:r>
            <a:r>
              <a:rPr lang="en-US" sz="3200" dirty="0"/>
              <a:t>:</a:t>
            </a:r>
          </a:p>
          <a:p>
            <a:r>
              <a:rPr lang="en-US" sz="3200" dirty="0"/>
              <a:t>c = the color of my shirt, as a string, in French</a:t>
            </a:r>
          </a:p>
        </p:txBody>
      </p:sp>
      <p:sp>
        <p:nvSpPr>
          <p:cNvPr id="13" name="TextBox 12"/>
          <p:cNvSpPr txBox="1"/>
          <p:nvPr/>
        </p:nvSpPr>
        <p:spPr>
          <a:xfrm>
            <a:off x="703986" y="6172200"/>
            <a:ext cx="7233903" cy="584775"/>
          </a:xfrm>
          <a:prstGeom prst="rect">
            <a:avLst/>
          </a:prstGeom>
          <a:noFill/>
        </p:spPr>
        <p:txBody>
          <a:bodyPr wrap="none" rtlCol="0">
            <a:spAutoFit/>
          </a:bodyPr>
          <a:lstStyle/>
          <a:p>
            <a:r>
              <a:rPr lang="en-US" sz="3200" dirty="0"/>
              <a:t>This is part of the program </a:t>
            </a:r>
            <a:r>
              <a:rPr lang="en-US" sz="3200" i="1" dirty="0">
                <a:solidFill>
                  <a:srgbClr val="FF0000"/>
                </a:solidFill>
              </a:rPr>
              <a:t>design</a:t>
            </a:r>
            <a:r>
              <a:rPr lang="en-US" sz="3200" dirty="0"/>
              <a:t> process.</a:t>
            </a:r>
          </a:p>
        </p:txBody>
      </p:sp>
    </p:spTree>
    <p:extLst>
      <p:ext uri="{BB962C8B-B14F-4D97-AF65-F5344CB8AC3E}">
        <p14:creationId xmlns:p14="http://schemas.microsoft.com/office/powerpoint/2010/main" val="20679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Deliverables for Step 1 (Information Analysis and Data Design)</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Description of the real-world information to be represented.</a:t>
            </a:r>
          </a:p>
          <a:p>
            <a:pPr marL="514350" indent="-514350">
              <a:buFont typeface="+mj-lt"/>
              <a:buAutoNum type="arabicPeriod"/>
            </a:pPr>
            <a:r>
              <a:rPr lang="en-US" dirty="0"/>
              <a:t>Structure Definitions: declarations of new data structures if any.</a:t>
            </a:r>
          </a:p>
          <a:p>
            <a:pPr marL="514350" indent="-514350">
              <a:buFont typeface="+mj-lt"/>
              <a:buAutoNum type="arabicPeriod"/>
            </a:pPr>
            <a:r>
              <a:rPr lang="en-US" dirty="0"/>
              <a:t>Constructor Template: a recipe for building values of this data type.</a:t>
            </a:r>
          </a:p>
          <a:p>
            <a:pPr marL="514350" indent="-514350">
              <a:buFont typeface="+mj-lt"/>
              <a:buAutoNum type="arabicPeriod"/>
            </a:pPr>
            <a:r>
              <a:rPr lang="en-US" dirty="0"/>
              <a:t>Interpretation: what each value of the type represents.</a:t>
            </a:r>
          </a:p>
          <a:p>
            <a:pPr marL="514350" indent="-514350">
              <a:buFont typeface="+mj-lt"/>
              <a:buAutoNum type="arabicPeriod"/>
            </a:pPr>
            <a:r>
              <a:rPr lang="en-US" dirty="0"/>
              <a:t>Observer Template: a template for functions that look at values of this data type.</a:t>
            </a:r>
          </a:p>
          <a:p>
            <a:pPr marL="514350" indent="-514350">
              <a:buFont typeface="+mj-lt"/>
              <a:buAutoNum type="arabicPeriod"/>
            </a:pPr>
            <a:r>
              <a:rPr lang="en-US" dirty="0"/>
              <a:t>Examples (if needed so reader will understand)</a:t>
            </a:r>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256765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first step was a big one!</a:t>
            </a:r>
          </a:p>
        </p:txBody>
      </p:sp>
      <p:sp>
        <p:nvSpPr>
          <p:cNvPr id="3" name="Content Placeholder 2"/>
          <p:cNvSpPr>
            <a:spLocks noGrp="1"/>
          </p:cNvSpPr>
          <p:nvPr>
            <p:ph idx="1"/>
          </p:nvPr>
        </p:nvSpPr>
        <p:spPr/>
        <p:txBody>
          <a:bodyPr/>
          <a:lstStyle/>
          <a:p>
            <a:r>
              <a:rPr lang="en-US" dirty="0"/>
              <a:t>... but important:  the vast majority of errors in student programs can be traced back to errors in step 1!</a:t>
            </a:r>
          </a:p>
          <a:p>
            <a:r>
              <a:rPr lang="en-US" dirty="0"/>
              <a:t>We’ll go through each of these steps in more detail in Lessons 1.3-1.5</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14</a:t>
            </a:fld>
            <a:endParaRPr lang="en-US"/>
          </a:p>
        </p:txBody>
      </p:sp>
    </p:spTree>
    <p:extLst>
      <p:ext uri="{BB962C8B-B14F-4D97-AF65-F5344CB8AC3E}">
        <p14:creationId xmlns:p14="http://schemas.microsoft.com/office/powerpoint/2010/main" val="279745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Contract and Purpose Statement</a:t>
            </a:r>
          </a:p>
        </p:txBody>
      </p:sp>
      <p:sp>
        <p:nvSpPr>
          <p:cNvPr id="3" name="Content Placeholder 2"/>
          <p:cNvSpPr>
            <a:spLocks noGrp="1"/>
          </p:cNvSpPr>
          <p:nvPr>
            <p:ph idx="1"/>
          </p:nvPr>
        </p:nvSpPr>
        <p:spPr/>
        <p:txBody>
          <a:bodyPr>
            <a:normAutofit fontScale="92500" lnSpcReduction="20000"/>
          </a:bodyPr>
          <a:lstStyle/>
          <a:p>
            <a:r>
              <a:rPr lang="en-US" i="1" dirty="0">
                <a:solidFill>
                  <a:srgbClr val="FF0000"/>
                </a:solidFill>
              </a:rPr>
              <a:t>Contract:</a:t>
            </a:r>
            <a:r>
              <a:rPr lang="en-US" dirty="0"/>
              <a:t> specifies the kind of input data and the kind of output data</a:t>
            </a:r>
          </a:p>
          <a:p>
            <a:r>
              <a:rPr lang="en-US" i="1" dirty="0">
                <a:solidFill>
                  <a:srgbClr val="FF0000"/>
                </a:solidFill>
              </a:rPr>
              <a:t>Purpose Statement:</a:t>
            </a:r>
            <a:r>
              <a:rPr lang="en-US" dirty="0"/>
              <a:t> A set of short noun phrases describing </a:t>
            </a:r>
            <a:r>
              <a:rPr lang="en-US" i="1" dirty="0"/>
              <a:t>what</a:t>
            </a:r>
            <a:r>
              <a:rPr lang="en-US" dirty="0"/>
              <a:t> the function is supposed to return. These are typically phrased in terms of information, not data. </a:t>
            </a:r>
          </a:p>
          <a:p>
            <a:pPr lvl="1"/>
            <a:r>
              <a:rPr lang="en-US" dirty="0"/>
              <a:t>The generally take the form GIVEN/RETURNS, where each of these keywords is followed by a short noun phrase.</a:t>
            </a:r>
          </a:p>
          <a:p>
            <a:pPr lvl="1"/>
            <a:r>
              <a:rPr lang="en-US" dirty="0"/>
              <a:t>When possible, they are phrased in terms of information, not data.</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a:t>
            </a:r>
          </a:p>
        </p:txBody>
      </p:sp>
      <p:sp>
        <p:nvSpPr>
          <p:cNvPr id="3" name="Content Placeholder 2"/>
          <p:cNvSpPr>
            <a:spLocks noGrp="1"/>
          </p:cNvSpPr>
          <p:nvPr>
            <p:ph idx="1"/>
          </p:nvPr>
        </p:nvSpPr>
        <p:spPr/>
        <p:txBody>
          <a:bodyPr>
            <a:normAutofit/>
          </a:bodyPr>
          <a:lstStyle/>
          <a:p>
            <a:r>
              <a:rPr lang="en-US" sz="2400" dirty="0"/>
              <a:t>;; f2c: </a:t>
            </a:r>
            <a:r>
              <a:rPr lang="en-US" sz="2400" dirty="0" err="1"/>
              <a:t>FarenTemp</a:t>
            </a:r>
            <a:r>
              <a:rPr lang="en-US" sz="2400" dirty="0"/>
              <a:t> -&gt; </a:t>
            </a:r>
            <a:r>
              <a:rPr lang="en-US" sz="2400" dirty="0" err="1"/>
              <a:t>CelsiusTemp</a:t>
            </a:r>
            <a:r>
              <a:rPr lang="en-US" sz="2400" dirty="0"/>
              <a:t>         </a:t>
            </a:r>
          </a:p>
          <a:p>
            <a:r>
              <a:rPr lang="en-US" sz="2400" dirty="0"/>
              <a:t>;; GIVEN: a temperature in Fahrenheit, </a:t>
            </a:r>
          </a:p>
          <a:p>
            <a:r>
              <a:rPr lang="en-US" sz="2400" dirty="0"/>
              <a:t>;; RETURNS: the equivalent temperature in Celsius</a:t>
            </a:r>
          </a:p>
          <a:p>
            <a:endParaRPr lang="en-US" sz="2400" dirty="0"/>
          </a:p>
          <a:p>
            <a:r>
              <a:rPr lang="en-US" sz="2400" dirty="0"/>
              <a:t>;; f2mars : </a:t>
            </a:r>
            <a:r>
              <a:rPr lang="en-US" sz="2400" dirty="0" err="1"/>
              <a:t>FarenTemp</a:t>
            </a:r>
            <a:r>
              <a:rPr lang="en-US" sz="2400" dirty="0"/>
              <a:t> -&gt; </a:t>
            </a:r>
            <a:r>
              <a:rPr lang="en-US" sz="2400" dirty="0" err="1"/>
              <a:t>CelsiusTemp</a:t>
            </a:r>
            <a:endParaRPr lang="en-US" sz="2400" dirty="0"/>
          </a:p>
          <a:p>
            <a:r>
              <a:rPr lang="en-US" sz="2400" dirty="0"/>
              <a:t>;; GIVEN: Any temperature in Fahrenheit</a:t>
            </a:r>
          </a:p>
          <a:p>
            <a:r>
              <a:rPr lang="en-US" sz="2400" dirty="0"/>
              <a:t>;; RETURNS: The mean temperature on the surface</a:t>
            </a:r>
          </a:p>
          <a:p>
            <a:r>
              <a:rPr lang="en-US" sz="2400" dirty="0"/>
              <a:t>;;   of Mars, in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 (2)</a:t>
            </a:r>
          </a:p>
        </p:txBody>
      </p:sp>
      <p:sp>
        <p:nvSpPr>
          <p:cNvPr id="3" name="Content Placeholder 2"/>
          <p:cNvSpPr>
            <a:spLocks noGrp="1"/>
          </p:cNvSpPr>
          <p:nvPr>
            <p:ph idx="1"/>
          </p:nvPr>
        </p:nvSpPr>
        <p:spPr/>
        <p:txBody>
          <a:bodyPr>
            <a:normAutofit/>
          </a:bodyPr>
          <a:lstStyle/>
          <a:p>
            <a:pPr>
              <a:buNone/>
            </a:pPr>
            <a:r>
              <a:rPr lang="en-US" sz="2400" dirty="0"/>
              <a:t>scene-with-cat : Cat Scene -&gt; Scene</a:t>
            </a:r>
          </a:p>
          <a:p>
            <a:pPr>
              <a:buNone/>
            </a:pPr>
            <a:r>
              <a:rPr lang="en-US" sz="2400" dirty="0"/>
              <a:t>GIVEN: a Cat c and a Scene s </a:t>
            </a:r>
          </a:p>
          <a:p>
            <a:pPr>
              <a:buNone/>
            </a:pPr>
            <a:r>
              <a:rPr lang="en-US" sz="2400" dirty="0"/>
              <a:t>RETURNS: A Scene like s, except that the Cat c has been painted on it. </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17</a:t>
            </a:fld>
            <a:endParaRPr lang="en-US"/>
          </a:p>
        </p:txBody>
      </p:sp>
      <p:sp>
        <p:nvSpPr>
          <p:cNvPr id="5" name="TextBox 4"/>
          <p:cNvSpPr txBox="1"/>
          <p:nvPr/>
        </p:nvSpPr>
        <p:spPr>
          <a:xfrm>
            <a:off x="2057400" y="3581400"/>
            <a:ext cx="6400800" cy="2286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a:cs typeface="Consolas" pitchFamily="49" charset="0"/>
              </a:rPr>
              <a:t>Of course there are no cats in our computer. What this means is:</a:t>
            </a:r>
          </a:p>
          <a:p>
            <a:r>
              <a:rPr lang="en-US" sz="2000" b="1" dirty="0">
                <a:latin typeface="Consolas" pitchFamily="49" charset="0"/>
                <a:cs typeface="Consolas" pitchFamily="49" charset="0"/>
              </a:rPr>
              <a:t>c</a:t>
            </a:r>
            <a:r>
              <a:rPr lang="en-US" sz="2000" dirty="0">
                <a:cs typeface="Consolas" pitchFamily="49" charset="0"/>
              </a:rPr>
              <a:t> is the representation of some cat,</a:t>
            </a:r>
          </a:p>
          <a:p>
            <a:r>
              <a:rPr lang="en-US" sz="2000" b="1" dirty="0">
                <a:latin typeface="Consolas" pitchFamily="49" charset="0"/>
                <a:cs typeface="Consolas" pitchFamily="49" charset="0"/>
              </a:rPr>
              <a:t>s</a:t>
            </a:r>
            <a:r>
              <a:rPr lang="en-US" sz="2000" dirty="0">
                <a:cs typeface="Consolas" pitchFamily="49" charset="0"/>
              </a:rPr>
              <a:t> is the representation of some scene,</a:t>
            </a:r>
          </a:p>
          <a:p>
            <a:r>
              <a:rPr lang="en-US" sz="2000" dirty="0">
                <a:cs typeface="Consolas" pitchFamily="49" charset="0"/>
              </a:rPr>
              <a:t>and the function returns a representation of a scene like the one </a:t>
            </a:r>
            <a:r>
              <a:rPr lang="en-US" sz="2000" b="1" dirty="0">
                <a:latin typeface="Consolas" pitchFamily="49" charset="0"/>
                <a:cs typeface="Consolas" pitchFamily="49" charset="0"/>
              </a:rPr>
              <a:t>s</a:t>
            </a:r>
            <a:r>
              <a:rPr lang="en-US" sz="2000" dirty="0">
                <a:cs typeface="Consolas" pitchFamily="49" charset="0"/>
              </a:rPr>
              <a:t> represents, except the new scene contains an image of the cat.</a:t>
            </a:r>
            <a:endParaRPr lang="en-US" sz="2000" dirty="0"/>
          </a:p>
        </p:txBody>
      </p:sp>
    </p:spTree>
    <p:extLst>
      <p:ext uri="{BB962C8B-B14F-4D97-AF65-F5344CB8AC3E}">
        <p14:creationId xmlns:p14="http://schemas.microsoft.com/office/powerpoint/2010/main" val="306894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Examples and Tests</a:t>
            </a:r>
          </a:p>
        </p:txBody>
      </p:sp>
      <p:sp>
        <p:nvSpPr>
          <p:cNvPr id="3" name="Content Placeholder 2"/>
          <p:cNvSpPr>
            <a:spLocks noGrp="1"/>
          </p:cNvSpPr>
          <p:nvPr>
            <p:ph idx="1"/>
          </p:nvPr>
        </p:nvSpPr>
        <p:spPr/>
        <p:txBody>
          <a:bodyPr/>
          <a:lstStyle/>
          <a:p>
            <a:r>
              <a:rPr lang="en-US" dirty="0">
                <a:cs typeface="Courier New" pitchFamily="49" charset="0"/>
              </a:rPr>
              <a:t>Examples: some sample arguments and results, to make clear to the reader what is intended.</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pPr marL="0" indent="0">
              <a:buNone/>
            </a:pPr>
            <a:r>
              <a:rPr lang="en-US" b="1" dirty="0">
                <a:latin typeface="Consolas" pitchFamily="49" charset="0"/>
                <a:cs typeface="Consolas" pitchFamily="49" charset="0"/>
              </a:rPr>
              <a:t>;; (f2c 32) = 0</a:t>
            </a:r>
          </a:p>
          <a:p>
            <a:pPr marL="0" indent="0">
              <a:buNone/>
            </a:pPr>
            <a:r>
              <a:rPr lang="en-US" b="1" dirty="0">
                <a:latin typeface="Consolas" pitchFamily="49" charset="0"/>
                <a:cs typeface="Consolas" pitchFamily="49" charset="0"/>
              </a:rPr>
              <a:t>;; (f2c 212) = 100</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fontScale="92500" lnSpcReduction="10000"/>
          </a:bodyPr>
          <a:lstStyle/>
          <a:p>
            <a:r>
              <a:rPr lang="en-US" dirty="0">
                <a:cs typeface="Consolas" pitchFamily="49" charset="0"/>
              </a:rPr>
              <a:t>Unlike examples, tests are meant to be executable. Your tests will live in the file with your code, so they will be run every time you load your file. </a:t>
            </a:r>
            <a:r>
              <a:rPr lang="en-US" dirty="0"/>
              <a:t>That way if you inadvertently break something, you’ll find out about it quickly.</a:t>
            </a:r>
          </a:p>
          <a:p>
            <a:r>
              <a:rPr lang="en-US" dirty="0"/>
              <a:t>Our testing framework is based on </a:t>
            </a:r>
            <a:r>
              <a:rPr lang="en-US" dirty="0" err="1"/>
              <a:t>rackunit</a:t>
            </a:r>
            <a:r>
              <a:rPr lang="en-US" dirty="0"/>
              <a:t> and allows the tests to appear anywhere in the file; they are executed at the end of the file.  You should try to put the tests near the function they test– see the example files.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19</a:t>
            </a:fld>
            <a:endParaRPr lang="en-US"/>
          </a:p>
        </p:txBody>
      </p:sp>
    </p:spTree>
    <p:extLst>
      <p:ext uri="{BB962C8B-B14F-4D97-AF65-F5344CB8AC3E}">
        <p14:creationId xmlns:p14="http://schemas.microsoft.com/office/powerpoint/2010/main" val="290470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01</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4" name="Diagram 3"/>
          <p:cNvGraphicFramePr/>
          <p:nvPr>
            <p:extLst>
              <p:ext uri="{D42A27DB-BD31-4B8C-83A1-F6EECF244321}">
                <p14:modId xmlns:p14="http://schemas.microsoft.com/office/powerpoint/2010/main" val="978899263"/>
              </p:ext>
            </p:extLst>
          </p:nvPr>
        </p:nvGraphicFramePr>
        <p:xfrm>
          <a:off x="1524000" y="1727994"/>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61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(2)</a:t>
            </a:r>
          </a:p>
        </p:txBody>
      </p:sp>
      <p:sp>
        <p:nvSpPr>
          <p:cNvPr id="3" name="Content Placeholder 2"/>
          <p:cNvSpPr>
            <a:spLocks noGrp="1"/>
          </p:cNvSpPr>
          <p:nvPr>
            <p:ph idx="1"/>
          </p:nvPr>
        </p:nvSpPr>
        <p:spPr/>
        <p:txBody>
          <a:bodyPr wrap="square">
            <a:normAutofit/>
          </a:bodyPr>
          <a:lstStyle/>
          <a:p>
            <a:pPr>
              <a:buNone/>
            </a:pPr>
            <a:r>
              <a:rPr lang="en-US" sz="2400" dirty="0">
                <a:cs typeface="Consolas" pitchFamily="49" charset="0"/>
              </a:rPr>
              <a:t>Here are the tests we wrote for </a:t>
            </a:r>
            <a:r>
              <a:rPr lang="en-US" sz="2400" b="1" dirty="0">
                <a:cs typeface="Consolas" pitchFamily="49" charset="0"/>
              </a:rPr>
              <a:t>f2c</a:t>
            </a:r>
            <a:r>
              <a:rPr lang="en-US" sz="2400" dirty="0">
                <a:cs typeface="Consolas" pitchFamily="49" charset="0"/>
              </a:rPr>
              <a:t>.   Since we know that </a:t>
            </a:r>
            <a:r>
              <a:rPr lang="en-US" sz="2400" b="1" dirty="0">
                <a:cs typeface="Consolas" pitchFamily="49" charset="0"/>
              </a:rPr>
              <a:t>f2c</a:t>
            </a:r>
            <a:r>
              <a:rPr lang="en-US" sz="2400" dirty="0">
                <a:cs typeface="Consolas" pitchFamily="49" charset="0"/>
              </a:rPr>
              <a:t> must be a linear function, two tests suffice to guarantee that we got the constants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(begin-for-test</a:t>
            </a:r>
          </a:p>
          <a:p>
            <a:pPr>
              <a:buNone/>
            </a:pPr>
            <a:r>
              <a:rPr lang="en-US" sz="2400" b="1" dirty="0">
                <a:latin typeface="Consolas" pitchFamily="49" charset="0"/>
                <a:cs typeface="Consolas" pitchFamily="49" charset="0"/>
              </a:rPr>
              <a:t> (check-equal? (f2c 32) 0 </a:t>
            </a:r>
          </a:p>
          <a:p>
            <a:pPr>
              <a:buNone/>
            </a:pPr>
            <a:r>
              <a:rPr lang="en-US" sz="2400" b="1" dirty="0">
                <a:latin typeface="Consolas" pitchFamily="49" charset="0"/>
                <a:cs typeface="Consolas" pitchFamily="49" charset="0"/>
              </a:rPr>
              <a:t>   "32 Fahrenheit should be 0 Celsius")</a:t>
            </a:r>
          </a:p>
          <a:p>
            <a:pPr>
              <a:buNone/>
            </a:pPr>
            <a:r>
              <a:rPr lang="en-US" sz="2400" b="1" dirty="0">
                <a:latin typeface="Consolas" pitchFamily="49" charset="0"/>
                <a:cs typeface="Consolas" pitchFamily="49" charset="0"/>
              </a:rPr>
              <a:t> (check-equal? (f2c 212) 100 </a:t>
            </a:r>
          </a:p>
          <a:p>
            <a:pPr>
              <a:buNone/>
            </a:pPr>
            <a:r>
              <a:rPr lang="en-US" sz="2400" b="1" dirty="0">
                <a:latin typeface="Consolas" pitchFamily="49" charset="0"/>
                <a:cs typeface="Consolas" pitchFamily="49" charset="0"/>
              </a:rPr>
              <a:t>   "212 Fahrenheit should be 100 Celsius"))</a:t>
            </a:r>
            <a:endParaRPr lang="en-US" sz="2400" b="1" dirty="0">
              <a:latin typeface="Courier New" pitchFamily="49" charset="0"/>
              <a:cs typeface="Courier New" pitchFamily="49" charset="0"/>
            </a:endParaRPr>
          </a:p>
          <a:p>
            <a:pPr>
              <a:buNone/>
            </a:pPr>
            <a:endParaRPr lang="en-US" sz="2400" dirty="0">
              <a:cs typeface="Courier New"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short description of how to get from the purpose statement to the function definition</a:t>
            </a:r>
          </a:p>
          <a:p>
            <a:r>
              <a:rPr lang="en-US" dirty="0"/>
              <a:t>We will have a menu of strategies. </a:t>
            </a:r>
          </a:p>
          <a:p>
            <a:r>
              <a:rPr lang="en-US" dirty="0"/>
              <a:t>We'll cover this in more detail in Module 2 </a:t>
            </a:r>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Step 4: Design Strategy</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21</a:t>
            </a:fld>
            <a:endParaRPr lang="en-US"/>
          </a:p>
        </p:txBody>
      </p:sp>
      <p:sp>
        <p:nvSpPr>
          <p:cNvPr id="8" name="TextBox 7"/>
          <p:cNvSpPr txBox="1"/>
          <p:nvPr/>
        </p:nvSpPr>
        <p:spPr>
          <a:xfrm>
            <a:off x="762000" y="3897817"/>
            <a:ext cx="3657600" cy="1077218"/>
          </a:xfrm>
          <a:prstGeom prst="rect">
            <a:avLst/>
          </a:prstGeom>
          <a:noFill/>
          <a:ln>
            <a:noFill/>
          </a:ln>
        </p:spPr>
        <p:txBody>
          <a:bodyPr wrap="square" rtlCol="0">
            <a:spAutoFit/>
          </a:bodyPr>
          <a:lstStyle/>
          <a:p>
            <a:r>
              <a:rPr lang="en-US" sz="3200" dirty="0"/>
              <a:t>Here is our starting list of strategies:</a:t>
            </a:r>
          </a:p>
        </p:txBody>
      </p:sp>
      <p:sp>
        <p:nvSpPr>
          <p:cNvPr id="5" name="TextBox 4"/>
          <p:cNvSpPr txBox="1"/>
          <p:nvPr/>
        </p:nvSpPr>
        <p:spPr>
          <a:xfrm>
            <a:off x="1333500" y="5138105"/>
            <a:ext cx="3048000" cy="40011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dirty="0"/>
              <a:t>There will be more…</a:t>
            </a:r>
          </a:p>
        </p:txBody>
      </p:sp>
      <p:graphicFrame>
        <p:nvGraphicFramePr>
          <p:cNvPr id="9" name="Content Placeholder 3"/>
          <p:cNvGraphicFramePr>
            <a:graphicFrameLocks/>
          </p:cNvGraphicFramePr>
          <p:nvPr>
            <p:extLst>
              <p:ext uri="{D42A27DB-BD31-4B8C-83A1-F6EECF244321}">
                <p14:modId xmlns:p14="http://schemas.microsoft.com/office/powerpoint/2010/main" val="2825655876"/>
              </p:ext>
            </p:extLst>
          </p:nvPr>
        </p:nvGraphicFramePr>
        <p:xfrm>
          <a:off x="4724400" y="3852023"/>
          <a:ext cx="4305300" cy="231648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20000"/>
                    </a:ext>
                  </a:extLst>
                </a:gridCol>
              </a:tblGrid>
              <a:tr h="370840">
                <a:tc>
                  <a:txBody>
                    <a:bodyPr/>
                    <a:lstStyle/>
                    <a:p>
                      <a:pPr algn="ctr"/>
                      <a:r>
                        <a:rPr lang="en-US" sz="3200" dirty="0"/>
                        <a:t>Design Strategies</a:t>
                      </a:r>
                    </a:p>
                  </a:txBody>
                  <a:tcPr/>
                </a:tc>
                <a:extLst>
                  <a:ext uri="{0D108BD9-81ED-4DB2-BD59-A6C34878D82A}">
                    <a16:rowId xmlns:a16="http://schemas.microsoft.com/office/drawing/2014/main" val="10000"/>
                  </a:ext>
                </a:extLst>
              </a:tr>
              <a:tr h="370840">
                <a:tc>
                  <a:txBody>
                    <a:bodyPr/>
                    <a:lstStyle/>
                    <a:p>
                      <a:r>
                        <a:rPr lang="en-US" sz="2400" dirty="0"/>
                        <a:t>1. Transcribe formula</a:t>
                      </a:r>
                    </a:p>
                  </a:txBody>
                  <a:tcPr/>
                </a:tc>
                <a:extLst>
                  <a:ext uri="{0D108BD9-81ED-4DB2-BD59-A6C34878D82A}">
                    <a16:rowId xmlns:a16="http://schemas.microsoft.com/office/drawing/2014/main" val="10001"/>
                  </a:ext>
                </a:extLst>
              </a:tr>
              <a:tr h="370840">
                <a:tc>
                  <a:txBody>
                    <a:bodyPr/>
                    <a:lstStyle/>
                    <a:p>
                      <a:r>
                        <a:rPr lang="en-US" sz="2400" dirty="0"/>
                        <a:t>2.</a:t>
                      </a:r>
                      <a:r>
                        <a:rPr lang="en-US" sz="2400" baseline="0" dirty="0"/>
                        <a:t> Use template for &lt;data </a:t>
                      </a:r>
                      <a:r>
                        <a:rPr lang="en-US" sz="2400" baseline="0" dirty="0" err="1"/>
                        <a:t>def</a:t>
                      </a:r>
                      <a:r>
                        <a:rPr lang="en-US" sz="2400" baseline="0" dirty="0"/>
                        <a:t>&gt;</a:t>
                      </a:r>
                      <a:endParaRPr lang="en-US" sz="2400" dirty="0"/>
                    </a:p>
                  </a:txBody>
                  <a:tcPr/>
                </a:tc>
                <a:extLst>
                  <a:ext uri="{0D108BD9-81ED-4DB2-BD59-A6C34878D82A}">
                    <a16:rowId xmlns:a16="http://schemas.microsoft.com/office/drawing/2014/main" val="10002"/>
                  </a:ext>
                </a:extLst>
              </a:tr>
              <a:tr h="370840">
                <a:tc>
                  <a:txBody>
                    <a:bodyPr/>
                    <a:lstStyle/>
                    <a:p>
                      <a:r>
                        <a:rPr lang="en-US" sz="2400" dirty="0"/>
                        <a:t>3. Divide into cases on &lt;condition&gt;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707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Strategy for f2c</a:t>
            </a:r>
          </a:p>
        </p:txBody>
      </p:sp>
      <p:sp>
        <p:nvSpPr>
          <p:cNvPr id="3" name="Content Placeholder 2"/>
          <p:cNvSpPr>
            <a:spLocks noGrp="1"/>
          </p:cNvSpPr>
          <p:nvPr>
            <p:ph idx="1"/>
          </p:nvPr>
        </p:nvSpPr>
        <p:spPr/>
        <p:txBody>
          <a:bodyPr/>
          <a:lstStyle/>
          <a:p>
            <a:r>
              <a:rPr lang="en-US" dirty="0"/>
              <a:t>For f2c, the strategy we used was “transcribe formula”</a:t>
            </a:r>
          </a:p>
          <a:p>
            <a:pPr lvl="1"/>
            <a:r>
              <a:rPr lang="en-US" dirty="0"/>
              <a:t>this is, we wrote down the mathematical function and transcribed into Racket.</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Function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To define our function, we apply some external knowledge. We know that Fahrenheit and Celsius are related linearly, so the solution must be of the form </a:t>
                </a:r>
              </a:p>
              <a:p>
                <a:pPr marL="0" indent="0" algn="ctr">
                  <a:buNone/>
                </a:pPr>
                <a14:m>
                  <m:oMath xmlns:m="http://schemas.openxmlformats.org/officeDocument/2006/math">
                    <m:r>
                      <a:rPr lang="en-US" sz="2400" i="1" dirty="0" smtClean="0">
                        <a:latin typeface="Cambria Math"/>
                      </a:rPr>
                      <m:t>𝑓</m:t>
                    </m:r>
                    <m:r>
                      <a:rPr lang="en-US" sz="2400" i="1" dirty="0" smtClean="0">
                        <a:latin typeface="Cambria Math"/>
                      </a:rPr>
                      <m:t>2</m:t>
                    </m:r>
                    <m:r>
                      <a:rPr lang="en-US" sz="2400" i="1" dirty="0" smtClean="0">
                        <a:latin typeface="Cambria Math"/>
                      </a:rPr>
                      <m:t>𝑐</m:t>
                    </m:r>
                    <m:r>
                      <a:rPr lang="en-US" sz="2400" i="1" dirty="0" smtClean="0">
                        <a:latin typeface="Cambria Math"/>
                      </a:rPr>
                      <m:t>(</m:t>
                    </m:r>
                    <m:r>
                      <a:rPr lang="en-US" sz="2400" i="1" dirty="0" smtClean="0">
                        <a:latin typeface="Cambria Math"/>
                      </a:rPr>
                      <m:t>𝑥</m:t>
                    </m:r>
                    <m:r>
                      <a:rPr lang="en-US" sz="2400" i="1" dirty="0" smtClean="0">
                        <a:latin typeface="Cambria Math"/>
                      </a:rPr>
                      <m:t>) = </m:t>
                    </m:r>
                    <m:r>
                      <a:rPr lang="en-US" sz="2400" i="1" dirty="0" err="1">
                        <a:latin typeface="Cambria Math"/>
                      </a:rPr>
                      <m:t>𝑎𝑥</m:t>
                    </m:r>
                    <m:r>
                      <a:rPr lang="en-US" sz="2400" i="1" dirty="0" err="1">
                        <a:latin typeface="Cambria Math"/>
                      </a:rPr>
                      <m:t>+</m:t>
                    </m:r>
                    <m:r>
                      <a:rPr lang="en-US" sz="2400" i="1" dirty="0" err="1">
                        <a:latin typeface="Cambria Math"/>
                      </a:rPr>
                      <m:t>𝑏</m:t>
                    </m:r>
                  </m:oMath>
                </a14:m>
                <a:r>
                  <a:rPr lang="en-US" sz="2400" dirty="0"/>
                  <a:t>.   </a:t>
                </a:r>
              </a:p>
              <a:p>
                <a:pPr marL="0" indent="0">
                  <a:buNone/>
                </a:pPr>
                <a:r>
                  <a:rPr lang="en-US" sz="2400" dirty="0"/>
                  <a:t>So we take our two examples and get two simultaneous equations: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=0:     32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=0</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=212:   212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=100</m:t>
                      </m:r>
                    </m:oMath>
                  </m:oMathPara>
                </a14:m>
                <a:endParaRPr lang="en-US" sz="2400" b="0" dirty="0"/>
              </a:p>
              <a:p>
                <a:pPr marL="0" indent="0">
                  <a:buNone/>
                </a:pPr>
                <a:r>
                  <a:rPr lang="en-US" sz="2400" dirty="0"/>
                  <a:t>We solve for </a:t>
                </a:r>
                <a:r>
                  <a:rPr lang="en-US" sz="2400" dirty="0">
                    <a:latin typeface="cmmi12"/>
                  </a:rPr>
                  <a:t>a</a:t>
                </a:r>
                <a:r>
                  <a:rPr lang="en-US" sz="2400" dirty="0"/>
                  <a:t> and </a:t>
                </a:r>
                <a:r>
                  <a:rPr lang="en-US" sz="2400" dirty="0">
                    <a:latin typeface="cmmi12"/>
                  </a:rPr>
                  <a:t>b</a:t>
                </a:r>
                <a:r>
                  <a:rPr lang="en-US" sz="2400" dirty="0"/>
                  <a:t>, getting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𝑎</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m:t>
                          </m:r>
                        </m:num>
                        <m:den>
                          <m:r>
                            <a:rPr lang="en-US" sz="2400" b="0" i="1" smtClean="0">
                              <a:latin typeface="Cambria Math"/>
                            </a:rPr>
                            <m:t>9</m:t>
                          </m:r>
                        </m:den>
                      </m:f>
                      <m:r>
                        <a:rPr lang="en-US" sz="2400" b="0" i="1" smtClean="0">
                          <a:latin typeface="Cambria Math"/>
                        </a:rPr>
                        <m:t>,</m:t>
                      </m:r>
                      <m:r>
                        <a:rPr lang="en-US" sz="2400" b="0" i="1" smtClean="0">
                          <a:latin typeface="Cambria Math"/>
                        </a:rPr>
                        <m:t>𝑏</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160</m:t>
                          </m:r>
                        </m:num>
                        <m:den>
                          <m:r>
                            <a:rPr lang="en-US" sz="2400" b="0" i="1" smtClean="0">
                              <a:latin typeface="Cambria Math"/>
                            </a:rPr>
                            <m:t>9</m:t>
                          </m:r>
                        </m:den>
                      </m:f>
                      <m:r>
                        <a:rPr lang="en-US" sz="2400" b="0" i="1" smtClean="0">
                          <a:latin typeface="Cambria Math"/>
                        </a:rPr>
                        <m:t> </m:t>
                      </m:r>
                    </m:oMath>
                  </m:oMathPara>
                </a14:m>
                <a:endParaRPr lang="en-US" sz="2400" dirty="0"/>
              </a:p>
              <a:p>
                <a:endParaRPr lang="en-US" sz="2400" dirty="0">
                  <a:cs typeface="Courier New" pitchFamily="49" charset="0"/>
                </a:endParaRP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376464-0CAE-48CA-94A1-62F8E9374B4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lstStyle/>
          <a:p>
            <a:r>
              <a:rPr lang="en-US" dirty="0"/>
              <a:t>Now we can write the code.</a:t>
            </a:r>
          </a:p>
          <a:p>
            <a:pPr lvl="1"/>
            <a:r>
              <a:rPr lang="en-US" dirty="0"/>
              <a:t>Our code is just a transcription of the formula into Racket, using the fact that Racket has rational numbers.</a:t>
            </a:r>
          </a:p>
        </p:txBody>
      </p:sp>
      <p:sp>
        <p:nvSpPr>
          <p:cNvPr id="5" name="TextBox 4"/>
          <p:cNvSpPr txBox="1"/>
          <p:nvPr/>
        </p:nvSpPr>
        <p:spPr>
          <a:xfrm>
            <a:off x="1600200" y="3657600"/>
            <a:ext cx="5943600" cy="954107"/>
          </a:xfrm>
          <a:prstGeom prst="rect">
            <a:avLst/>
          </a:prstGeom>
          <a:noFill/>
        </p:spPr>
        <p:txBody>
          <a:bodyPr wrap="square" rtlCol="0">
            <a:spAutoFit/>
          </a:bodyPr>
          <a:lstStyle/>
          <a:p>
            <a:r>
              <a:rPr lang="it-IT" sz="2800" b="1" dirty="0">
                <a:latin typeface="Consolas" pitchFamily="49" charset="0"/>
                <a:cs typeface="Consolas" pitchFamily="49" charset="0"/>
              </a:rPr>
              <a:t>(define (f2c x)</a:t>
            </a:r>
          </a:p>
          <a:p>
            <a:r>
              <a:rPr lang="it-IT" sz="2800" b="1" dirty="0">
                <a:latin typeface="Consolas" pitchFamily="49" charset="0"/>
                <a:cs typeface="Consolas" pitchFamily="49" charset="0"/>
              </a:rPr>
              <a:t>  (+ (* 5/9 x) -160/9))</a:t>
            </a:r>
            <a:endParaRPr lang="en-US" sz="28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AB376464-0CAE-48CA-94A1-62F8E9374B4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Program Review</a:t>
            </a:r>
          </a:p>
        </p:txBody>
      </p:sp>
      <p:sp>
        <p:nvSpPr>
          <p:cNvPr id="3" name="Content Placeholder 2"/>
          <p:cNvSpPr>
            <a:spLocks noGrp="1"/>
          </p:cNvSpPr>
          <p:nvPr>
            <p:ph idx="1"/>
          </p:nvPr>
        </p:nvSpPr>
        <p:spPr/>
        <p:txBody>
          <a:bodyPr/>
          <a:lstStyle/>
          <a:p>
            <a:r>
              <a:rPr lang="en-US" dirty="0"/>
              <a:t>Did the tests pass? </a:t>
            </a:r>
          </a:p>
          <a:p>
            <a:r>
              <a:rPr lang="en-US" dirty="0"/>
              <a:t>Are the contracts accurate?</a:t>
            </a:r>
          </a:p>
          <a:p>
            <a:r>
              <a:rPr lang="en-US" dirty="0"/>
              <a:t>Are the purpose statements accurate?</a:t>
            </a:r>
          </a:p>
          <a:p>
            <a:r>
              <a:rPr lang="en-US" dirty="0"/>
              <a:t>Can the code be improved?</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25</a:t>
            </a:fld>
            <a:endParaRPr lang="en-US"/>
          </a:p>
        </p:txBody>
      </p:sp>
    </p:spTree>
    <p:extLst>
      <p:ext uri="{BB962C8B-B14F-4D97-AF65-F5344CB8AC3E}">
        <p14:creationId xmlns:p14="http://schemas.microsoft.com/office/powerpoint/2010/main" val="354213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we have learned the steps of the Function Design Recipe.</a:t>
            </a:r>
          </a:p>
          <a:p>
            <a:pPr lvl="1"/>
            <a:r>
              <a:rPr lang="en-US" dirty="0"/>
              <a:t>6 steps</a:t>
            </a:r>
          </a:p>
          <a:p>
            <a:pPr lvl="1"/>
            <a:r>
              <a:rPr lang="en-US" dirty="0"/>
              <a:t>You need to do them </a:t>
            </a:r>
            <a:r>
              <a:rPr lang="en-US" i="1" dirty="0">
                <a:solidFill>
                  <a:srgbClr val="FF0000"/>
                </a:solidFill>
              </a:rPr>
              <a:t>in order</a:t>
            </a:r>
            <a:r>
              <a:rPr lang="en-US" dirty="0"/>
              <a:t>.</a:t>
            </a:r>
          </a:p>
          <a:p>
            <a:pPr lvl="1"/>
            <a:r>
              <a:rPr lang="en-US" dirty="0"/>
              <a:t>The Design Recipe gives you a plan for attacking any programming problem</a:t>
            </a:r>
          </a:p>
          <a:p>
            <a:pPr lvl="1"/>
            <a:r>
              <a:rPr lang="en-US" dirty="0"/>
              <a:t>It is the single most important thing in this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26</a:t>
            </a:fld>
            <a:endParaRPr lang="en-US"/>
          </a:p>
        </p:txBody>
      </p:sp>
      <p:sp>
        <p:nvSpPr>
          <p:cNvPr id="5" name="TextBox 4"/>
          <p:cNvSpPr txBox="1"/>
          <p:nvPr/>
        </p:nvSpPr>
        <p:spPr>
          <a:xfrm>
            <a:off x="6019800" y="609600"/>
            <a:ext cx="4572000" cy="369332"/>
          </a:xfrm>
          <a:prstGeom prst="rect">
            <a:avLst/>
          </a:prstGeom>
          <a:noFill/>
        </p:spPr>
        <p:txBody>
          <a:bodyPr wrap="square" rtlCol="0">
            <a:spAutoFit/>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Review 01-1-f2c.rkt in the Examples folder.</a:t>
            </a:r>
          </a:p>
          <a:p>
            <a:pPr lvl="1"/>
            <a:r>
              <a:rPr lang="en-US" dirty="0"/>
              <a:t>Download and run it.  Make some changes.  What happens when you change the file? What kinds of error messages do you get?</a:t>
            </a:r>
          </a:p>
          <a:p>
            <a:r>
              <a:rPr lang="en-US" dirty="0"/>
              <a:t>If you have questions about this lesson, post them on Piazza.</a:t>
            </a:r>
          </a:p>
          <a:p>
            <a:r>
              <a:rPr lang="en-US" dirty="0"/>
              <a:t>Go on to the next lesson.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27</a:t>
            </a:fld>
            <a:endParaRPr lang="en-US"/>
          </a:p>
        </p:txBody>
      </p:sp>
    </p:spTree>
    <p:extLst>
      <p:ext uri="{BB962C8B-B14F-4D97-AF65-F5344CB8AC3E}">
        <p14:creationId xmlns:p14="http://schemas.microsoft.com/office/powerpoint/2010/main" val="12899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a:t>
            </a:r>
          </a:p>
          <a:p>
            <a:pPr lvl="1"/>
            <a:r>
              <a:rPr lang="en-US" dirty="0"/>
              <a:t>list the 6 steps of the Function Design Recipe</a:t>
            </a:r>
          </a:p>
          <a:p>
            <a:pPr lvl="1"/>
            <a:r>
              <a:rPr lang="en-US" dirty="0"/>
              <a:t>briefly explain what each step is.</a:t>
            </a:r>
          </a:p>
          <a:p>
            <a:pPr lvl="1"/>
            <a:r>
              <a:rPr lang="en-US" dirty="0"/>
              <a:t>explain the difference between information and data, and explain the role of representation and interpretation.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3</a:t>
            </a:fld>
            <a:endParaRPr lang="en-US"/>
          </a:p>
        </p:txBody>
      </p:sp>
    </p:spTree>
    <p:extLst>
      <p:ext uri="{BB962C8B-B14F-4D97-AF65-F5344CB8AC3E}">
        <p14:creationId xmlns:p14="http://schemas.microsoft.com/office/powerpoint/2010/main" val="39109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p>
          <a:p>
            <a:r>
              <a:rPr lang="en-US" dirty="0"/>
              <a:t>It will give you a framework for attacking any programming problem, in any language.  Indeed, students have reported that they have found it useful in other courses, and even in their everyday life.</a:t>
            </a:r>
          </a:p>
          <a:p>
            <a:r>
              <a:rPr lang="en-US" dirty="0"/>
              <a:t>With the recipe, you need never stare at an empty sheet of paper again. </a:t>
            </a:r>
          </a:p>
          <a:p>
            <a:r>
              <a:rPr lang="en-US" dirty="0"/>
              <a:t>Here it is: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4</a:t>
            </a:fld>
            <a:endParaRPr lang="en-US"/>
          </a:p>
        </p:txBody>
      </p:sp>
    </p:spTree>
    <p:extLst>
      <p:ext uri="{BB962C8B-B14F-4D97-AF65-F5344CB8AC3E}">
        <p14:creationId xmlns:p14="http://schemas.microsoft.com/office/powerpoint/2010/main" val="239820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34419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Brief Explanation of the Recipe</a:t>
            </a:r>
          </a:p>
        </p:txBody>
      </p:sp>
      <p:sp>
        <p:nvSpPr>
          <p:cNvPr id="3" name="Content Placeholder 2"/>
          <p:cNvSpPr>
            <a:spLocks noGrp="1"/>
          </p:cNvSpPr>
          <p:nvPr>
            <p:ph idx="1"/>
          </p:nvPr>
        </p:nvSpPr>
        <p:spPr/>
        <p:txBody>
          <a:bodyPr>
            <a:normAutofit fontScale="70000" lnSpcReduction="20000"/>
          </a:bodyPr>
          <a:lstStyle/>
          <a:p>
            <a:r>
              <a:rPr lang="en-US" b="1" dirty="0"/>
              <a:t>Data Design</a:t>
            </a:r>
            <a:r>
              <a:rPr lang="en-US" dirty="0"/>
              <a:t>: what kind of data does your system deal with, and what does each possible value of the data mean?</a:t>
            </a:r>
          </a:p>
          <a:p>
            <a:r>
              <a:rPr lang="en-US" b="1" dirty="0"/>
              <a:t>Contract</a:t>
            </a:r>
            <a:r>
              <a:rPr lang="en-US" dirty="0"/>
              <a:t>: what kinds of values does your function take as its arguments, and </a:t>
            </a:r>
            <a:r>
              <a:rPr lang="en-US" dirty="0">
                <a:solidFill>
                  <a:srgbClr val="FF0000"/>
                </a:solidFill>
              </a:rPr>
              <a:t>what kind </a:t>
            </a:r>
            <a:r>
              <a:rPr lang="en-US" dirty="0"/>
              <a:t>of values does it return?</a:t>
            </a:r>
          </a:p>
          <a:p>
            <a:r>
              <a:rPr lang="en-US" b="1" dirty="0"/>
              <a:t>Purpose Statement</a:t>
            </a:r>
            <a:r>
              <a:rPr lang="en-US" dirty="0"/>
              <a:t>: given a particular input, </a:t>
            </a:r>
            <a:r>
              <a:rPr lang="en-US" dirty="0">
                <a:solidFill>
                  <a:srgbClr val="FF0000"/>
                </a:solidFill>
              </a:rPr>
              <a:t>which</a:t>
            </a:r>
            <a:r>
              <a:rPr lang="en-US" dirty="0"/>
              <a:t> value should the function return?</a:t>
            </a:r>
          </a:p>
          <a:p>
            <a:r>
              <a:rPr lang="en-US" b="1" dirty="0"/>
              <a:t>Examples/Tests</a:t>
            </a:r>
            <a:r>
              <a:rPr lang="en-US" dirty="0"/>
              <a:t>: what is a typical call of your function? How can somebody tell whether your function is returning a correct value?</a:t>
            </a:r>
          </a:p>
          <a:p>
            <a:r>
              <a:rPr lang="en-US" b="1" dirty="0"/>
              <a:t>Strategy</a:t>
            </a:r>
            <a:r>
              <a:rPr lang="en-US" dirty="0"/>
              <a:t>: </a:t>
            </a:r>
            <a:r>
              <a:rPr lang="en-US" dirty="0">
                <a:solidFill>
                  <a:srgbClr val="FF0000"/>
                </a:solidFill>
              </a:rPr>
              <a:t>how</a:t>
            </a:r>
            <a:r>
              <a:rPr lang="en-US" dirty="0"/>
              <a:t> does your function compute the desired value?  Describe the way it works in a tweet.</a:t>
            </a:r>
          </a:p>
          <a:p>
            <a:r>
              <a:rPr lang="en-US" b="1" dirty="0"/>
              <a:t>Function Definition</a:t>
            </a:r>
            <a:r>
              <a:rPr lang="en-US" dirty="0"/>
              <a:t>: the code of the function.</a:t>
            </a:r>
          </a:p>
          <a:p>
            <a:r>
              <a:rPr lang="en-US" dirty="0"/>
              <a:t>Program Review: now that you have a working function, how can it or its explanation be improved to make it clearer to a reader?</a:t>
            </a:r>
          </a:p>
        </p:txBody>
      </p:sp>
      <p:sp>
        <p:nvSpPr>
          <p:cNvPr id="4" name="Slide Number Placeholder 3"/>
          <p:cNvSpPr>
            <a:spLocks noGrp="1"/>
          </p:cNvSpPr>
          <p:nvPr>
            <p:ph type="sldNum" sz="quarter" idx="12"/>
          </p:nvPr>
        </p:nvSpPr>
        <p:spPr/>
        <p:txBody>
          <a:bodyPr/>
          <a:lstStyle/>
          <a:p>
            <a:fld id="{AB376464-0CAE-48CA-94A1-62F8E9374B4C}" type="slidenum">
              <a:rPr lang="en-US" smtClean="0"/>
              <a:pPr/>
              <a:t>6</a:t>
            </a:fld>
            <a:endParaRPr lang="en-US"/>
          </a:p>
        </p:txBody>
      </p:sp>
    </p:spTree>
    <p:extLst>
      <p:ext uri="{BB962C8B-B14F-4D97-AF65-F5344CB8AC3E}">
        <p14:creationId xmlns:p14="http://schemas.microsoft.com/office/powerpoint/2010/main" val="99098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Designed According to the Recipe</a:t>
            </a:r>
          </a:p>
        </p:txBody>
      </p:sp>
      <p:sp>
        <p:nvSpPr>
          <p:cNvPr id="3" name="Content Placeholder 2"/>
          <p:cNvSpPr>
            <a:spLocks noGrp="1"/>
          </p:cNvSpPr>
          <p:nvPr>
            <p:ph idx="1"/>
          </p:nvPr>
        </p:nvSpPr>
        <p:spPr/>
        <p:txBody>
          <a:bodyPr>
            <a:normAutofit fontScale="40000" lnSpcReduction="20000"/>
          </a:bodyPr>
          <a:lstStyle/>
          <a:p>
            <a:r>
              <a:rPr lang="en-US" dirty="0"/>
              <a:t>;; DATA DEFINITIONS:</a:t>
            </a:r>
          </a:p>
          <a:p>
            <a:r>
              <a:rPr lang="en-US" dirty="0"/>
              <a:t>;; A </a:t>
            </a:r>
            <a:r>
              <a:rPr lang="en-US" dirty="0" err="1"/>
              <a:t>FarenTemp</a:t>
            </a:r>
            <a:r>
              <a:rPr lang="en-US" dirty="0"/>
              <a:t>   is represented as a Real.</a:t>
            </a:r>
          </a:p>
          <a:p>
            <a:r>
              <a:rPr lang="en-US" dirty="0"/>
              <a:t>;; A </a:t>
            </a:r>
            <a:r>
              <a:rPr lang="en-US" dirty="0" err="1"/>
              <a:t>CelsiusTemp</a:t>
            </a:r>
            <a:r>
              <a:rPr lang="en-US" dirty="0"/>
              <a:t> is represented as a Real.</a:t>
            </a:r>
          </a:p>
          <a:p>
            <a:endParaRPr lang="en-US" dirty="0"/>
          </a:p>
          <a:p>
            <a:r>
              <a:rPr lang="en-US" dirty="0"/>
              <a:t>;; f2c: </a:t>
            </a:r>
            <a:r>
              <a:rPr lang="en-US" dirty="0" err="1"/>
              <a:t>FarenTemp</a:t>
            </a:r>
            <a:r>
              <a:rPr lang="en-US" dirty="0"/>
              <a:t> -&gt; </a:t>
            </a:r>
            <a:r>
              <a:rPr lang="en-US" dirty="0" err="1"/>
              <a:t>CelsiusTemp</a:t>
            </a:r>
            <a:r>
              <a:rPr lang="en-US" dirty="0"/>
              <a:t>         </a:t>
            </a:r>
          </a:p>
          <a:p>
            <a:r>
              <a:rPr lang="en-US" dirty="0"/>
              <a:t>;; GIVEN: a temperature in Fahrenheit, </a:t>
            </a:r>
          </a:p>
          <a:p>
            <a:r>
              <a:rPr lang="en-US" dirty="0"/>
              <a:t>;; RETURNS: the equivalent temperature in Celsius.</a:t>
            </a:r>
          </a:p>
          <a:p>
            <a:endParaRPr lang="en-US" dirty="0"/>
          </a:p>
          <a:p>
            <a:r>
              <a:rPr lang="en-US" dirty="0"/>
              <a:t>;; EXAMPLES:</a:t>
            </a:r>
          </a:p>
          <a:p>
            <a:r>
              <a:rPr lang="en-US" dirty="0"/>
              <a:t>;; (f2c 32) = 0</a:t>
            </a:r>
          </a:p>
          <a:p>
            <a:r>
              <a:rPr lang="en-US" dirty="0"/>
              <a:t>;; (f2c 212) = 100</a:t>
            </a:r>
          </a:p>
          <a:p>
            <a:r>
              <a:rPr lang="en-US" dirty="0"/>
              <a:t>;; DESIGN STRATEGY: Transcribe Formula</a:t>
            </a:r>
          </a:p>
          <a:p>
            <a:endParaRPr lang="en-US" dirty="0"/>
          </a:p>
          <a:p>
            <a:r>
              <a:rPr lang="en-US" dirty="0"/>
              <a:t>(define (f2c x)</a:t>
            </a:r>
          </a:p>
          <a:p>
            <a:r>
              <a:rPr lang="en-US" dirty="0"/>
              <a:t>  (+ (* 5/9 x) -160/9))</a:t>
            </a:r>
          </a:p>
          <a:p>
            <a:endParaRPr lang="en-US" dirty="0"/>
          </a:p>
          <a:p>
            <a:r>
              <a:rPr lang="en-US" dirty="0"/>
              <a:t>;; TESTS</a:t>
            </a:r>
          </a:p>
          <a:p>
            <a:r>
              <a:rPr lang="en-US" dirty="0"/>
              <a:t>(begin-for-test</a:t>
            </a:r>
          </a:p>
          <a:p>
            <a:r>
              <a:rPr lang="en-US" dirty="0"/>
              <a:t>  (check-equal? (f2c 32) 0 </a:t>
            </a:r>
          </a:p>
          <a:p>
            <a:r>
              <a:rPr lang="en-US" dirty="0"/>
              <a:t>    "32 Fahrenheit should be 0 Celsius")</a:t>
            </a:r>
          </a:p>
          <a:p>
            <a:r>
              <a:rPr lang="en-US" dirty="0"/>
              <a:t>  (check-equal? (f2c 212) 100 </a:t>
            </a:r>
          </a:p>
          <a:p>
            <a:r>
              <a:rPr lang="en-US" dirty="0"/>
              <a:t>    "212 Fahrenheit should be 100 Celsius"))</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7</a:t>
            </a:fld>
            <a:endParaRPr lang="en-US"/>
          </a:p>
        </p:txBody>
      </p:sp>
      <p:sp>
        <p:nvSpPr>
          <p:cNvPr id="7" name="TextBox 6"/>
          <p:cNvSpPr txBox="1"/>
          <p:nvPr/>
        </p:nvSpPr>
        <p:spPr>
          <a:xfrm>
            <a:off x="4953000" y="1536285"/>
            <a:ext cx="3581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6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Data Definitions: What real-world we are representing, and how they are represented.</a:t>
            </a:r>
          </a:p>
        </p:txBody>
      </p:sp>
      <p:sp>
        <p:nvSpPr>
          <p:cNvPr id="10" name="TextBox 9"/>
          <p:cNvSpPr txBox="1"/>
          <p:nvPr/>
        </p:nvSpPr>
        <p:spPr>
          <a:xfrm>
            <a:off x="4953000" y="2605908"/>
            <a:ext cx="3581400" cy="108267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Contract (or signature): what kinds of values the function takes as arguments, and what kind of value it returns</a:t>
            </a:r>
          </a:p>
        </p:txBody>
      </p:sp>
      <p:sp>
        <p:nvSpPr>
          <p:cNvPr id="13" name="TextBox 12"/>
          <p:cNvSpPr txBox="1"/>
          <p:nvPr/>
        </p:nvSpPr>
        <p:spPr>
          <a:xfrm>
            <a:off x="4953000" y="5120376"/>
            <a:ext cx="3581400" cy="6219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Design Strategy: Brief description of how the function gets the answer.</a:t>
            </a:r>
          </a:p>
        </p:txBody>
      </p:sp>
      <p:sp>
        <p:nvSpPr>
          <p:cNvPr id="14" name="TextBox 13"/>
          <p:cNvSpPr txBox="1"/>
          <p:nvPr/>
        </p:nvSpPr>
        <p:spPr>
          <a:xfrm>
            <a:off x="4953000" y="4711339"/>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Examples (for the reader)</a:t>
            </a:r>
          </a:p>
        </p:txBody>
      </p:sp>
      <p:sp>
        <p:nvSpPr>
          <p:cNvPr id="15" name="TextBox 14"/>
          <p:cNvSpPr txBox="1"/>
          <p:nvPr/>
        </p:nvSpPr>
        <p:spPr>
          <a:xfrm>
            <a:off x="4959096" y="3727572"/>
            <a:ext cx="3575304" cy="90557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Purpose Statement: given a particular input, what is the value that the function should return?</a:t>
            </a:r>
          </a:p>
        </p:txBody>
      </p:sp>
      <p:sp>
        <p:nvSpPr>
          <p:cNvPr id="17" name="TextBox 16"/>
          <p:cNvSpPr txBox="1"/>
          <p:nvPr/>
        </p:nvSpPr>
        <p:spPr>
          <a:xfrm>
            <a:off x="4953000" y="6214866"/>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Tests (executable)</a:t>
            </a:r>
          </a:p>
        </p:txBody>
      </p:sp>
      <p:sp>
        <p:nvSpPr>
          <p:cNvPr id="18" name="TextBox 17"/>
          <p:cNvSpPr txBox="1"/>
          <p:nvPr/>
        </p:nvSpPr>
        <p:spPr>
          <a:xfrm>
            <a:off x="4953000" y="5799733"/>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Function Definition</a:t>
            </a:r>
          </a:p>
        </p:txBody>
      </p:sp>
      <p:cxnSp>
        <p:nvCxnSpPr>
          <p:cNvPr id="20" name="Straight Arrow Connector 19"/>
          <p:cNvCxnSpPr>
            <a:stCxn id="7" idx="1"/>
          </p:cNvCxnSpPr>
          <p:nvPr/>
        </p:nvCxnSpPr>
        <p:spPr>
          <a:xfrm flipH="1" flipV="1">
            <a:off x="4419600" y="1981200"/>
            <a:ext cx="533400" cy="50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p:cNvCxnSpPr>
          <p:nvPr/>
        </p:nvCxnSpPr>
        <p:spPr>
          <a:xfrm flipH="1" flipV="1">
            <a:off x="3581400" y="2526885"/>
            <a:ext cx="1371600" cy="62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1"/>
          </p:cNvCxnSpPr>
          <p:nvPr/>
        </p:nvCxnSpPr>
        <p:spPr>
          <a:xfrm flipH="1" flipV="1">
            <a:off x="3581400" y="3048000"/>
            <a:ext cx="1377696" cy="113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1"/>
          </p:cNvCxnSpPr>
          <p:nvPr/>
        </p:nvCxnSpPr>
        <p:spPr>
          <a:xfrm flipH="1" flipV="1">
            <a:off x="2286000" y="3585416"/>
            <a:ext cx="2667000" cy="130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1"/>
          </p:cNvCxnSpPr>
          <p:nvPr/>
        </p:nvCxnSpPr>
        <p:spPr>
          <a:xfrm flipH="1" flipV="1">
            <a:off x="2819400" y="3979995"/>
            <a:ext cx="2133600" cy="145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1"/>
          </p:cNvCxnSpPr>
          <p:nvPr/>
        </p:nvCxnSpPr>
        <p:spPr>
          <a:xfrm flipH="1" flipV="1">
            <a:off x="2743200" y="4471770"/>
            <a:ext cx="2209800" cy="150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1"/>
          </p:cNvCxnSpPr>
          <p:nvPr/>
        </p:nvCxnSpPr>
        <p:spPr>
          <a:xfrm flipH="1" flipV="1">
            <a:off x="3657600" y="5742300"/>
            <a:ext cx="1295400" cy="65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94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recipe is a recipe</a:t>
            </a:r>
          </a:p>
        </p:txBody>
      </p:sp>
      <p:sp>
        <p:nvSpPr>
          <p:cNvPr id="6" name="Content Placeholder 5"/>
          <p:cNvSpPr>
            <a:spLocks noGrp="1"/>
          </p:cNvSpPr>
          <p:nvPr>
            <p:ph idx="1"/>
          </p:nvPr>
        </p:nvSpPr>
        <p:spPr/>
        <p:txBody>
          <a:bodyPr/>
          <a:lstStyle/>
          <a:p>
            <a:r>
              <a:rPr lang="en-US" dirty="0"/>
              <a:t>It’s not just a list of components</a:t>
            </a:r>
          </a:p>
          <a:p>
            <a:r>
              <a:rPr lang="en-US" dirty="0"/>
              <a:t>It tells you the </a:t>
            </a:r>
            <a:r>
              <a:rPr lang="en-US" i="1" dirty="0">
                <a:solidFill>
                  <a:srgbClr val="FF0000"/>
                </a:solidFill>
              </a:rPr>
              <a:t>order</a:t>
            </a:r>
            <a:r>
              <a:rPr lang="en-US" dirty="0"/>
              <a:t> in which you should do them.</a:t>
            </a:r>
          </a:p>
          <a:p>
            <a:r>
              <a:rPr lang="en-US" dirty="0"/>
              <a:t>Each step depends on the preceding ones.</a:t>
            </a:r>
          </a:p>
          <a:p>
            <a:r>
              <a:rPr lang="en-US" dirty="0"/>
              <a:t>If you do them out of order, you </a:t>
            </a:r>
            <a:r>
              <a:rPr lang="en-US" i="1" dirty="0">
                <a:solidFill>
                  <a:srgbClr val="FF0000"/>
                </a:solidFill>
              </a:rPr>
              <a:t>will</a:t>
            </a:r>
            <a:r>
              <a:rPr lang="en-US" dirty="0">
                <a:solidFill>
                  <a:srgbClr val="FF0000"/>
                </a:solidFill>
              </a:rPr>
              <a:t> </a:t>
            </a:r>
            <a:r>
              <a:rPr lang="en-US" dirty="0"/>
              <a:t>get in trouble (trust me!)</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8</a:t>
            </a:fld>
            <a:endParaRPr lang="en-US"/>
          </a:p>
        </p:txBody>
      </p:sp>
      <p:sp>
        <p:nvSpPr>
          <p:cNvPr id="7" name="TextBox 6"/>
          <p:cNvSpPr txBox="1"/>
          <p:nvPr/>
        </p:nvSpPr>
        <p:spPr>
          <a:xfrm>
            <a:off x="2971800" y="5181600"/>
            <a:ext cx="5181600" cy="830997"/>
          </a:xfrm>
          <a:prstGeom prst="rect">
            <a:avLst/>
          </a:prstGeom>
          <a:noFill/>
          <a:ln>
            <a:solidFill>
              <a:schemeClr val="tx1"/>
            </a:solidFill>
          </a:ln>
        </p:spPr>
        <p:txBody>
          <a:bodyPr wrap="square" rtlCol="0">
            <a:spAutoFit/>
          </a:bodyPr>
          <a:lstStyle/>
          <a:p>
            <a:r>
              <a:rPr lang="en-US" sz="2400" i="1" dirty="0"/>
              <a:t>In the rest of this lesson, we will discuss each step in turn.</a:t>
            </a:r>
          </a:p>
        </p:txBody>
      </p:sp>
    </p:spTree>
    <p:extLst>
      <p:ext uri="{BB962C8B-B14F-4D97-AF65-F5344CB8AC3E}">
        <p14:creationId xmlns:p14="http://schemas.microsoft.com/office/powerpoint/2010/main" val="75900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Information Analysis and Data Design</a:t>
            </a:r>
          </a:p>
        </p:txBody>
      </p:sp>
      <p:sp>
        <p:nvSpPr>
          <p:cNvPr id="3" name="Content Placeholder 2"/>
          <p:cNvSpPr>
            <a:spLocks noGrp="1"/>
          </p:cNvSpPr>
          <p:nvPr>
            <p:ph idx="1"/>
          </p:nvPr>
        </p:nvSpPr>
        <p:spPr/>
        <p:txBody>
          <a:bodyPr/>
          <a:lstStyle/>
          <a:p>
            <a:r>
              <a:rPr lang="en-US" dirty="0"/>
              <a:t>Information is what lives in the real world.  To do this step, you need to do 3 things:</a:t>
            </a:r>
          </a:p>
          <a:p>
            <a:pPr marL="971550" lvl="1" indent="-514350">
              <a:buFont typeface="+mj-lt"/>
              <a:buAutoNum type="arabicPeriod"/>
            </a:pPr>
            <a:r>
              <a:rPr lang="en-US" dirty="0"/>
              <a:t>You need to decide </a:t>
            </a:r>
            <a:r>
              <a:rPr lang="en-US" i="1" dirty="0">
                <a:solidFill>
                  <a:srgbClr val="FF0000"/>
                </a:solidFill>
              </a:rPr>
              <a:t>what part </a:t>
            </a:r>
            <a:r>
              <a:rPr lang="en-US" dirty="0"/>
              <a:t>of that information needs to be represented as data.</a:t>
            </a:r>
          </a:p>
          <a:p>
            <a:pPr marL="971550" lvl="1" indent="-514350">
              <a:buFont typeface="+mj-lt"/>
              <a:buAutoNum type="arabicPeriod"/>
            </a:pPr>
            <a:r>
              <a:rPr lang="en-US" dirty="0"/>
              <a:t>You need to decide </a:t>
            </a:r>
            <a:r>
              <a:rPr lang="en-US" i="1" dirty="0">
                <a:solidFill>
                  <a:srgbClr val="FF0000"/>
                </a:solidFill>
              </a:rPr>
              <a:t>how</a:t>
            </a:r>
            <a:r>
              <a:rPr lang="en-US" dirty="0"/>
              <a:t> that information will be represented as data</a:t>
            </a:r>
          </a:p>
          <a:p>
            <a:pPr marL="971550" lvl="1" indent="-514350">
              <a:buFont typeface="+mj-lt"/>
              <a:buAutoNum type="arabicPeriod"/>
            </a:pPr>
            <a:r>
              <a:rPr lang="en-US" dirty="0"/>
              <a:t>You need to document how to </a:t>
            </a:r>
            <a:r>
              <a:rPr lang="en-US" i="1" dirty="0">
                <a:solidFill>
                  <a:srgbClr val="FF0000"/>
                </a:solidFill>
              </a:rPr>
              <a:t>interpret</a:t>
            </a:r>
            <a:r>
              <a:rPr lang="en-US" dirty="0"/>
              <a:t> the data as information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WAND@UGODJKMQ871XYL11" val="4244"/>
  <p:tag name="DEFAULTDISPLAYSOURCE" val="\documentclass{article}\pagestyle{empty}&#10;\begin{document}&#10;&#10;\end{document}&#10;"/>
  <p:tag name="EMBEDFONTS" val="1"/>
  <p:tag name="ISPRING_RESOURCE_PATHS_HASH_2" val="a4764f090c7a2bae7e448fc35ff67d719ecf4e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solidFill>
          <a:schemeClr val="accent1">
            <a:lumMod val="20000"/>
            <a:lumOff val="80000"/>
          </a:schemeClr>
        </a:solidFill>
        <a:ln>
          <a:noFill/>
        </a:ln>
      </a:spPr>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defPPr>
          <a:defRPr sz="1600" dirty="0" err="1" smtClean="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3300</TotalTime>
  <Words>2027</Words>
  <Application>Microsoft Office PowerPoint</Application>
  <PresentationFormat>On-screen Show (4:3)</PresentationFormat>
  <Paragraphs>266</Paragraphs>
  <Slides>27</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Courier New</vt:lpstr>
      <vt:lpstr>cmmi12</vt:lpstr>
      <vt:lpstr>Calibri</vt:lpstr>
      <vt:lpstr>Arial</vt:lpstr>
      <vt:lpstr>Arial Unicode MS</vt:lpstr>
      <vt:lpstr>Cambria Math</vt:lpstr>
      <vt:lpstr>CMR10</vt:lpstr>
      <vt:lpstr>Consolas</vt:lpstr>
      <vt:lpstr>CMMI10</vt:lpstr>
      <vt:lpstr>CMSY10ORIG</vt:lpstr>
      <vt:lpstr>Office Theme</vt:lpstr>
      <vt:lpstr>1_Office Theme</vt:lpstr>
      <vt:lpstr>The Function Design Recipe</vt:lpstr>
      <vt:lpstr>Module 01</vt:lpstr>
      <vt:lpstr>Learning Objectives</vt:lpstr>
      <vt:lpstr>The function design recipe</vt:lpstr>
      <vt:lpstr>The Function Design Recipe</vt:lpstr>
      <vt:lpstr>Brief Explanation of the Recipe</vt:lpstr>
      <vt:lpstr>A Function Designed According to the Recipe</vt:lpstr>
      <vt:lpstr>The recipe is a recipe</vt:lpstr>
      <vt:lpstr>Step 1: Information Analysis and Data Design</vt:lpstr>
      <vt:lpstr>The relation between information and data</vt:lpstr>
      <vt:lpstr>Information and Data: Example</vt:lpstr>
      <vt:lpstr>Information and Data: Example</vt:lpstr>
      <vt:lpstr>Deliverables for Step 1 (Information Analysis and Data Design)</vt:lpstr>
      <vt:lpstr>That first step was a big one!</vt:lpstr>
      <vt:lpstr>Step 2: Contract and Purpose Statement</vt:lpstr>
      <vt:lpstr>Examples of Contract and Purpose Statements</vt:lpstr>
      <vt:lpstr>Examples of Contract and Purpose Statements (2)</vt:lpstr>
      <vt:lpstr>Step 3: Examples and Tests</vt:lpstr>
      <vt:lpstr>Tests</vt:lpstr>
      <vt:lpstr>Tests (2)</vt:lpstr>
      <vt:lpstr>Step 4: Design Strategy</vt:lpstr>
      <vt:lpstr>Design Strategy for f2c</vt:lpstr>
      <vt:lpstr>Step 5: Function Definition</vt:lpstr>
      <vt:lpstr>Function Definition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Recipe</dc:title>
  <dc:creator>Mitchell Wand</dc:creator>
  <cp:lastModifiedBy>Mitchell Wand</cp:lastModifiedBy>
  <cp:revision>100</cp:revision>
  <dcterms:created xsi:type="dcterms:W3CDTF">2010-05-28T16:33:38Z</dcterms:created>
  <dcterms:modified xsi:type="dcterms:W3CDTF">2017-07-24T17:09:22Z</dcterms:modified>
</cp:coreProperties>
</file>