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Lst>
  <p:notesMasterIdLst>
    <p:notesMasterId r:id="rId149"/>
  </p:notesMasterIdLst>
  <p:sldIdLst>
    <p:sldId id="256" r:id="rId3"/>
    <p:sldId id="267" r:id="rId4"/>
    <p:sldId id="268" r:id="rId5"/>
    <p:sldId id="276" r:id="rId6"/>
    <p:sldId id="367" r:id="rId7"/>
    <p:sldId id="368" r:id="rId8"/>
    <p:sldId id="448" r:id="rId9"/>
    <p:sldId id="369" r:id="rId10"/>
    <p:sldId id="370" r:id="rId11"/>
    <p:sldId id="450" r:id="rId12"/>
    <p:sldId id="371" r:id="rId13"/>
    <p:sldId id="373" r:id="rId14"/>
    <p:sldId id="375" r:id="rId15"/>
    <p:sldId id="376" r:id="rId16"/>
    <p:sldId id="377" r:id="rId17"/>
    <p:sldId id="378" r:id="rId18"/>
    <p:sldId id="379" r:id="rId19"/>
    <p:sldId id="380" r:id="rId20"/>
    <p:sldId id="381" r:id="rId21"/>
    <p:sldId id="382" r:id="rId22"/>
    <p:sldId id="449" r:id="rId23"/>
    <p:sldId id="384" r:id="rId24"/>
    <p:sldId id="386" r:id="rId25"/>
    <p:sldId id="451" r:id="rId26"/>
    <p:sldId id="387" r:id="rId27"/>
    <p:sldId id="388"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 id="401" r:id="rId41"/>
    <p:sldId id="402" r:id="rId42"/>
    <p:sldId id="403" r:id="rId43"/>
    <p:sldId id="404" r:id="rId44"/>
    <p:sldId id="312" r:id="rId45"/>
    <p:sldId id="313" r:id="rId46"/>
    <p:sldId id="314" r:id="rId47"/>
    <p:sldId id="315" r:id="rId48"/>
    <p:sldId id="316" r:id="rId49"/>
    <p:sldId id="317" r:id="rId50"/>
    <p:sldId id="318" r:id="rId51"/>
    <p:sldId id="319" r:id="rId52"/>
    <p:sldId id="320" r:id="rId53"/>
    <p:sldId id="321" r:id="rId54"/>
    <p:sldId id="322" r:id="rId55"/>
    <p:sldId id="324" r:id="rId56"/>
    <p:sldId id="325" r:id="rId57"/>
    <p:sldId id="452" r:id="rId58"/>
    <p:sldId id="326" r:id="rId59"/>
    <p:sldId id="327" r:id="rId60"/>
    <p:sldId id="328" r:id="rId61"/>
    <p:sldId id="332" r:id="rId62"/>
    <p:sldId id="333" r:id="rId63"/>
    <p:sldId id="334" r:id="rId64"/>
    <p:sldId id="335" r:id="rId65"/>
    <p:sldId id="336" r:id="rId66"/>
    <p:sldId id="337" r:id="rId67"/>
    <p:sldId id="338" r:id="rId68"/>
    <p:sldId id="339" r:id="rId69"/>
    <p:sldId id="405" r:id="rId70"/>
    <p:sldId id="406" r:id="rId71"/>
    <p:sldId id="407" r:id="rId72"/>
    <p:sldId id="408" r:id="rId73"/>
    <p:sldId id="409" r:id="rId74"/>
    <p:sldId id="410" r:id="rId75"/>
    <p:sldId id="411" r:id="rId76"/>
    <p:sldId id="412" r:id="rId77"/>
    <p:sldId id="413" r:id="rId78"/>
    <p:sldId id="414" r:id="rId79"/>
    <p:sldId id="415" r:id="rId80"/>
    <p:sldId id="416" r:id="rId81"/>
    <p:sldId id="417" r:id="rId82"/>
    <p:sldId id="418" r:id="rId83"/>
    <p:sldId id="419" r:id="rId84"/>
    <p:sldId id="420" r:id="rId85"/>
    <p:sldId id="421" r:id="rId86"/>
    <p:sldId id="422" r:id="rId87"/>
    <p:sldId id="423" r:id="rId88"/>
    <p:sldId id="424" r:id="rId89"/>
    <p:sldId id="425" r:id="rId90"/>
    <p:sldId id="426" r:id="rId91"/>
    <p:sldId id="427" r:id="rId92"/>
    <p:sldId id="428" r:id="rId93"/>
    <p:sldId id="429" r:id="rId94"/>
    <p:sldId id="430" r:id="rId95"/>
    <p:sldId id="431" r:id="rId96"/>
    <p:sldId id="432" r:id="rId97"/>
    <p:sldId id="433" r:id="rId98"/>
    <p:sldId id="434" r:id="rId99"/>
    <p:sldId id="435" r:id="rId100"/>
    <p:sldId id="436" r:id="rId101"/>
    <p:sldId id="437" r:id="rId102"/>
    <p:sldId id="438" r:id="rId103"/>
    <p:sldId id="439" r:id="rId104"/>
    <p:sldId id="440" r:id="rId105"/>
    <p:sldId id="441" r:id="rId106"/>
    <p:sldId id="442" r:id="rId107"/>
    <p:sldId id="443" r:id="rId108"/>
    <p:sldId id="444" r:id="rId109"/>
    <p:sldId id="445" r:id="rId110"/>
    <p:sldId id="446" r:id="rId111"/>
    <p:sldId id="447" r:id="rId112"/>
    <p:sldId id="291" r:id="rId113"/>
    <p:sldId id="292" r:id="rId114"/>
    <p:sldId id="293" r:id="rId115"/>
    <p:sldId id="294" r:id="rId116"/>
    <p:sldId id="295" r:id="rId117"/>
    <p:sldId id="296" r:id="rId118"/>
    <p:sldId id="297" r:id="rId119"/>
    <p:sldId id="298" r:id="rId120"/>
    <p:sldId id="299" r:id="rId121"/>
    <p:sldId id="300" r:id="rId122"/>
    <p:sldId id="301" r:id="rId123"/>
    <p:sldId id="302" r:id="rId124"/>
    <p:sldId id="303" r:id="rId125"/>
    <p:sldId id="304" r:id="rId126"/>
    <p:sldId id="305" r:id="rId127"/>
    <p:sldId id="306" r:id="rId128"/>
    <p:sldId id="307" r:id="rId129"/>
    <p:sldId id="308" r:id="rId130"/>
    <p:sldId id="309" r:id="rId131"/>
    <p:sldId id="310" r:id="rId132"/>
    <p:sldId id="311" r:id="rId133"/>
    <p:sldId id="273" r:id="rId134"/>
    <p:sldId id="269" r:id="rId135"/>
    <p:sldId id="258" r:id="rId136"/>
    <p:sldId id="259" r:id="rId137"/>
    <p:sldId id="274" r:id="rId138"/>
    <p:sldId id="260" r:id="rId139"/>
    <p:sldId id="261" r:id="rId140"/>
    <p:sldId id="262" r:id="rId141"/>
    <p:sldId id="263" r:id="rId142"/>
    <p:sldId id="264" r:id="rId143"/>
    <p:sldId id="265" r:id="rId144"/>
    <p:sldId id="277" r:id="rId145"/>
    <p:sldId id="266" r:id="rId146"/>
    <p:sldId id="271" r:id="rId147"/>
    <p:sldId id="272" r:id="rId148"/>
  </p:sldIdLst>
  <p:sldSz cx="9144000" cy="6858000" type="screen4x3"/>
  <p:notesSz cx="6858000" cy="9144000"/>
  <p:custDataLst>
    <p:tags r:id="rId1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03FCD0-9FF6-4494-9056-9339BDEC097D}">
          <p14:sldIdLst>
            <p14:sldId id="256"/>
            <p14:sldId id="267"/>
            <p14:sldId id="268"/>
            <p14:sldId id="276"/>
            <p14:sldId id="367"/>
            <p14:sldId id="368"/>
            <p14:sldId id="448"/>
            <p14:sldId id="369"/>
            <p14:sldId id="370"/>
            <p14:sldId id="450"/>
            <p14:sldId id="371"/>
            <p14:sldId id="373"/>
            <p14:sldId id="375"/>
            <p14:sldId id="376"/>
            <p14:sldId id="377"/>
            <p14:sldId id="378"/>
          </p14:sldIdLst>
        </p14:section>
        <p14:section name="Multiway Trees" id="{B068D6E3-ED1E-49CD-A7CF-8E67CF6494B1}">
          <p14:sldIdLst>
            <p14:sldId id="379"/>
            <p14:sldId id="380"/>
            <p14:sldId id="381"/>
            <p14:sldId id="382"/>
            <p14:sldId id="449"/>
            <p14:sldId id="384"/>
            <p14:sldId id="386"/>
            <p14:sldId id="451"/>
            <p14:sldId id="387"/>
            <p14:sldId id="388"/>
            <p14:sldId id="389"/>
            <p14:sldId id="390"/>
            <p14:sldId id="391"/>
            <p14:sldId id="392"/>
            <p14:sldId id="393"/>
            <p14:sldId id="394"/>
            <p14:sldId id="395"/>
            <p14:sldId id="396"/>
            <p14:sldId id="397"/>
            <p14:sldId id="398"/>
            <p14:sldId id="399"/>
            <p14:sldId id="400"/>
            <p14:sldId id="401"/>
            <p14:sldId id="402"/>
            <p14:sldId id="403"/>
            <p14:sldId id="404"/>
          </p14:sldIdLst>
        </p14:section>
        <p14:section name="Lists of Lists" id="{BCC428C0-8DEA-4477-92FF-FFAF809E85A2}">
          <p14:sldIdLst>
            <p14:sldId id="312"/>
            <p14:sldId id="313"/>
            <p14:sldId id="314"/>
            <p14:sldId id="315"/>
            <p14:sldId id="316"/>
            <p14:sldId id="317"/>
            <p14:sldId id="318"/>
            <p14:sldId id="319"/>
            <p14:sldId id="320"/>
            <p14:sldId id="321"/>
            <p14:sldId id="322"/>
            <p14:sldId id="324"/>
            <p14:sldId id="325"/>
            <p14:sldId id="452"/>
            <p14:sldId id="326"/>
            <p14:sldId id="327"/>
            <p14:sldId id="328"/>
            <p14:sldId id="332"/>
            <p14:sldId id="333"/>
            <p14:sldId id="334"/>
            <p14:sldId id="335"/>
            <p14:sldId id="336"/>
            <p14:sldId id="337"/>
            <p14:sldId id="338"/>
            <p14:sldId id="339"/>
          </p14:sldIdLst>
        </p14:section>
        <p14:section name="Doing It in Java" id="{4D47DE81-5F75-4EAF-9CDE-B2A21AB651ED}">
          <p14:sldIdLst/>
        </p14:section>
        <p14:section name="More about Recursive Data Types" id="{F6531911-8057-4C38-BC01-F9DCFF670BD7}">
          <p14:sldIdLst>
            <p14:sldId id="405"/>
            <p14:sldId id="406"/>
            <p14:sldId id="407"/>
            <p14:sldId id="408"/>
            <p14:sldId id="409"/>
            <p14:sldId id="410"/>
            <p14:sldId id="411"/>
            <p14:sldId id="412"/>
            <p14:sldId id="413"/>
            <p14:sldId id="414"/>
            <p14:sldId id="415"/>
            <p14:sldId id="416"/>
            <p14:sldId id="417"/>
            <p14:sldId id="418"/>
          </p14:sldIdLst>
        </p14:section>
        <p14:section name="Why Recursive Functions Halt" id="{C3E16133-1CAD-475C-BCB0-6047EF140CC9}">
          <p14:sldIdLst>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438"/>
            <p14:sldId id="439"/>
            <p14:sldId id="440"/>
            <p14:sldId id="441"/>
            <p14:sldId id="442"/>
            <p14:sldId id="443"/>
            <p14:sldId id="444"/>
            <p14:sldId id="445"/>
            <p14:sldId id="446"/>
            <p14:sldId id="447"/>
          </p14:sldIdLst>
        </p14:section>
        <p14:section name="Untitled Section" id="{76F44914-911D-4125-BD7F-6A79B61C8F45}">
          <p14:sldIdLst>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Lst>
        </p14:section>
        <p14:section name="Old lesson 1" id="{3BC54392-2D1F-4AE0-AAD1-B99B748969CD}">
          <p14:sldIdLst>
            <p14:sldId id="273"/>
            <p14:sldId id="269"/>
            <p14:sldId id="258"/>
            <p14:sldId id="259"/>
            <p14:sldId id="274"/>
            <p14:sldId id="260"/>
            <p14:sldId id="261"/>
            <p14:sldId id="262"/>
            <p14:sldId id="263"/>
            <p14:sldId id="264"/>
            <p14:sldId id="265"/>
            <p14:sldId id="277"/>
            <p14:sldId id="266"/>
            <p14:sldId id="271"/>
            <p14:sldId id="272"/>
          </p14:sldIdLst>
        </p14:section>
        <p14:section name="Untitled Section" id="{4EF798B2-CAFC-4A74-8E3A-BB5100779CF6}">
          <p14:sldIdLst/>
        </p14:section>
      </p14:sectionLst>
    </p:ext>
    <p:ext uri="{EFAFB233-063F-42B5-8137-9DF3F51BA10A}">
      <p15:sldGuideLst xmlns:p15="http://schemas.microsoft.com/office/powerpoint/2012/main">
        <p15:guide id="1" orient="horz" pos="2160">
          <p15:clr>
            <a:srgbClr val="A4A3A4"/>
          </p15:clr>
        </p15:guide>
        <p15:guide id="2" pos="15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6" autoAdjust="0"/>
    <p:restoredTop sz="89932" autoAdjust="0"/>
  </p:normalViewPr>
  <p:slideViewPr>
    <p:cSldViewPr>
      <p:cViewPr varScale="1">
        <p:scale>
          <a:sx n="55" d="100"/>
          <a:sy n="55" d="100"/>
        </p:scale>
        <p:origin x="702" y="72"/>
      </p:cViewPr>
      <p:guideLst>
        <p:guide orient="horz" pos="2160"/>
        <p:guide pos="1584"/>
      </p:guideLst>
    </p:cSldViewPr>
  </p:slideViewPr>
  <p:notesTextViewPr>
    <p:cViewPr>
      <p:scale>
        <a:sx n="1" d="1"/>
        <a:sy n="1" d="1"/>
      </p:scale>
      <p:origin x="0" y="0"/>
    </p:cViewPr>
  </p:notesTextViewPr>
  <p:sorterViewPr>
    <p:cViewPr varScale="1">
      <p:scale>
        <a:sx n="100" d="100"/>
        <a:sy n="100" d="100"/>
      </p:scale>
      <p:origin x="0" y="-2125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tags" Target="tags/tag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50D25-69DA-4251-A3B1-10895C6A89D6}" type="datetimeFigureOut">
              <a:rPr lang="en-US" smtClean="0"/>
              <a:t>8/6/2017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3AFC9F-E170-410D-8256-49CC570C9658}" type="slidenum">
              <a:rPr lang="en-US" smtClean="0"/>
              <a:t>‹#›</a:t>
            </a:fld>
            <a:endParaRPr lang="en-US"/>
          </a:p>
        </p:txBody>
      </p:sp>
    </p:spTree>
    <p:extLst>
      <p:ext uri="{BB962C8B-B14F-4D97-AF65-F5344CB8AC3E}">
        <p14:creationId xmlns:p14="http://schemas.microsoft.com/office/powerpoint/2010/main" val="253464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1</a:t>
            </a:fld>
            <a:endParaRPr lang="en-US"/>
          </a:p>
        </p:txBody>
      </p:sp>
    </p:spTree>
    <p:extLst>
      <p:ext uri="{BB962C8B-B14F-4D97-AF65-F5344CB8AC3E}">
        <p14:creationId xmlns:p14="http://schemas.microsoft.com/office/powerpoint/2010/main" val="3311907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26</a:t>
            </a:fld>
            <a:endParaRPr lang="en-US"/>
          </a:p>
        </p:txBody>
      </p:sp>
    </p:spTree>
    <p:extLst>
      <p:ext uri="{BB962C8B-B14F-4D97-AF65-F5344CB8AC3E}">
        <p14:creationId xmlns:p14="http://schemas.microsoft.com/office/powerpoint/2010/main" val="3410386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28</a:t>
            </a:fld>
            <a:endParaRPr lang="en-US"/>
          </a:p>
        </p:txBody>
      </p:sp>
    </p:spTree>
    <p:extLst>
      <p:ext uri="{BB962C8B-B14F-4D97-AF65-F5344CB8AC3E}">
        <p14:creationId xmlns:p14="http://schemas.microsoft.com/office/powerpoint/2010/main" val="3247577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29</a:t>
            </a:fld>
            <a:endParaRPr lang="en-US"/>
          </a:p>
        </p:txBody>
      </p:sp>
    </p:spTree>
    <p:extLst>
      <p:ext uri="{BB962C8B-B14F-4D97-AF65-F5344CB8AC3E}">
        <p14:creationId xmlns:p14="http://schemas.microsoft.com/office/powerpoint/2010/main" val="2161072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30</a:t>
            </a:fld>
            <a:endParaRPr lang="en-US"/>
          </a:p>
        </p:txBody>
      </p:sp>
    </p:spTree>
    <p:extLst>
      <p:ext uri="{BB962C8B-B14F-4D97-AF65-F5344CB8AC3E}">
        <p14:creationId xmlns:p14="http://schemas.microsoft.com/office/powerpoint/2010/main" val="3642523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31</a:t>
            </a:fld>
            <a:endParaRPr lang="en-US"/>
          </a:p>
        </p:txBody>
      </p:sp>
    </p:spTree>
    <p:extLst>
      <p:ext uri="{BB962C8B-B14F-4D97-AF65-F5344CB8AC3E}">
        <p14:creationId xmlns:p14="http://schemas.microsoft.com/office/powerpoint/2010/main" val="646372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32</a:t>
            </a:fld>
            <a:endParaRPr lang="en-US"/>
          </a:p>
        </p:txBody>
      </p:sp>
    </p:spTree>
    <p:extLst>
      <p:ext uri="{BB962C8B-B14F-4D97-AF65-F5344CB8AC3E}">
        <p14:creationId xmlns:p14="http://schemas.microsoft.com/office/powerpoint/2010/main" val="1732514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33</a:t>
            </a:fld>
            <a:endParaRPr lang="en-US"/>
          </a:p>
        </p:txBody>
      </p:sp>
    </p:spTree>
    <p:extLst>
      <p:ext uri="{BB962C8B-B14F-4D97-AF65-F5344CB8AC3E}">
        <p14:creationId xmlns:p14="http://schemas.microsoft.com/office/powerpoint/2010/main" val="825360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35</a:t>
            </a:fld>
            <a:endParaRPr lang="en-US"/>
          </a:p>
        </p:txBody>
      </p:sp>
    </p:spTree>
    <p:extLst>
      <p:ext uri="{BB962C8B-B14F-4D97-AF65-F5344CB8AC3E}">
        <p14:creationId xmlns:p14="http://schemas.microsoft.com/office/powerpoint/2010/main" val="3963997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36</a:t>
            </a:fld>
            <a:endParaRPr lang="en-US"/>
          </a:p>
        </p:txBody>
      </p:sp>
    </p:spTree>
    <p:extLst>
      <p:ext uri="{BB962C8B-B14F-4D97-AF65-F5344CB8AC3E}">
        <p14:creationId xmlns:p14="http://schemas.microsoft.com/office/powerpoint/2010/main" val="1290517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37</a:t>
            </a:fld>
            <a:endParaRPr lang="en-US"/>
          </a:p>
        </p:txBody>
      </p:sp>
    </p:spTree>
    <p:extLst>
      <p:ext uri="{BB962C8B-B14F-4D97-AF65-F5344CB8AC3E}">
        <p14:creationId xmlns:p14="http://schemas.microsoft.com/office/powerpoint/2010/main" val="4134257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4270189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43</a:t>
            </a:fld>
            <a:endParaRPr lang="en-US"/>
          </a:p>
        </p:txBody>
      </p:sp>
    </p:spTree>
    <p:extLst>
      <p:ext uri="{BB962C8B-B14F-4D97-AF65-F5344CB8AC3E}">
        <p14:creationId xmlns:p14="http://schemas.microsoft.com/office/powerpoint/2010/main" val="2316654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are the same examples, in </a:t>
            </a:r>
            <a:r>
              <a:rPr lang="en-US" sz="1200" b="1" kern="1200" dirty="0">
                <a:solidFill>
                  <a:schemeClr val="tx1"/>
                </a:solidFill>
                <a:effectLst/>
                <a:latin typeface="+mn-lt"/>
                <a:ea typeface="+mn-ea"/>
                <a:cs typeface="+mn-cs"/>
              </a:rPr>
              <a:t>list</a:t>
            </a:r>
            <a:r>
              <a:rPr lang="en-US" sz="1200" kern="1200" dirty="0">
                <a:solidFill>
                  <a:schemeClr val="tx1"/>
                </a:solidFill>
                <a:effectLst/>
                <a:latin typeface="+mn-lt"/>
                <a:ea typeface="+mn-ea"/>
                <a:cs typeface="+mn-cs"/>
              </a:rPr>
              <a:t> notation.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47</a:t>
            </a:fld>
            <a:endParaRPr lang="en-US"/>
          </a:p>
        </p:txBody>
      </p:sp>
    </p:spTree>
    <p:extLst>
      <p:ext uri="{BB962C8B-B14F-4D97-AF65-F5344CB8AC3E}">
        <p14:creationId xmlns:p14="http://schemas.microsoft.com/office/powerpoint/2010/main" val="1982916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64</a:t>
            </a:fld>
            <a:endParaRPr lang="en-US"/>
          </a:p>
        </p:txBody>
      </p:sp>
    </p:spTree>
    <p:extLst>
      <p:ext uri="{BB962C8B-B14F-4D97-AF65-F5344CB8AC3E}">
        <p14:creationId xmlns:p14="http://schemas.microsoft.com/office/powerpoint/2010/main" val="3927590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68</a:t>
            </a:fld>
            <a:endParaRPr lang="en-US"/>
          </a:p>
        </p:txBody>
      </p:sp>
    </p:spTree>
    <p:extLst>
      <p:ext uri="{BB962C8B-B14F-4D97-AF65-F5344CB8AC3E}">
        <p14:creationId xmlns:p14="http://schemas.microsoft.com/office/powerpoint/2010/main" val="4164973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69</a:t>
            </a:fld>
            <a:endParaRPr lang="en-US"/>
          </a:p>
        </p:txBody>
      </p:sp>
    </p:spTree>
    <p:extLst>
      <p:ext uri="{BB962C8B-B14F-4D97-AF65-F5344CB8AC3E}">
        <p14:creationId xmlns:p14="http://schemas.microsoft.com/office/powerpoint/2010/main" val="3902357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74</a:t>
            </a:fld>
            <a:endParaRPr lang="en-US"/>
          </a:p>
        </p:txBody>
      </p:sp>
    </p:spTree>
    <p:extLst>
      <p:ext uri="{BB962C8B-B14F-4D97-AF65-F5344CB8AC3E}">
        <p14:creationId xmlns:p14="http://schemas.microsoft.com/office/powerpoint/2010/main" val="274842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48B3DE-E9CD-4720-84B6-E24D30E64DE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29601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E1DFD8-B619-4FFF-B366-BDCC98D081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409978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E1DFD8-B619-4FFF-B366-BDCC98D081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1625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111</a:t>
            </a:fld>
            <a:endParaRPr lang="en-US"/>
          </a:p>
        </p:txBody>
      </p:sp>
    </p:spTree>
    <p:extLst>
      <p:ext uri="{BB962C8B-B14F-4D97-AF65-F5344CB8AC3E}">
        <p14:creationId xmlns:p14="http://schemas.microsoft.com/office/powerpoint/2010/main" val="1780918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we'll do some examples of functions on binary trees.</a:t>
            </a: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36341782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125</a:t>
            </a:fld>
            <a:endParaRPr lang="en-US"/>
          </a:p>
        </p:txBody>
      </p:sp>
    </p:spTree>
    <p:extLst>
      <p:ext uri="{BB962C8B-B14F-4D97-AF65-F5344CB8AC3E}">
        <p14:creationId xmlns:p14="http://schemas.microsoft.com/office/powerpoint/2010/main" val="1113118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129</a:t>
            </a:fld>
            <a:endParaRPr lang="en-US"/>
          </a:p>
        </p:txBody>
      </p:sp>
    </p:spTree>
    <p:extLst>
      <p:ext uri="{BB962C8B-B14F-4D97-AF65-F5344CB8AC3E}">
        <p14:creationId xmlns:p14="http://schemas.microsoft.com/office/powerpoint/2010/main" val="2990775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135</a:t>
            </a:fld>
            <a:endParaRPr lang="en-US"/>
          </a:p>
        </p:txBody>
      </p:sp>
    </p:spTree>
    <p:extLst>
      <p:ext uri="{BB962C8B-B14F-4D97-AF65-F5344CB8AC3E}">
        <p14:creationId xmlns:p14="http://schemas.microsoft.com/office/powerpoint/2010/main" val="18496612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136</a:t>
            </a:fld>
            <a:endParaRPr lang="en-US"/>
          </a:p>
        </p:txBody>
      </p:sp>
    </p:spTree>
    <p:extLst>
      <p:ext uri="{BB962C8B-B14F-4D97-AF65-F5344CB8AC3E}">
        <p14:creationId xmlns:p14="http://schemas.microsoft.com/office/powerpoint/2010/main" val="18496612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137</a:t>
            </a:fld>
            <a:endParaRPr lang="en-US"/>
          </a:p>
        </p:txBody>
      </p:sp>
    </p:spTree>
    <p:extLst>
      <p:ext uri="{BB962C8B-B14F-4D97-AF65-F5344CB8AC3E}">
        <p14:creationId xmlns:p14="http://schemas.microsoft.com/office/powerpoint/2010/main" val="29095196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138</a:t>
            </a:fld>
            <a:endParaRPr lang="en-US"/>
          </a:p>
        </p:txBody>
      </p:sp>
    </p:spTree>
    <p:extLst>
      <p:ext uri="{BB962C8B-B14F-4D97-AF65-F5344CB8AC3E}">
        <p14:creationId xmlns:p14="http://schemas.microsoft.com/office/powerpoint/2010/main" val="3465471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139</a:t>
            </a:fld>
            <a:endParaRPr lang="en-US"/>
          </a:p>
        </p:txBody>
      </p:sp>
    </p:spTree>
    <p:extLst>
      <p:ext uri="{BB962C8B-B14F-4D97-AF65-F5344CB8AC3E}">
        <p14:creationId xmlns:p14="http://schemas.microsoft.com/office/powerpoint/2010/main" val="39943132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140</a:t>
            </a:fld>
            <a:endParaRPr lang="en-US"/>
          </a:p>
        </p:txBody>
      </p:sp>
    </p:spTree>
    <p:extLst>
      <p:ext uri="{BB962C8B-B14F-4D97-AF65-F5344CB8AC3E}">
        <p14:creationId xmlns:p14="http://schemas.microsoft.com/office/powerpoint/2010/main" val="21515635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You could</a:t>
            </a:r>
            <a:r>
              <a:rPr lang="en-US" baseline="0" dirty="0"/>
              <a:t> represent Pizzas either by lists or structures.</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141</a:t>
            </a:fld>
            <a:endParaRPr lang="en-US"/>
          </a:p>
        </p:txBody>
      </p:sp>
    </p:spTree>
    <p:extLst>
      <p:ext uri="{BB962C8B-B14F-4D97-AF65-F5344CB8AC3E}">
        <p14:creationId xmlns:p14="http://schemas.microsoft.com/office/powerpoint/2010/main" val="2596732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just fill in the answer to each question.</a:t>
            </a: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2252459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a:t>
            </a:r>
            <a:r>
              <a:rPr lang="en-US" b="1" baseline="0" dirty="0"/>
              <a:t>leaf-min</a:t>
            </a:r>
            <a:r>
              <a:rPr lang="en-US" baseline="0" dirty="0"/>
              <a:t> is similar.</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1745656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17</a:t>
            </a:fld>
            <a:endParaRPr lang="en-US"/>
          </a:p>
        </p:txBody>
      </p:sp>
    </p:spTree>
    <p:extLst>
      <p:ext uri="{BB962C8B-B14F-4D97-AF65-F5344CB8AC3E}">
        <p14:creationId xmlns:p14="http://schemas.microsoft.com/office/powerpoint/2010/main" val="3718077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23</a:t>
            </a:fld>
            <a:endParaRPr lang="en-US"/>
          </a:p>
        </p:txBody>
      </p:sp>
    </p:spTree>
    <p:extLst>
      <p:ext uri="{BB962C8B-B14F-4D97-AF65-F5344CB8AC3E}">
        <p14:creationId xmlns:p14="http://schemas.microsoft.com/office/powerpoint/2010/main" val="934195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3503488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25</a:t>
            </a:fld>
            <a:endParaRPr lang="en-US"/>
          </a:p>
        </p:txBody>
      </p:sp>
    </p:spTree>
    <p:extLst>
      <p:ext uri="{BB962C8B-B14F-4D97-AF65-F5344CB8AC3E}">
        <p14:creationId xmlns:p14="http://schemas.microsoft.com/office/powerpoint/2010/main" val="3032032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5305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28323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1862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946666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362220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53170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31667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22993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3337266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927896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9468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23489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00619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03899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150329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831880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730997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616649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93483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162537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0752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274002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636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415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156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25703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38966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46599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669989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54347455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2" Type="http://schemas.openxmlformats.org/officeDocument/2006/relationships/hyperlink" Target="http://pre.plt-scheme.org/docs/html/htdp-langs/cond.html" TargetMode="External"/><Relationship Id="rId1" Type="http://schemas.openxmlformats.org/officeDocument/2006/relationships/slideLayout" Target="../slideLayouts/slideLayout1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hyperlink" Target="http://creativecommons.org/licenses/by-nc/3.0/"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hyperlink" Target="http://pre.plt-scheme.org/docs/html/htdp-langs/cond.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ioccc.org/2011/akari/akari.c" TargetMode="External"/><Relationship Id="rId2" Type="http://schemas.openxmlformats.org/officeDocument/2006/relationships/hyperlink" Target="http://en.wikipedia.org/wiki/John_McCarthy_(computer_scientist)"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Lesson%204.1%20Lists.pptx"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Lesson%204.1%20Lists.pptx"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5.xml"/><Relationship Id="rId1" Type="http://schemas.openxmlformats.org/officeDocument/2006/relationships/tags" Target="../tags/tag3.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5.1</a:t>
            </a:r>
          </a:p>
          <a:p>
            <a:endParaRPr lang="en-US" dirty="0"/>
          </a:p>
        </p:txBody>
      </p:sp>
      <p:sp>
        <p:nvSpPr>
          <p:cNvPr id="10" name="Slide Number Placeholder 9"/>
          <p:cNvSpPr>
            <a:spLocks noGrp="1"/>
          </p:cNvSpPr>
          <p:nvPr>
            <p:ph type="sldNum" sz="quarter" idx="12"/>
          </p:nvPr>
        </p:nvSpPr>
        <p:spPr/>
        <p:txBody>
          <a:bodyPr/>
          <a:lstStyle/>
          <a:p>
            <a:fld id="{C1D4534E-1B22-4A44-850A-B3E8E9EE687A}"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855842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5400">
            <a:solidFill>
              <a:schemeClr val="accent1"/>
            </a:solidFill>
          </a:ln>
        </p:spPr>
        <p:txBody>
          <a:bodyPr vert="horz" lIns="91440" tIns="45720" rIns="91440" bIns="45720" rtlCol="0" anchor="ctr">
            <a:normAutofit fontScale="90000"/>
          </a:bodyPr>
          <a:lstStyle/>
          <a:p>
            <a:r>
              <a:rPr lang="en-US" dirty="0"/>
              <a:t>Remember: The Shape of the Program Follows the Shape of the Data</a:t>
            </a:r>
          </a:p>
        </p:txBody>
      </p:sp>
      <p:sp>
        <p:nvSpPr>
          <p:cNvPr id="4" name="Slide Number Placeholder 3"/>
          <p:cNvSpPr>
            <a:spLocks noGrp="1"/>
          </p:cNvSpPr>
          <p:nvPr>
            <p:ph type="sldNum" sz="quarter" idx="12"/>
          </p:nvPr>
        </p:nvSpPr>
        <p:spPr/>
        <p:txBody>
          <a:bodyPr/>
          <a:lstStyle/>
          <a:p>
            <a:fld id="{8D704B19-8EED-495A-99FA-12E5518CCC54}" type="slidenum">
              <a:rPr lang="en-US" smtClean="0"/>
              <a:pPr/>
              <a:t>10</a:t>
            </a:fld>
            <a:endParaRPr lang="en-US"/>
          </a:p>
        </p:txBody>
      </p:sp>
      <p:sp>
        <p:nvSpPr>
          <p:cNvPr id="27" name="TextBox 26"/>
          <p:cNvSpPr txBox="1"/>
          <p:nvPr/>
        </p:nvSpPr>
        <p:spPr>
          <a:xfrm>
            <a:off x="1295400" y="4648200"/>
            <a:ext cx="2209800" cy="1477328"/>
          </a:xfrm>
          <a:prstGeom prst="rect">
            <a:avLst/>
          </a:prstGeom>
          <a:solidFill>
            <a:schemeClr val="accent1">
              <a:lumMod val="20000"/>
              <a:lumOff val="80000"/>
            </a:schemeClr>
          </a:solidFill>
        </p:spPr>
        <p:txBody>
          <a:bodyPr wrap="square" rtlCol="0">
            <a:spAutoFit/>
          </a:bodyPr>
          <a:lstStyle/>
          <a:p>
            <a:r>
              <a:rPr lang="en-US" dirty="0"/>
              <a:t>Data Hierarchy (a </a:t>
            </a:r>
            <a:r>
              <a:rPr lang="en-US" b="1" dirty="0" err="1"/>
              <a:t>BinTree</a:t>
            </a:r>
            <a:r>
              <a:rPr lang="en-US" dirty="0"/>
              <a:t> is either leaf data or has two components which are </a:t>
            </a:r>
            <a:r>
              <a:rPr lang="en-US" b="1" dirty="0" err="1"/>
              <a:t>BinTrees</a:t>
            </a:r>
            <a:endParaRPr lang="en-US" b="1" dirty="0"/>
          </a:p>
        </p:txBody>
      </p:sp>
      <p:sp>
        <p:nvSpPr>
          <p:cNvPr id="28" name="TextBox 27"/>
          <p:cNvSpPr txBox="1"/>
          <p:nvPr/>
        </p:nvSpPr>
        <p:spPr>
          <a:xfrm flipH="1">
            <a:off x="5225315" y="4966078"/>
            <a:ext cx="2057400" cy="1477328"/>
          </a:xfrm>
          <a:prstGeom prst="rect">
            <a:avLst/>
          </a:prstGeom>
          <a:solidFill>
            <a:schemeClr val="accent1">
              <a:lumMod val="20000"/>
              <a:lumOff val="80000"/>
            </a:schemeClr>
          </a:solidFill>
        </p:spPr>
        <p:txBody>
          <a:bodyPr wrap="square" rtlCol="0">
            <a:spAutoFit/>
          </a:bodyPr>
          <a:lstStyle/>
          <a:p>
            <a:r>
              <a:rPr lang="en-US" dirty="0"/>
              <a:t>Call Tree (</a:t>
            </a:r>
            <a:r>
              <a:rPr lang="en-US" b="1" dirty="0"/>
              <a:t>tree-</a:t>
            </a:r>
            <a:r>
              <a:rPr lang="en-US" b="1" dirty="0" err="1"/>
              <a:t>fn</a:t>
            </a:r>
            <a:r>
              <a:rPr lang="en-US" b="1" dirty="0"/>
              <a:t> </a:t>
            </a:r>
            <a:r>
              <a:rPr lang="en-US" dirty="0"/>
              <a:t>either calls a function on the leaf data, or it</a:t>
            </a:r>
            <a:r>
              <a:rPr lang="en-US" b="1" dirty="0"/>
              <a:t> </a:t>
            </a:r>
            <a:r>
              <a:rPr lang="en-US" dirty="0"/>
              <a:t>calls itself twice.) </a:t>
            </a:r>
          </a:p>
        </p:txBody>
      </p:sp>
      <p:grpSp>
        <p:nvGrpSpPr>
          <p:cNvPr id="7" name="Group 6"/>
          <p:cNvGrpSpPr/>
          <p:nvPr/>
        </p:nvGrpSpPr>
        <p:grpSpPr>
          <a:xfrm>
            <a:off x="633964" y="1859073"/>
            <a:ext cx="3910740" cy="2649648"/>
            <a:chOff x="661260" y="1848031"/>
            <a:chExt cx="3910740" cy="2649648"/>
          </a:xfrm>
        </p:grpSpPr>
        <p:sp>
          <p:nvSpPr>
            <p:cNvPr id="18" name="Arc 17"/>
            <p:cNvSpPr/>
            <p:nvPr/>
          </p:nvSpPr>
          <p:spPr>
            <a:xfrm rot="8189719">
              <a:off x="2329832" y="1848031"/>
              <a:ext cx="1954498" cy="1878750"/>
            </a:xfrm>
            <a:prstGeom prst="arc">
              <a:avLst>
                <a:gd name="adj1" fmla="val 4110541"/>
                <a:gd name="adj2" fmla="val 1237007"/>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 name="Group 5"/>
            <p:cNvGrpSpPr/>
            <p:nvPr/>
          </p:nvGrpSpPr>
          <p:grpSpPr>
            <a:xfrm>
              <a:off x="661260" y="1866709"/>
              <a:ext cx="3910740" cy="2630970"/>
              <a:chOff x="1007107" y="1792745"/>
              <a:chExt cx="3910740" cy="2630970"/>
            </a:xfrm>
          </p:grpSpPr>
          <p:sp>
            <p:nvSpPr>
              <p:cNvPr id="3" name="TextBox 2"/>
              <p:cNvSpPr txBox="1"/>
              <p:nvPr/>
            </p:nvSpPr>
            <p:spPr>
              <a:xfrm>
                <a:off x="3069997" y="2561994"/>
                <a:ext cx="1847850" cy="369332"/>
              </a:xfrm>
              <a:prstGeom prst="rect">
                <a:avLst/>
              </a:prstGeom>
              <a:noFill/>
            </p:spPr>
            <p:txBody>
              <a:bodyPr wrap="square" rtlCol="0">
                <a:spAutoFit/>
              </a:bodyPr>
              <a:lstStyle/>
              <a:p>
                <a:r>
                  <a:rPr lang="en-US" dirty="0"/>
                  <a:t>is-component-of</a:t>
                </a:r>
              </a:p>
            </p:txBody>
          </p:sp>
          <p:grpSp>
            <p:nvGrpSpPr>
              <p:cNvPr id="14" name="Group 13"/>
              <p:cNvGrpSpPr/>
              <p:nvPr/>
            </p:nvGrpSpPr>
            <p:grpSpPr>
              <a:xfrm>
                <a:off x="1007107" y="1792745"/>
                <a:ext cx="3475343" cy="2630970"/>
                <a:chOff x="1007107" y="1792745"/>
                <a:chExt cx="3475343" cy="2630970"/>
              </a:xfrm>
            </p:grpSpPr>
            <p:sp>
              <p:nvSpPr>
                <p:cNvPr id="25" name="Rectangle 24"/>
                <p:cNvSpPr/>
                <p:nvPr/>
              </p:nvSpPr>
              <p:spPr>
                <a:xfrm>
                  <a:off x="1731008" y="2336194"/>
                  <a:ext cx="11430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BinTree</a:t>
                  </a:r>
                  <a:endParaRPr lang="en-US" dirty="0"/>
                </a:p>
              </p:txBody>
            </p:sp>
            <p:sp>
              <p:nvSpPr>
                <p:cNvPr id="9" name="Arc 8"/>
                <p:cNvSpPr/>
                <p:nvPr/>
              </p:nvSpPr>
              <p:spPr>
                <a:xfrm rot="8189719">
                  <a:off x="2527952" y="1792745"/>
                  <a:ext cx="1954498" cy="1878750"/>
                </a:xfrm>
                <a:prstGeom prst="arc">
                  <a:avLst>
                    <a:gd name="adj1" fmla="val 4110541"/>
                    <a:gd name="adj2" fmla="val 1237007"/>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p:cNvSpPr/>
                <p:nvPr/>
              </p:nvSpPr>
              <p:spPr>
                <a:xfrm>
                  <a:off x="1007107" y="3661715"/>
                  <a:ext cx="1231267"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leaf data</a:t>
                  </a:r>
                </a:p>
              </p:txBody>
            </p:sp>
            <p:cxnSp>
              <p:nvCxnSpPr>
                <p:cNvPr id="12" name="Straight Arrow Connector 11"/>
                <p:cNvCxnSpPr>
                  <a:stCxn id="26" idx="0"/>
                </p:cNvCxnSpPr>
                <p:nvPr/>
              </p:nvCxnSpPr>
              <p:spPr>
                <a:xfrm flipV="1">
                  <a:off x="1622741" y="3114120"/>
                  <a:ext cx="444184" cy="54759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5" name="Arc 4"/>
              <p:cNvSpPr/>
              <p:nvPr/>
            </p:nvSpPr>
            <p:spPr>
              <a:xfrm rot="7864736">
                <a:off x="1840233" y="2503351"/>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22" name="Group 21"/>
          <p:cNvGrpSpPr/>
          <p:nvPr/>
        </p:nvGrpSpPr>
        <p:grpSpPr>
          <a:xfrm>
            <a:off x="4651447" y="1726185"/>
            <a:ext cx="4060375" cy="2649648"/>
            <a:chOff x="661260" y="1848031"/>
            <a:chExt cx="4060375" cy="2649648"/>
          </a:xfrm>
        </p:grpSpPr>
        <p:sp>
          <p:nvSpPr>
            <p:cNvPr id="23" name="Arc 22"/>
            <p:cNvSpPr/>
            <p:nvPr/>
          </p:nvSpPr>
          <p:spPr>
            <a:xfrm rot="8189719">
              <a:off x="2329832" y="1848031"/>
              <a:ext cx="1954498" cy="1878750"/>
            </a:xfrm>
            <a:prstGeom prst="arc">
              <a:avLst>
                <a:gd name="adj1" fmla="val 4110541"/>
                <a:gd name="adj2" fmla="val 1237007"/>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4" name="Group 23"/>
            <p:cNvGrpSpPr/>
            <p:nvPr/>
          </p:nvGrpSpPr>
          <p:grpSpPr>
            <a:xfrm>
              <a:off x="661260" y="1866709"/>
              <a:ext cx="4060375" cy="2630970"/>
              <a:chOff x="1007107" y="1792745"/>
              <a:chExt cx="4060375" cy="2630970"/>
            </a:xfrm>
          </p:grpSpPr>
          <p:sp>
            <p:nvSpPr>
              <p:cNvPr id="29" name="TextBox 28"/>
              <p:cNvSpPr txBox="1"/>
              <p:nvPr/>
            </p:nvSpPr>
            <p:spPr>
              <a:xfrm>
                <a:off x="3219632" y="2491876"/>
                <a:ext cx="1847850" cy="369332"/>
              </a:xfrm>
              <a:prstGeom prst="rect">
                <a:avLst/>
              </a:prstGeom>
              <a:noFill/>
            </p:spPr>
            <p:txBody>
              <a:bodyPr wrap="square" rtlCol="0">
                <a:spAutoFit/>
              </a:bodyPr>
              <a:lstStyle/>
              <a:p>
                <a:r>
                  <a:rPr lang="en-US" dirty="0"/>
                  <a:t>calls</a:t>
                </a:r>
              </a:p>
            </p:txBody>
          </p:sp>
          <p:grpSp>
            <p:nvGrpSpPr>
              <p:cNvPr id="30" name="Group 29"/>
              <p:cNvGrpSpPr/>
              <p:nvPr/>
            </p:nvGrpSpPr>
            <p:grpSpPr>
              <a:xfrm>
                <a:off x="1007107" y="1792745"/>
                <a:ext cx="3475343" cy="2630970"/>
                <a:chOff x="1007107" y="1792745"/>
                <a:chExt cx="3475343" cy="2630970"/>
              </a:xfrm>
            </p:grpSpPr>
            <p:sp>
              <p:nvSpPr>
                <p:cNvPr id="37" name="Rectangle 36"/>
                <p:cNvSpPr/>
                <p:nvPr/>
              </p:nvSpPr>
              <p:spPr>
                <a:xfrm>
                  <a:off x="1731008" y="2336194"/>
                  <a:ext cx="11430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tree-</a:t>
                  </a:r>
                  <a:r>
                    <a:rPr lang="en-US" dirty="0" err="1"/>
                    <a:t>fn</a:t>
                  </a:r>
                  <a:endParaRPr lang="en-US" dirty="0"/>
                </a:p>
              </p:txBody>
            </p:sp>
            <p:sp>
              <p:nvSpPr>
                <p:cNvPr id="38" name="Arc 37"/>
                <p:cNvSpPr/>
                <p:nvPr/>
              </p:nvSpPr>
              <p:spPr>
                <a:xfrm rot="8189719">
                  <a:off x="2527952" y="1792745"/>
                  <a:ext cx="1954498" cy="1878750"/>
                </a:xfrm>
                <a:prstGeom prst="arc">
                  <a:avLst>
                    <a:gd name="adj1" fmla="val 4110541"/>
                    <a:gd name="adj2" fmla="val 1237007"/>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p:cNvSpPr/>
                <p:nvPr/>
              </p:nvSpPr>
              <p:spPr>
                <a:xfrm>
                  <a:off x="1007107" y="3661715"/>
                  <a:ext cx="1231267"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leaf data function</a:t>
                  </a:r>
                </a:p>
              </p:txBody>
            </p:sp>
            <p:cxnSp>
              <p:nvCxnSpPr>
                <p:cNvPr id="40" name="Straight Arrow Connector 39"/>
                <p:cNvCxnSpPr>
                  <a:stCxn id="39" idx="0"/>
                </p:cNvCxnSpPr>
                <p:nvPr/>
              </p:nvCxnSpPr>
              <p:spPr>
                <a:xfrm flipV="1">
                  <a:off x="1622741" y="3114120"/>
                  <a:ext cx="444184" cy="547595"/>
                </a:xfrm>
                <a:prstGeom prst="straightConnector1">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sp>
            <p:nvSpPr>
              <p:cNvPr id="31" name="Arc 30"/>
              <p:cNvSpPr/>
              <p:nvPr/>
            </p:nvSpPr>
            <p:spPr>
              <a:xfrm rot="7864736">
                <a:off x="1840233" y="2503351"/>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Tree>
    <p:extLst>
      <p:ext uri="{BB962C8B-B14F-4D97-AF65-F5344CB8AC3E}">
        <p14:creationId xmlns:p14="http://schemas.microsoft.com/office/powerpoint/2010/main" val="34934238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b="1" dirty="0"/>
              <a:t>(length </a:t>
            </a:r>
            <a:r>
              <a:rPr lang="en-US" b="1" dirty="0" err="1"/>
              <a:t>lst</a:t>
            </a:r>
            <a:r>
              <a:rPr lang="en-US" b="1" dirty="0"/>
              <a:t>) </a:t>
            </a:r>
            <a:r>
              <a:rPr lang="en-US" dirty="0"/>
              <a:t>is a halting measure for </a:t>
            </a:r>
            <a:r>
              <a:rPr lang="en-US" b="1" dirty="0"/>
              <a:t>ns-sum</a:t>
            </a:r>
            <a:endParaRPr lang="en-US" dirty="0"/>
          </a:p>
          <a:p>
            <a:r>
              <a:rPr lang="en-US" dirty="0"/>
              <a:t>the value of </a:t>
            </a:r>
            <a:r>
              <a:rPr lang="en-US" b="1" dirty="0"/>
              <a:t>x</a:t>
            </a:r>
            <a:r>
              <a:rPr lang="en-US" dirty="0"/>
              <a:t> is a halting measure for </a:t>
            </a:r>
            <a:r>
              <a:rPr lang="en-US" b="1" dirty="0"/>
              <a:t>sum</a:t>
            </a:r>
            <a:endParaRPr lang="en-US" dirty="0"/>
          </a:p>
          <a:p>
            <a:r>
              <a:rPr lang="en-US" dirty="0"/>
              <a:t>the value of </a:t>
            </a:r>
            <a:r>
              <a:rPr lang="en-US" b="1" dirty="0"/>
              <a:t>y</a:t>
            </a:r>
            <a:r>
              <a:rPr lang="en-US" dirty="0"/>
              <a:t> is a halting measure for </a:t>
            </a:r>
            <a:r>
              <a:rPr lang="en-US" b="1" dirty="0"/>
              <a:t>prod</a:t>
            </a:r>
            <a:r>
              <a:rPr lang="en-US" dirty="0"/>
              <a:t> (Lesson 4.4).</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5421831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function may have more than one halting measure</a:t>
            </a:r>
          </a:p>
        </p:txBody>
      </p:sp>
      <p:sp>
        <p:nvSpPr>
          <p:cNvPr id="3" name="Content Placeholder 2"/>
          <p:cNvSpPr>
            <a:spLocks noGrp="1"/>
          </p:cNvSpPr>
          <p:nvPr>
            <p:ph idx="1"/>
          </p:nvPr>
        </p:nvSpPr>
        <p:spPr/>
        <p:txBody>
          <a:bodyPr>
            <a:normAutofit fontScale="92500" lnSpcReduction="20000"/>
          </a:bodyPr>
          <a:lstStyle/>
          <a:p>
            <a:r>
              <a:rPr lang="en-US" dirty="0"/>
              <a:t>The following quantities are halting measures for </a:t>
            </a:r>
            <a:r>
              <a:rPr lang="en-US" b="1" dirty="0"/>
              <a:t>sum</a:t>
            </a:r>
            <a:r>
              <a:rPr lang="en-US" dirty="0"/>
              <a:t>:</a:t>
            </a:r>
          </a:p>
          <a:p>
            <a:pPr lvl="1"/>
            <a:r>
              <a:rPr lang="en-US" dirty="0"/>
              <a:t>the value of </a:t>
            </a:r>
            <a:r>
              <a:rPr lang="en-US" b="1" dirty="0"/>
              <a:t>x</a:t>
            </a:r>
          </a:p>
          <a:p>
            <a:pPr lvl="1"/>
            <a:r>
              <a:rPr lang="en-US" dirty="0"/>
              <a:t>the value of x+4</a:t>
            </a:r>
          </a:p>
          <a:p>
            <a:pPr lvl="1"/>
            <a:r>
              <a:rPr lang="en-US" dirty="0"/>
              <a:t>the value of 2*x</a:t>
            </a:r>
          </a:p>
          <a:p>
            <a:r>
              <a:rPr lang="en-US" dirty="0"/>
              <a:t>The following quantities are </a:t>
            </a:r>
            <a:r>
              <a:rPr lang="en-US" i="1" dirty="0"/>
              <a:t>not</a:t>
            </a:r>
            <a:r>
              <a:rPr lang="en-US" dirty="0"/>
              <a:t> halting measures for </a:t>
            </a:r>
            <a:r>
              <a:rPr lang="en-US" b="1" dirty="0"/>
              <a:t>sum</a:t>
            </a:r>
            <a:r>
              <a:rPr lang="en-US" dirty="0"/>
              <a:t>:</a:t>
            </a:r>
          </a:p>
          <a:p>
            <a:pPr lvl="1"/>
            <a:r>
              <a:rPr lang="en-US" dirty="0"/>
              <a:t>the value of y</a:t>
            </a:r>
          </a:p>
          <a:p>
            <a:pPr lvl="1"/>
            <a:r>
              <a:rPr lang="en-US" dirty="0"/>
              <a:t>the value of -2*x</a:t>
            </a:r>
          </a:p>
          <a:p>
            <a:r>
              <a:rPr lang="en-US" dirty="0"/>
              <a:t>But usually there's one "obvious" halting measure, like the ones on the preceding slide.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958334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rmAutofit fontScale="90000"/>
          </a:bodyPr>
          <a:lstStyle/>
          <a:p>
            <a:r>
              <a:rPr lang="en-US" dirty="0"/>
              <a:t>Don't get confused: "Termination Argument" vs. "Termination Condition"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286000"/>
                <a:ext cx="8229600" cy="3840163"/>
              </a:xfrm>
            </p:spPr>
            <p:txBody>
              <a:bodyPr>
                <a:normAutofit fontScale="92500" lnSpcReduction="20000"/>
              </a:bodyPr>
              <a:lstStyle/>
              <a:p>
                <a:r>
                  <a:rPr lang="en-US" dirty="0"/>
                  <a:t>The "termination condition" is the condition under which the function halts immediately, </a:t>
                </a:r>
                <a:r>
                  <a:rPr lang="en-US" dirty="0" err="1"/>
                  <a:t>eg</a:t>
                </a:r>
                <a:r>
                  <a:rPr lang="en-US" dirty="0"/>
                  <a:t> "the function halts when x reaches 0"</a:t>
                </a:r>
              </a:p>
              <a:p>
                <a:r>
                  <a:rPr lang="en-US" dirty="0"/>
                  <a:t>The "termination argument" is an argument to show that the function always eventually reaches the termination condition.</a:t>
                </a:r>
              </a:p>
              <a:p>
                <a:r>
                  <a:rPr lang="en-US" dirty="0"/>
                  <a:t>The termination argument is your answer to the question: "Why is </a:t>
                </a:r>
                <a14:m>
                  <m:oMath xmlns:m="http://schemas.openxmlformats.org/officeDocument/2006/math">
                    <m:r>
                      <a:rPr lang="en-US" b="0" i="1" dirty="0" smtClean="0">
                        <a:latin typeface="Cambria Math" panose="02040503050406030204" pitchFamily="18" charset="0"/>
                      </a:rPr>
                      <m:t>〈</m:t>
                    </m:r>
                  </m:oMath>
                </a14:m>
                <a:r>
                  <a:rPr lang="en-US" dirty="0"/>
                  <a:t>the thing you claim is the halting measure</a:t>
                </a:r>
                <a14:m>
                  <m:oMath xmlns:m="http://schemas.openxmlformats.org/officeDocument/2006/math">
                    <m:r>
                      <a:rPr lang="en-US" b="0" i="1" dirty="0" smtClean="0">
                        <a:latin typeface="Cambria Math" panose="02040503050406030204" pitchFamily="18" charset="0"/>
                      </a:rPr>
                      <m:t>〉</m:t>
                    </m:r>
                  </m:oMath>
                </a14:m>
                <a:r>
                  <a:rPr lang="en-US" dirty="0"/>
                  <a:t> really a halting measure?"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286000"/>
                <a:ext cx="8229600" cy="3840163"/>
              </a:xfrm>
              <a:blipFill>
                <a:blip r:embed="rId2"/>
                <a:stretch>
                  <a:fillRect l="-1481" t="-4127" r="-155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937675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Halting Measure is a new deliverable</a:t>
            </a:r>
          </a:p>
        </p:txBody>
      </p:sp>
      <p:sp>
        <p:nvSpPr>
          <p:cNvPr id="3" name="Content Placeholder 2"/>
          <p:cNvSpPr>
            <a:spLocks noGrp="1"/>
          </p:cNvSpPr>
          <p:nvPr>
            <p:ph idx="1"/>
          </p:nvPr>
        </p:nvSpPr>
        <p:spPr/>
        <p:txBody>
          <a:bodyPr>
            <a:normAutofit fontScale="85000" lnSpcReduction="10000"/>
          </a:bodyPr>
          <a:lstStyle/>
          <a:p>
            <a:r>
              <a:rPr lang="en-US" dirty="0"/>
              <a:t>We will ask you to specify a halting measure for every recursive function you write.</a:t>
            </a:r>
          </a:p>
          <a:p>
            <a:r>
              <a:rPr lang="en-US" dirty="0"/>
              <a:t>This is usually easy, </a:t>
            </a:r>
            <a:r>
              <a:rPr lang="en-US" dirty="0" err="1"/>
              <a:t>eg</a:t>
            </a:r>
            <a:r>
              <a:rPr lang="en-US" dirty="0"/>
              <a:t>: </a:t>
            </a:r>
          </a:p>
          <a:p>
            <a:pPr marL="400050" lvl="1" indent="0">
              <a:buNone/>
            </a:pPr>
            <a:r>
              <a:rPr lang="en-US" sz="2400" b="1" dirty="0">
                <a:latin typeface="Consolas" panose="020B0609020204030204" pitchFamily="49" charset="0"/>
              </a:rPr>
              <a:t>HALTING MEASURE: the length of </a:t>
            </a:r>
            <a:r>
              <a:rPr lang="en-US" sz="2400" b="1" dirty="0" err="1">
                <a:latin typeface="Consolas" panose="020B0609020204030204" pitchFamily="49" charset="0"/>
              </a:rPr>
              <a:t>lst</a:t>
            </a:r>
            <a:endParaRPr lang="en-US" sz="2400" b="1" dirty="0">
              <a:latin typeface="Consolas" panose="020B0609020204030204" pitchFamily="49" charset="0"/>
            </a:endParaRPr>
          </a:p>
          <a:p>
            <a:pPr marL="400050" lvl="1" indent="0">
              <a:buNone/>
            </a:pPr>
            <a:r>
              <a:rPr lang="en-US" sz="3200" dirty="0"/>
              <a:t>or the like. </a:t>
            </a:r>
          </a:p>
          <a:p>
            <a:pPr marL="457200" indent="-457200"/>
            <a:r>
              <a:rPr lang="en-US" dirty="0"/>
              <a:t>When you follow the template, it will almost always be a quantity associated with the template variable.</a:t>
            </a:r>
          </a:p>
          <a:p>
            <a:pPr marL="457200" indent="-457200"/>
            <a:r>
              <a:rPr lang="en-US" dirty="0"/>
              <a:t>The TA may ask you to explain why the thing you called the halting measure really is a halting measure for your function.</a:t>
            </a:r>
          </a:p>
          <a:p>
            <a:pPr marL="0" indent="0">
              <a:buNone/>
            </a:pPr>
            <a:r>
              <a:rPr lang="en-US" sz="2400" b="1" dirty="0"/>
              <a:t>     </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640347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At the end of this lesson you should be able to:</a:t>
            </a:r>
          </a:p>
          <a:p>
            <a:pPr lvl="1"/>
            <a:r>
              <a:rPr lang="en-US" dirty="0"/>
              <a:t>Identify the halting measure for functions that follow a template</a:t>
            </a:r>
          </a:p>
          <a:p>
            <a:pPr lvl="1"/>
            <a:r>
              <a:rPr lang="en-US" dirty="0"/>
              <a:t>Document the halting measure for such functions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068045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04-XXX in the Examples file</a:t>
            </a:r>
          </a:p>
          <a:p>
            <a:r>
              <a:rPr lang="en-US" dirty="0"/>
              <a:t>If you have questions about this lesson, ask them on the Discussion Board</a:t>
            </a:r>
          </a:p>
          <a:p>
            <a:r>
              <a:rPr lang="en-US" dirty="0"/>
              <a:t>Do Guided Practice 4.4++</a:t>
            </a:r>
          </a:p>
          <a:p>
            <a:r>
              <a:rPr lang="en-US" dirty="0"/>
              <a:t>Go on to the next lesson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4"/>
          <p:cNvSpPr/>
          <p:nvPr/>
        </p:nvSpPr>
        <p:spPr>
          <a:xfrm>
            <a:off x="5334000" y="4724400"/>
            <a:ext cx="3048000" cy="914400"/>
          </a:xfrm>
          <a:prstGeom prst="rect">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GPs: take some from Lesson 8.2, add some for lists.</a:t>
            </a:r>
          </a:p>
        </p:txBody>
      </p:sp>
    </p:spTree>
    <p:extLst>
      <p:ext uri="{BB962C8B-B14F-4D97-AF65-F5344CB8AC3E}">
        <p14:creationId xmlns:p14="http://schemas.microsoft.com/office/powerpoint/2010/main" val="426939397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Outtakes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800346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add this to the recipe for writing a template</a:t>
            </a:r>
          </a:p>
        </p:txBody>
      </p:sp>
      <p:graphicFrame>
        <p:nvGraphicFramePr>
          <p:cNvPr id="4" name="Content Placeholder 3"/>
          <p:cNvGraphicFramePr>
            <a:graphicFrameLocks noGrp="1"/>
          </p:cNvGraphicFramePr>
          <p:nvPr>
            <p:ph idx="1"/>
            <p:extLst/>
          </p:nvPr>
        </p:nvGraphicFramePr>
        <p:xfrm>
          <a:off x="457200" y="1981200"/>
          <a:ext cx="8229600" cy="3479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Question</a:t>
                      </a:r>
                    </a:p>
                  </a:txBody>
                  <a:tcPr/>
                </a:tc>
                <a:tc>
                  <a:txBody>
                    <a:bodyPr/>
                    <a:lstStyle/>
                    <a:p>
                      <a:r>
                        <a:rPr lang="en-US" dirty="0"/>
                        <a:t>Answer</a:t>
                      </a:r>
                    </a:p>
                  </a:txBody>
                  <a:tcPr/>
                </a:tc>
                <a:extLst>
                  <a:ext uri="{0D108BD9-81ED-4DB2-BD59-A6C34878D82A}">
                    <a16:rowId xmlns:a16="http://schemas.microsoft.com/office/drawing/2014/main" val="10000"/>
                  </a:ext>
                </a:extLst>
              </a:tr>
              <a:tr h="370840">
                <a:tc>
                  <a:txBody>
                    <a:bodyPr/>
                    <a:lstStyle/>
                    <a:p>
                      <a:r>
                        <a:rPr lang="en-US" dirty="0"/>
                        <a:t>Does the data definition distinguish among different subclasses of data?</a:t>
                      </a:r>
                    </a:p>
                  </a:txBody>
                  <a:tcPr/>
                </a:tc>
                <a:tc>
                  <a:txBody>
                    <a:bodyPr/>
                    <a:lstStyle/>
                    <a:p>
                      <a:r>
                        <a:rPr lang="en-US" dirty="0"/>
                        <a:t>Your template needs as many </a:t>
                      </a:r>
                      <a:r>
                        <a:rPr lang="en-US" dirty="0" err="1">
                          <a:hlinkClick r:id="rId2"/>
                        </a:rPr>
                        <a:t>cond</a:t>
                      </a:r>
                      <a:r>
                        <a:rPr lang="en-US" dirty="0"/>
                        <a:t> clauses as subclasses that the data definition distinguishes.</a:t>
                      </a:r>
                    </a:p>
                  </a:txBody>
                  <a:tcPr/>
                </a:tc>
                <a:extLst>
                  <a:ext uri="{0D108BD9-81ED-4DB2-BD59-A6C34878D82A}">
                    <a16:rowId xmlns:a16="http://schemas.microsoft.com/office/drawing/2014/main" val="10001"/>
                  </a:ext>
                </a:extLst>
              </a:tr>
              <a:tr h="370840">
                <a:tc>
                  <a:txBody>
                    <a:bodyPr/>
                    <a:lstStyle/>
                    <a:p>
                      <a:r>
                        <a:rPr lang="en-US" dirty="0"/>
                        <a:t>How do the subclasses differ from each other?</a:t>
                      </a:r>
                    </a:p>
                  </a:txBody>
                  <a:tcPr/>
                </a:tc>
                <a:tc>
                  <a:txBody>
                    <a:bodyPr/>
                    <a:lstStyle/>
                    <a:p>
                      <a:r>
                        <a:rPr lang="en-US" dirty="0"/>
                        <a:t>Use the differences to formulate a condition per clause.</a:t>
                      </a:r>
                    </a:p>
                  </a:txBody>
                  <a:tcPr/>
                </a:tc>
                <a:extLst>
                  <a:ext uri="{0D108BD9-81ED-4DB2-BD59-A6C34878D82A}">
                    <a16:rowId xmlns:a16="http://schemas.microsoft.com/office/drawing/2014/main" val="10002"/>
                  </a:ext>
                </a:extLst>
              </a:tr>
              <a:tr h="370840">
                <a:tc>
                  <a:txBody>
                    <a:bodyPr/>
                    <a:lstStyle/>
                    <a:p>
                      <a:r>
                        <a:rPr lang="en-US" dirty="0"/>
                        <a:t>Do any of the clauses deal with structured values?</a:t>
                      </a:r>
                    </a:p>
                  </a:txBody>
                  <a:tcPr/>
                </a:tc>
                <a:tc>
                  <a:txBody>
                    <a:bodyPr/>
                    <a:lstStyle/>
                    <a:p>
                      <a:r>
                        <a:rPr lang="en-US" dirty="0"/>
                        <a:t>If so, add appropriate selector expressions to the clause.</a:t>
                      </a:r>
                    </a:p>
                  </a:txBody>
                  <a:tcPr/>
                </a:tc>
                <a:extLst>
                  <a:ext uri="{0D108BD9-81ED-4DB2-BD59-A6C34878D82A}">
                    <a16:rowId xmlns:a16="http://schemas.microsoft.com/office/drawing/2014/main" val="10003"/>
                  </a:ext>
                </a:extLst>
              </a:tr>
              <a:tr h="370840">
                <a:tc>
                  <a:txBody>
                    <a:bodyPr/>
                    <a:lstStyle/>
                    <a:p>
                      <a:r>
                        <a:rPr lang="en-US" dirty="0">
                          <a:solidFill>
                            <a:srgbClr val="FF0000"/>
                          </a:solidFill>
                        </a:rPr>
                        <a:t>Does the data definition use self-references?</a:t>
                      </a:r>
                    </a:p>
                  </a:txBody>
                  <a:tcPr/>
                </a:tc>
                <a:tc>
                  <a:txBody>
                    <a:bodyPr/>
                    <a:lstStyle/>
                    <a:p>
                      <a:r>
                        <a:rPr lang="en-US" dirty="0">
                          <a:solidFill>
                            <a:srgbClr val="FF0000"/>
                          </a:solidFill>
                        </a:rPr>
                        <a:t>Formulate ``natural recursions'' for the template to represent the self-references of the data definition.</a:t>
                      </a:r>
                    </a:p>
                  </a:txBody>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Rectangle 7"/>
          <p:cNvSpPr/>
          <p:nvPr/>
        </p:nvSpPr>
        <p:spPr>
          <a:xfrm>
            <a:off x="304800" y="5624512"/>
            <a:ext cx="46482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We got the list template by following the template recipe and adding one more step.</a:t>
            </a:r>
          </a:p>
        </p:txBody>
      </p:sp>
    </p:spTree>
    <p:extLst>
      <p:ext uri="{BB962C8B-B14F-4D97-AF65-F5344CB8AC3E}">
        <p14:creationId xmlns:p14="http://schemas.microsoft.com/office/powerpoint/2010/main" val="177201178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solidFill>
            <a:schemeClr val="bg1"/>
          </a:solidFill>
        </p:spPr>
        <p:txBody>
          <a:bodyPr>
            <a:normAutofit/>
          </a:bodyPr>
          <a:lstStyle/>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seq-fn</a:t>
            </a:r>
            <a:r>
              <a:rPr lang="en-US" sz="2800" b="1" dirty="0">
                <a:latin typeface="Consolas" pitchFamily="49" charset="0"/>
                <a:cs typeface="Consolas" pitchFamily="49" charset="0"/>
              </a:rPr>
              <a:t> : </a:t>
            </a:r>
            <a:r>
              <a:rPr lang="en-US" sz="2800" b="1" dirty="0" err="1">
                <a:latin typeface="Consolas" pitchFamily="49" charset="0"/>
                <a:cs typeface="Consolas" pitchFamily="49" charset="0"/>
              </a:rPr>
              <a:t>XList</a:t>
            </a:r>
            <a:r>
              <a:rPr lang="en-US" sz="2800" b="1" dirty="0">
                <a:latin typeface="Consolas" pitchFamily="49" charset="0"/>
                <a:cs typeface="Consolas" pitchFamily="49" charset="0"/>
              </a:rPr>
              <a:t> -&gt; ??</a:t>
            </a:r>
          </a:p>
          <a:p>
            <a:pPr>
              <a:buNone/>
            </a:pPr>
            <a:r>
              <a:rPr lang="en-US" sz="2800" b="1" dirty="0">
                <a:latin typeface="Consolas" pitchFamily="49" charset="0"/>
                <a:cs typeface="Consolas" pitchFamily="49" charset="0"/>
              </a:rPr>
              <a:t>(define (</a:t>
            </a:r>
            <a:r>
              <a:rPr lang="en-US" sz="2800" b="1" dirty="0" err="1">
                <a:solidFill>
                  <a:srgbClr val="FF0000"/>
                </a:solidFill>
                <a:latin typeface="Consolas" pitchFamily="49" charset="0"/>
                <a:cs typeface="Consolas" pitchFamily="49" charset="0"/>
              </a:rPr>
              <a:t>seq-fn</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cond</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a:t>
            </a:r>
          </a:p>
          <a:p>
            <a:pPr>
              <a:buNone/>
            </a:pPr>
            <a:r>
              <a:rPr lang="en-US" sz="2800" b="1" dirty="0">
                <a:latin typeface="Consolas" pitchFamily="49" charset="0"/>
                <a:cs typeface="Consolas" pitchFamily="49" charset="0"/>
              </a:rPr>
              <a:t>    []))</a:t>
            </a:r>
          </a:p>
        </p:txBody>
      </p:sp>
      <p:sp>
        <p:nvSpPr>
          <p:cNvPr id="10" name="Content Placeholder 2"/>
          <p:cNvSpPr txBox="1">
            <a:spLocks/>
          </p:cNvSpPr>
          <p:nvPr/>
        </p:nvSpPr>
        <p:spPr>
          <a:xfrm>
            <a:off x="457200" y="1600200"/>
            <a:ext cx="8229600" cy="4525963"/>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seq-fn</a:t>
            </a: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XList</a:t>
            </a: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(define (</a:t>
            </a:r>
            <a:r>
              <a:rPr kumimoji="0" lang="en-US" sz="2800" b="1" i="0" u="none" strike="noStrike" kern="1200" cap="none" spc="0" normalizeH="0" baseline="0" noProof="0" dirty="0" err="1">
                <a:ln>
                  <a:noFill/>
                </a:ln>
                <a:solidFill>
                  <a:srgbClr val="FF0000"/>
                </a:solidFill>
                <a:effectLst/>
                <a:uLnTx/>
                <a:uFillTx/>
                <a:latin typeface="Consolas" pitchFamily="49" charset="0"/>
                <a:ea typeface="+mn-ea"/>
                <a:cs typeface="Consolas" pitchFamily="49" charset="0"/>
              </a:rPr>
              <a:t>seq-fn</a:t>
            </a: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cond</a:t>
            </a:r>
            <a:endPar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[(empty?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[else ...]))</a:t>
            </a:r>
          </a:p>
        </p:txBody>
      </p:sp>
      <p:sp>
        <p:nvSpPr>
          <p:cNvPr id="14" name="Content Placeholder 2"/>
          <p:cNvSpPr txBox="1">
            <a:spLocks/>
          </p:cNvSpPr>
          <p:nvPr/>
        </p:nvSpPr>
        <p:spPr>
          <a:xfrm>
            <a:off x="457200" y="1600200"/>
            <a:ext cx="8229600" cy="4525963"/>
          </a:xfrm>
          <a:prstGeom prst="rect">
            <a:avLst/>
          </a:prstGeom>
          <a:solidFill>
            <a:schemeClr val="bg1"/>
          </a:solidFill>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200" b="1" kern="1200">
                <a:solidFill>
                  <a:schemeClr val="tx1"/>
                </a:solidFill>
                <a:latin typeface="Consolas" pitchFamily="49" charset="0"/>
                <a:ea typeface="+mn-ea"/>
                <a:cs typeface="Consolas" pitchFamily="49"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seq-fn</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XList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-&gt;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(define (</a:t>
            </a:r>
            <a:r>
              <a:rPr kumimoji="0" lang="en-US" sz="2800" b="1" i="0" u="none" strike="noStrike" kern="1200" cap="none" spc="0" normalizeH="0" baseline="0" noProof="0" dirty="0" err="1">
                <a:ln>
                  <a:noFill/>
                </a:ln>
                <a:solidFill>
                  <a:srgbClr val="FF0000"/>
                </a:solidFill>
                <a:effectLst/>
                <a:uLnTx/>
                <a:uFillTx/>
                <a:latin typeface="Consolas" pitchFamily="49" charset="0"/>
                <a:ea typeface="+mn-ea"/>
              </a:rPr>
              <a:t>seq-fn</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cond</a:t>
            </a:r>
            <a:endParaRPr kumimoji="0" lang="en-US" sz="2800" b="1" i="0" u="none" strike="noStrike" kern="1200" cap="none" spc="0" normalizeH="0" baseline="0" noProof="0" dirty="0">
              <a:ln>
                <a:noFill/>
              </a:ln>
              <a:solidFill>
                <a:prstClr val="black"/>
              </a:solidFill>
              <a:effectLst/>
              <a:uLnTx/>
              <a:uFillTx/>
              <a:latin typeface="Consolas" pitchFamily="49" charset="0"/>
              <a:ea typeface="+mn-ea"/>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[(empty?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[else (... (first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(rest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a:t>
            </a:r>
          </a:p>
        </p:txBody>
      </p:sp>
      <p:sp>
        <p:nvSpPr>
          <p:cNvPr id="16" name="Content Placeholder 2"/>
          <p:cNvSpPr txBox="1">
            <a:spLocks/>
          </p:cNvSpPr>
          <p:nvPr/>
        </p:nvSpPr>
        <p:spPr>
          <a:xfrm>
            <a:off x="457200" y="1600200"/>
            <a:ext cx="8229600" cy="4525963"/>
          </a:xfrm>
          <a:prstGeom prst="rect">
            <a:avLst/>
          </a:prstGeom>
          <a:solidFill>
            <a:schemeClr val="bg1"/>
          </a:solidFill>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200" b="1" kern="1200">
                <a:solidFill>
                  <a:schemeClr val="tx1"/>
                </a:solidFill>
                <a:latin typeface="Consolas" pitchFamily="49" charset="0"/>
                <a:ea typeface="+mn-ea"/>
                <a:cs typeface="Consolas" pitchFamily="49"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seq-fn</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XList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-&gt;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(define (</a:t>
            </a:r>
            <a:r>
              <a:rPr kumimoji="0" lang="en-US" sz="2800" b="1" i="0" u="none" strike="noStrike" kern="1200" cap="none" spc="0" normalizeH="0" baseline="0" noProof="0" dirty="0" err="1">
                <a:ln>
                  <a:noFill/>
                </a:ln>
                <a:solidFill>
                  <a:srgbClr val="FF0000"/>
                </a:solidFill>
                <a:effectLst/>
                <a:uLnTx/>
                <a:uFillTx/>
                <a:latin typeface="Consolas" pitchFamily="49" charset="0"/>
                <a:ea typeface="+mn-ea"/>
              </a:rPr>
              <a:t>seq-fn</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cond</a:t>
            </a:r>
            <a:endParaRPr kumimoji="0" lang="en-US" sz="2800" b="1" i="0" u="none" strike="noStrike" kern="1200" cap="none" spc="0" normalizeH="0" baseline="0" noProof="0" dirty="0">
              <a:ln>
                <a:noFill/>
              </a:ln>
              <a:solidFill>
                <a:prstClr val="black"/>
              </a:solidFill>
              <a:effectLst/>
              <a:uLnTx/>
              <a:uFillTx/>
              <a:latin typeface="Consolas" pitchFamily="49" charset="0"/>
              <a:ea typeface="+mn-ea"/>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[(empty?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[else (... (first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srgbClr val="FF0000"/>
                </a:solidFill>
                <a:effectLst/>
                <a:uLnTx/>
                <a:uFillTx/>
                <a:latin typeface="Consolas" pitchFamily="49" charset="0"/>
                <a:ea typeface="+mn-ea"/>
              </a:rPr>
              <a:t>seq-fn</a:t>
            </a:r>
            <a:r>
              <a:rPr kumimoji="0" lang="en-US" sz="2800" b="1" i="0" u="none" strike="noStrike" kern="1200" cap="none" spc="0" normalizeH="0" baseline="0" noProof="0" dirty="0">
                <a:ln>
                  <a:noFill/>
                </a:ln>
                <a:solidFill>
                  <a:srgbClr val="FF0000"/>
                </a:solidFill>
                <a:effectLst/>
                <a:uLnTx/>
                <a:uFillTx/>
                <a:latin typeface="Consolas" pitchFamily="49" charset="0"/>
                <a:ea typeface="+mn-ea"/>
              </a:rPr>
              <a:t> </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(rest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a:t>
            </a:r>
          </a:p>
        </p:txBody>
      </p:sp>
      <p:sp>
        <p:nvSpPr>
          <p:cNvPr id="2" name="Title 1"/>
          <p:cNvSpPr>
            <a:spLocks noGrp="1"/>
          </p:cNvSpPr>
          <p:nvPr>
            <p:ph type="title"/>
          </p:nvPr>
        </p:nvSpPr>
        <p:spPr/>
        <p:txBody>
          <a:bodyPr>
            <a:normAutofit/>
          </a:bodyPr>
          <a:lstStyle/>
          <a:p>
            <a:r>
              <a:rPr lang="en-US" sz="3200" dirty="0"/>
              <a:t>Let's see how the four steps in the template recipe show up in the list template.</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4"/>
          <p:cNvSpPr/>
          <p:nvPr/>
        </p:nvSpPr>
        <p:spPr>
          <a:xfrm>
            <a:off x="228600" y="4724400"/>
            <a:ext cx="6302326" cy="1920557"/>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1. Write a </a:t>
            </a:r>
            <a:r>
              <a:rPr kumimoji="0" lang="en-US" sz="2400" b="0" i="0" u="none" strike="noStrike" kern="1200" cap="none" spc="0" normalizeH="0" baseline="0" noProof="0" dirty="0" err="1">
                <a:ln>
                  <a:noFill/>
                </a:ln>
                <a:solidFill>
                  <a:prstClr val="black"/>
                </a:solidFill>
                <a:effectLst/>
                <a:uLnTx/>
                <a:uFillTx/>
                <a:latin typeface="Calibri"/>
                <a:ea typeface="+mn-ea"/>
                <a:cs typeface="Consolas"/>
              </a:rPr>
              <a:t>cond</a:t>
            </a:r>
            <a:r>
              <a:rPr kumimoji="0" lang="en-US" sz="2400" b="0" i="0" u="none" strike="noStrike" kern="1200" cap="none" spc="0" normalizeH="0" baseline="0" noProof="0" dirty="0">
                <a:ln>
                  <a:noFill/>
                </a:ln>
                <a:solidFill>
                  <a:prstClr val="black"/>
                </a:solidFill>
                <a:effectLst/>
                <a:uLnTx/>
                <a:uFillTx/>
                <a:latin typeface="Calibri"/>
                <a:ea typeface="+mn-ea"/>
                <a:cs typeface="Consolas"/>
              </a:rPr>
              <a:t> clause with the correct number of clauses.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EECE1">
                    <a:lumMod val="50000"/>
                  </a:srgbClr>
                </a:solidFill>
                <a:effectLst/>
                <a:uLnTx/>
                <a:uFillTx/>
                <a:latin typeface="Calibri"/>
                <a:ea typeface="+mn-ea"/>
                <a:cs typeface="Consolas"/>
              </a:rPr>
              <a:t>2. Write predicates that distinguish the cases.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EECE1">
                    <a:lumMod val="50000"/>
                  </a:srgbClr>
                </a:solidFill>
                <a:effectLst/>
                <a:uLnTx/>
                <a:uFillTx/>
                <a:latin typeface="Calibri"/>
                <a:ea typeface="+mn-ea"/>
                <a:cs typeface="+mn-cs"/>
              </a:rPr>
              <a:t>3. For mixed data, add selectors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EECE1">
                    <a:lumMod val="50000"/>
                  </a:srgbClr>
                </a:solidFill>
                <a:effectLst/>
                <a:uLnTx/>
                <a:uFillTx/>
                <a:latin typeface="Calibri"/>
                <a:ea typeface="+mn-ea"/>
                <a:cs typeface="+mn-cs"/>
              </a:rPr>
              <a:t>4. For recursive data, add a recursive call</a:t>
            </a:r>
          </a:p>
        </p:txBody>
      </p:sp>
      <p:sp>
        <p:nvSpPr>
          <p:cNvPr id="11" name="Rectangle 10"/>
          <p:cNvSpPr/>
          <p:nvPr/>
        </p:nvSpPr>
        <p:spPr>
          <a:xfrm>
            <a:off x="228600" y="4724400"/>
            <a:ext cx="6302326" cy="1920557"/>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1. Write a </a:t>
            </a:r>
            <a:r>
              <a:rPr kumimoji="0" lang="en-US" sz="2400" b="0" i="0" u="none" strike="noStrike" kern="1200" cap="none" spc="0" normalizeH="0" baseline="0" noProof="0" dirty="0" err="1">
                <a:ln>
                  <a:noFill/>
                </a:ln>
                <a:solidFill>
                  <a:prstClr val="black"/>
                </a:solidFill>
                <a:effectLst/>
                <a:uLnTx/>
                <a:uFillTx/>
                <a:latin typeface="Calibri"/>
                <a:ea typeface="+mn-ea"/>
                <a:cs typeface="Consolas"/>
              </a:rPr>
              <a:t>cond</a:t>
            </a:r>
            <a:r>
              <a:rPr kumimoji="0" lang="en-US" sz="2400" b="0" i="0" u="none" strike="noStrike" kern="1200" cap="none" spc="0" normalizeH="0" baseline="0" noProof="0" dirty="0">
                <a:ln>
                  <a:noFill/>
                </a:ln>
                <a:solidFill>
                  <a:prstClr val="black"/>
                </a:solidFill>
                <a:effectLst/>
                <a:uLnTx/>
                <a:uFillTx/>
                <a:latin typeface="Calibri"/>
                <a:ea typeface="+mn-ea"/>
                <a:cs typeface="Consolas"/>
              </a:rPr>
              <a:t> clause with the correct number of clauses.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2. Write predicates that distinguish the cases.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EECE1">
                    <a:lumMod val="50000"/>
                  </a:srgbClr>
                </a:solidFill>
                <a:effectLst/>
                <a:uLnTx/>
                <a:uFillTx/>
                <a:latin typeface="Calibri"/>
                <a:ea typeface="+mn-ea"/>
                <a:cs typeface="+mn-cs"/>
              </a:rPr>
              <a:t>3. For mixed data, add selectors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EECE1">
                    <a:lumMod val="50000"/>
                  </a:srgbClr>
                </a:solidFill>
                <a:effectLst/>
                <a:uLnTx/>
                <a:uFillTx/>
                <a:latin typeface="Calibri"/>
                <a:ea typeface="+mn-ea"/>
                <a:cs typeface="+mn-cs"/>
              </a:rPr>
              <a:t>4. For recursive data, add a recursive call</a:t>
            </a:r>
          </a:p>
        </p:txBody>
      </p:sp>
      <p:sp>
        <p:nvSpPr>
          <p:cNvPr id="15" name="Rectangle 14"/>
          <p:cNvSpPr/>
          <p:nvPr/>
        </p:nvSpPr>
        <p:spPr>
          <a:xfrm>
            <a:off x="228600" y="4724400"/>
            <a:ext cx="6302326" cy="1920557"/>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1. Write a </a:t>
            </a:r>
            <a:r>
              <a:rPr kumimoji="0" lang="en-US" sz="2400" b="0" i="0" u="none" strike="noStrike" kern="1200" cap="none" spc="0" normalizeH="0" baseline="0" noProof="0" dirty="0" err="1">
                <a:ln>
                  <a:noFill/>
                </a:ln>
                <a:solidFill>
                  <a:prstClr val="black"/>
                </a:solidFill>
                <a:effectLst/>
                <a:uLnTx/>
                <a:uFillTx/>
                <a:latin typeface="Calibri"/>
                <a:ea typeface="+mn-ea"/>
                <a:cs typeface="Consolas"/>
              </a:rPr>
              <a:t>cond</a:t>
            </a:r>
            <a:r>
              <a:rPr kumimoji="0" lang="en-US" sz="2400" b="0" i="0" u="none" strike="noStrike" kern="1200" cap="none" spc="0" normalizeH="0" baseline="0" noProof="0" dirty="0">
                <a:ln>
                  <a:noFill/>
                </a:ln>
                <a:solidFill>
                  <a:prstClr val="black"/>
                </a:solidFill>
                <a:effectLst/>
                <a:uLnTx/>
                <a:uFillTx/>
                <a:latin typeface="Calibri"/>
                <a:ea typeface="+mn-ea"/>
                <a:cs typeface="Consolas"/>
              </a:rPr>
              <a:t> clause with the correct number of clauses.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2. Write predicates that distinguish the cases.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3. For mixed data, add selectors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EECE1">
                    <a:lumMod val="50000"/>
                  </a:srgbClr>
                </a:solidFill>
                <a:effectLst/>
                <a:uLnTx/>
                <a:uFillTx/>
                <a:latin typeface="Calibri"/>
                <a:ea typeface="+mn-ea"/>
                <a:cs typeface="+mn-cs"/>
              </a:rPr>
              <a:t>4. For recursive data, add a recursive call</a:t>
            </a:r>
          </a:p>
        </p:txBody>
      </p:sp>
      <p:sp>
        <p:nvSpPr>
          <p:cNvPr id="17" name="Rectangle 16"/>
          <p:cNvSpPr/>
          <p:nvPr/>
        </p:nvSpPr>
        <p:spPr>
          <a:xfrm>
            <a:off x="228600" y="4724400"/>
            <a:ext cx="6302326" cy="1920557"/>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1. Write a </a:t>
            </a:r>
            <a:r>
              <a:rPr kumimoji="0" lang="en-US" sz="2400" b="0" i="0" u="none" strike="noStrike" kern="1200" cap="none" spc="0" normalizeH="0" baseline="0" noProof="0" dirty="0" err="1">
                <a:ln>
                  <a:noFill/>
                </a:ln>
                <a:solidFill>
                  <a:prstClr val="black"/>
                </a:solidFill>
                <a:effectLst/>
                <a:uLnTx/>
                <a:uFillTx/>
                <a:latin typeface="Calibri"/>
                <a:ea typeface="+mn-ea"/>
                <a:cs typeface="Consolas"/>
              </a:rPr>
              <a:t>cond</a:t>
            </a:r>
            <a:r>
              <a:rPr kumimoji="0" lang="en-US" sz="2400" b="0" i="0" u="none" strike="noStrike" kern="1200" cap="none" spc="0" normalizeH="0" baseline="0" noProof="0" dirty="0">
                <a:ln>
                  <a:noFill/>
                </a:ln>
                <a:solidFill>
                  <a:prstClr val="black"/>
                </a:solidFill>
                <a:effectLst/>
                <a:uLnTx/>
                <a:uFillTx/>
                <a:latin typeface="Calibri"/>
                <a:ea typeface="+mn-ea"/>
                <a:cs typeface="Consolas"/>
              </a:rPr>
              <a:t> clause with the correct number of clauses.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2. Write predicates that distinguish the cases.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3. For mixed data, add selectors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4. For recursive data, add a recursive call</a:t>
            </a:r>
          </a:p>
        </p:txBody>
      </p:sp>
      <p:sp>
        <p:nvSpPr>
          <p:cNvPr id="12" name="TextBox 11"/>
          <p:cNvSpPr txBox="1"/>
          <p:nvPr/>
        </p:nvSpPr>
        <p:spPr>
          <a:xfrm>
            <a:off x="5943600" y="5333048"/>
            <a:ext cx="3112840" cy="105251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20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Observe that </a:t>
            </a:r>
            <a:r>
              <a:rPr kumimoji="0" lang="en-US" sz="1600" b="1" i="0" u="none" strike="noStrike" kern="1200" cap="none" spc="0" normalizeH="0" baseline="0" noProof="0" dirty="0">
                <a:ln>
                  <a:noFill/>
                </a:ln>
                <a:solidFill>
                  <a:prstClr val="black"/>
                </a:solidFill>
                <a:effectLst/>
                <a:uLnTx/>
                <a:uFillTx/>
                <a:latin typeface="Calibri"/>
                <a:ea typeface="+mn-ea"/>
                <a:cs typeface="+mn-cs"/>
              </a:rPr>
              <a:t>(cons X </a:t>
            </a:r>
            <a:r>
              <a:rPr kumimoji="0" lang="en-US" sz="1600" b="1" i="0" u="none" strike="noStrike" kern="1200" cap="none" spc="0" normalizeH="0" baseline="0" noProof="0" dirty="0" err="1">
                <a:ln>
                  <a:noFill/>
                </a:ln>
                <a:solidFill>
                  <a:prstClr val="black"/>
                </a:solidFill>
                <a:effectLst/>
                <a:uLnTx/>
                <a:uFillTx/>
                <a:latin typeface="Calibri"/>
                <a:ea typeface="+mn-ea"/>
                <a:cs typeface="+mn-cs"/>
              </a:rPr>
              <a:t>XList</a:t>
            </a:r>
            <a:r>
              <a:rPr kumimoji="0" lang="en-US" sz="1600" b="1" i="0" u="none" strike="noStrike" kern="1200" cap="none" spc="0" normalizeH="0" baseline="0" noProof="0" dirty="0">
                <a:ln>
                  <a:noFill/>
                </a:ln>
                <a:solidFill>
                  <a:prstClr val="black"/>
                </a:solidFill>
                <a:effectLst/>
                <a:uLnTx/>
                <a:uFillTx/>
                <a:latin typeface="Calibri"/>
                <a:ea typeface="+mn-ea"/>
                <a:cs typeface="+mn-cs"/>
              </a:rPr>
              <a:t>) </a:t>
            </a:r>
            <a:r>
              <a:rPr kumimoji="0" lang="en-US" sz="1600" b="0" i="0" u="none" strike="noStrike" kern="1200" cap="none" spc="0" normalizeH="0" baseline="0" noProof="0" dirty="0">
                <a:ln>
                  <a:noFill/>
                </a:ln>
                <a:solidFill>
                  <a:prstClr val="black"/>
                </a:solidFill>
                <a:effectLst/>
                <a:uLnTx/>
                <a:uFillTx/>
                <a:latin typeface="Calibri"/>
                <a:ea typeface="+mn-ea"/>
                <a:cs typeface="+mn-cs"/>
              </a:rPr>
              <a:t>was a structured value, and that </a:t>
            </a:r>
            <a:r>
              <a:rPr kumimoji="0" lang="en-US" sz="1600" b="1" i="0" u="none" strike="noStrike" kern="1200" cap="none" spc="0" normalizeH="0" baseline="0" noProof="0" dirty="0">
                <a:ln>
                  <a:noFill/>
                </a:ln>
                <a:solidFill>
                  <a:prstClr val="black"/>
                </a:solidFill>
                <a:effectLst/>
                <a:uLnTx/>
                <a:uFillTx/>
                <a:latin typeface="Calibri"/>
                <a:ea typeface="+mn-ea"/>
                <a:cs typeface="+mn-cs"/>
              </a:rPr>
              <a:t>(first </a:t>
            </a:r>
            <a:r>
              <a:rPr kumimoji="0" lang="en-US" sz="1600" b="1" i="0" u="none" strike="noStrike" kern="1200" cap="none" spc="0" normalizeH="0" baseline="0" noProof="0" dirty="0" err="1">
                <a:ln>
                  <a:noFill/>
                </a:ln>
                <a:solidFill>
                  <a:prstClr val="black"/>
                </a:solidFill>
                <a:effectLst/>
                <a:uLnTx/>
                <a:uFillTx/>
                <a:latin typeface="Calibri"/>
                <a:ea typeface="+mn-ea"/>
                <a:cs typeface="+mn-cs"/>
              </a:rPr>
              <a:t>lst</a:t>
            </a:r>
            <a:r>
              <a:rPr kumimoji="0" lang="en-US" sz="1600" b="1" i="0" u="none" strike="noStrike" kern="1200" cap="none" spc="0" normalizeH="0" baseline="0" noProof="0" dirty="0">
                <a:ln>
                  <a:noFill/>
                </a:ln>
                <a:solidFill>
                  <a:prstClr val="black"/>
                </a:solidFill>
                <a:effectLst/>
                <a:uLnTx/>
                <a:uFillTx/>
                <a:latin typeface="Calibri"/>
                <a:ea typeface="+mn-ea"/>
                <a:cs typeface="+mn-cs"/>
              </a:rPr>
              <a:t>) </a:t>
            </a:r>
            <a:r>
              <a:rPr kumimoji="0" lang="en-US" sz="1600" b="0" i="0" u="none" strike="noStrike" kern="1200" cap="none" spc="0" normalizeH="0" baseline="0" noProof="0" dirty="0">
                <a:ln>
                  <a:noFill/>
                </a:ln>
                <a:solidFill>
                  <a:prstClr val="black"/>
                </a:solidFill>
                <a:effectLst/>
                <a:uLnTx/>
                <a:uFillTx/>
                <a:latin typeface="Calibri"/>
                <a:ea typeface="+mn-ea"/>
                <a:cs typeface="+mn-cs"/>
              </a:rPr>
              <a:t>and </a:t>
            </a:r>
            <a:r>
              <a:rPr kumimoji="0" lang="en-US" sz="1600" b="1" i="0" u="none" strike="noStrike" kern="1200" cap="none" spc="0" normalizeH="0" baseline="0" noProof="0" dirty="0">
                <a:ln>
                  <a:noFill/>
                </a:ln>
                <a:solidFill>
                  <a:prstClr val="black"/>
                </a:solidFill>
                <a:effectLst/>
                <a:uLnTx/>
                <a:uFillTx/>
                <a:latin typeface="Calibri"/>
                <a:ea typeface="+mn-ea"/>
                <a:cs typeface="+mn-cs"/>
              </a:rPr>
              <a:t>(rest </a:t>
            </a:r>
            <a:r>
              <a:rPr kumimoji="0" lang="en-US" sz="1600" b="1" i="0" u="none" strike="noStrike" kern="1200" cap="none" spc="0" normalizeH="0" baseline="0" noProof="0" dirty="0" err="1">
                <a:ln>
                  <a:noFill/>
                </a:ln>
                <a:solidFill>
                  <a:prstClr val="black"/>
                </a:solidFill>
                <a:effectLst/>
                <a:uLnTx/>
                <a:uFillTx/>
                <a:latin typeface="Calibri"/>
                <a:ea typeface="+mn-ea"/>
                <a:cs typeface="+mn-cs"/>
              </a:rPr>
              <a:t>lst</a:t>
            </a:r>
            <a:r>
              <a:rPr kumimoji="0" lang="en-US" sz="1600" b="1" i="0" u="none" strike="noStrike" kern="1200" cap="none" spc="0" normalizeH="0" baseline="0" noProof="0" dirty="0">
                <a:ln>
                  <a:noFill/>
                </a:ln>
                <a:solidFill>
                  <a:prstClr val="black"/>
                </a:solidFill>
                <a:effectLst/>
                <a:uLnTx/>
                <a:uFillTx/>
                <a:latin typeface="Calibri"/>
                <a:ea typeface="+mn-ea"/>
                <a:cs typeface="+mn-cs"/>
              </a:rPr>
              <a:t>) </a:t>
            </a:r>
            <a:r>
              <a:rPr kumimoji="0" lang="en-US" sz="1600" b="0" i="0" u="none" strike="noStrike" kern="1200" cap="none" spc="0" normalizeH="0" baseline="0" noProof="0" dirty="0">
                <a:ln>
                  <a:noFill/>
                </a:ln>
                <a:solidFill>
                  <a:prstClr val="black"/>
                </a:solidFill>
                <a:effectLst/>
                <a:uLnTx/>
                <a:uFillTx/>
                <a:latin typeface="Calibri"/>
                <a:ea typeface="+mn-ea"/>
                <a:cs typeface="+mn-cs"/>
              </a:rPr>
              <a:t>were the appropriate selector expressions</a:t>
            </a:r>
          </a:p>
        </p:txBody>
      </p:sp>
    </p:spTree>
    <p:extLst>
      <p:ext uri="{BB962C8B-B14F-4D97-AF65-F5344CB8AC3E}">
        <p14:creationId xmlns:p14="http://schemas.microsoft.com/office/powerpoint/2010/main" val="17550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0" grpId="1" animBg="1"/>
      <p:bldP spid="14" grpId="0" animBg="1"/>
      <p:bldP spid="14" grpId="1" animBg="1"/>
      <p:bldP spid="16" grpId="0" animBg="1"/>
      <p:bldP spid="5" grpId="0" animBg="1"/>
      <p:bldP spid="11" grpId="0" animBg="1"/>
      <p:bldP spid="11" grpId="1" animBg="1"/>
      <p:bldP spid="15" grpId="0" animBg="1"/>
      <p:bldP spid="15" grpId="1" animBg="1"/>
      <p:bldP spid="17" grpId="0" animBg="1"/>
      <p:bldP spid="12"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From Observer Template to Function Definition</a:t>
            </a:r>
          </a:p>
        </p:txBody>
      </p:sp>
      <p:sp>
        <p:nvSpPr>
          <p:cNvPr id="3" name="Content Placeholder 2"/>
          <p:cNvSpPr>
            <a:spLocks noGrp="1"/>
          </p:cNvSpPr>
          <p:nvPr>
            <p:ph idx="1"/>
          </p:nvPr>
        </p:nvSpPr>
        <p:spPr/>
        <p:txBody>
          <a:bodyPr/>
          <a:lstStyle/>
          <a:p>
            <a:r>
              <a:rPr lang="en-US" dirty="0"/>
              <a:t>Remember that when we use a template, all we do is fill in the blanks.</a:t>
            </a:r>
          </a:p>
          <a:p>
            <a:r>
              <a:rPr lang="en-US" dirty="0"/>
              <a:t>For each blank, we had a question to answer:</a:t>
            </a:r>
          </a:p>
          <a:p>
            <a:pPr lvl="1"/>
            <a:r>
              <a:rPr lang="en-US" dirty="0"/>
              <a:t>"What's the answer for a red light?"</a:t>
            </a:r>
          </a:p>
          <a:p>
            <a:pPr lvl="1"/>
            <a:r>
              <a:rPr lang="en-US" dirty="0"/>
              <a:t>"What's the answer for a yellow light?"</a:t>
            </a:r>
          </a:p>
          <a:p>
            <a:pPr lvl="1"/>
            <a:r>
              <a:rPr lang="en-US" dirty="0"/>
              <a:t>"What's the answer for a green light?"</a:t>
            </a:r>
          </a:p>
          <a:p>
            <a:r>
              <a:rPr lang="en-US" dirty="0"/>
              <a:t>The questions are the same, no matter what the function is.</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2921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tree-fn : Tree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tree-fn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[(leaf? t) (... (leaf-datum t))]</a:t>
            </a:r>
          </a:p>
          <a:p>
            <a:pPr>
              <a:buNone/>
            </a:pPr>
            <a:r>
              <a:rPr lang="en-US" sz="2400" b="1" dirty="0">
                <a:latin typeface="Consolas" pitchFamily="49" charset="0"/>
                <a:cs typeface="Consolas" pitchFamily="49" charset="0"/>
              </a:rPr>
              <a:t>    [else (...</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tree-fn</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lson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tree-fn</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rson</a:t>
            </a:r>
            <a:r>
              <a:rPr lang="en-US" sz="2400" b="1" dirty="0">
                <a:latin typeface="Consolas" pitchFamily="49" charset="0"/>
                <a:cs typeface="Consolas" pitchFamily="49" charset="0"/>
              </a:rPr>
              <a:t> t) ))]))</a:t>
            </a:r>
          </a:p>
        </p:txBody>
      </p:sp>
      <p:sp>
        <p:nvSpPr>
          <p:cNvPr id="4" name="Slide Number Placeholder 3"/>
          <p:cNvSpPr>
            <a:spLocks noGrp="1"/>
          </p:cNvSpPr>
          <p:nvPr>
            <p:ph type="sldNum" sz="quarter" idx="12"/>
          </p:nvPr>
        </p:nvSpPr>
        <p:spPr/>
        <p:txBody>
          <a:bodyPr/>
          <a:lstStyle/>
          <a:p>
            <a:fld id="{C1D4534E-1B22-4A44-850A-B3E8E9EE687A}" type="slidenum">
              <a:rPr lang="en-US" smtClean="0"/>
              <a:t>11</a:t>
            </a:fld>
            <a:endParaRPr lang="en-US"/>
          </a:p>
        </p:txBody>
      </p:sp>
      <p:grpSp>
        <p:nvGrpSpPr>
          <p:cNvPr id="9" name="Group 8"/>
          <p:cNvGrpSpPr/>
          <p:nvPr/>
        </p:nvGrpSpPr>
        <p:grpSpPr>
          <a:xfrm>
            <a:off x="3793067" y="1066800"/>
            <a:ext cx="4360333" cy="1936044"/>
            <a:chOff x="3793067" y="1066800"/>
            <a:chExt cx="4360333" cy="1936044"/>
          </a:xfrm>
        </p:grpSpPr>
        <p:sp>
          <p:nvSpPr>
            <p:cNvPr id="8" name="Freeform 7"/>
            <p:cNvSpPr/>
            <p:nvPr/>
          </p:nvSpPr>
          <p:spPr>
            <a:xfrm>
              <a:off x="3793067" y="1275644"/>
              <a:ext cx="2133600" cy="1727200"/>
            </a:xfrm>
            <a:custGeom>
              <a:avLst/>
              <a:gdLst>
                <a:gd name="connsiteX0" fmla="*/ 2133600 w 2133600"/>
                <a:gd name="connsiteY0" fmla="*/ 237067 h 1727200"/>
                <a:gd name="connsiteX1" fmla="*/ 1004711 w 2133600"/>
                <a:gd name="connsiteY1" fmla="*/ 248356 h 1727200"/>
                <a:gd name="connsiteX2" fmla="*/ 0 w 2133600"/>
                <a:gd name="connsiteY2" fmla="*/ 1727200 h 1727200"/>
              </a:gdLst>
              <a:ahLst/>
              <a:cxnLst>
                <a:cxn ang="0">
                  <a:pos x="connsiteX0" y="connsiteY0"/>
                </a:cxn>
                <a:cxn ang="0">
                  <a:pos x="connsiteX1" y="connsiteY1"/>
                </a:cxn>
                <a:cxn ang="0">
                  <a:pos x="connsiteX2" y="connsiteY2"/>
                </a:cxn>
              </a:cxnLst>
              <a:rect l="l" t="t" r="r" b="b"/>
              <a:pathLst>
                <a:path w="2133600" h="1727200">
                  <a:moveTo>
                    <a:pt x="2133600" y="237067"/>
                  </a:moveTo>
                  <a:cubicBezTo>
                    <a:pt x="1746955" y="118533"/>
                    <a:pt x="1360311" y="0"/>
                    <a:pt x="1004711" y="248356"/>
                  </a:cubicBezTo>
                  <a:cubicBezTo>
                    <a:pt x="649111" y="496712"/>
                    <a:pt x="156163" y="1493896"/>
                    <a:pt x="0" y="172720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a:off x="5943600" y="1066800"/>
              <a:ext cx="2209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What’s the answer for a leaf?</a:t>
              </a:r>
            </a:p>
          </p:txBody>
        </p:sp>
      </p:grpSp>
      <p:grpSp>
        <p:nvGrpSpPr>
          <p:cNvPr id="17" name="Group 16"/>
          <p:cNvGrpSpPr/>
          <p:nvPr/>
        </p:nvGrpSpPr>
        <p:grpSpPr>
          <a:xfrm>
            <a:off x="216370" y="3793067"/>
            <a:ext cx="5117630" cy="2379133"/>
            <a:chOff x="216370" y="3793067"/>
            <a:chExt cx="5117630" cy="2379133"/>
          </a:xfrm>
        </p:grpSpPr>
        <p:sp>
          <p:nvSpPr>
            <p:cNvPr id="10" name="Rectangle 9"/>
            <p:cNvSpPr/>
            <p:nvPr/>
          </p:nvSpPr>
          <p:spPr>
            <a:xfrm>
              <a:off x="1676400" y="5257800"/>
              <a:ext cx="3657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If you knew the answers for the 2 sons, how could you find the answer for the whole tree?</a:t>
              </a:r>
            </a:p>
          </p:txBody>
        </p:sp>
        <p:sp>
          <p:nvSpPr>
            <p:cNvPr id="16" name="Freeform 15"/>
            <p:cNvSpPr/>
            <p:nvPr/>
          </p:nvSpPr>
          <p:spPr>
            <a:xfrm>
              <a:off x="216370" y="3793067"/>
              <a:ext cx="2391363" cy="2227674"/>
            </a:xfrm>
            <a:custGeom>
              <a:avLst/>
              <a:gdLst>
                <a:gd name="connsiteX0" fmla="*/ 1454386 w 2391363"/>
                <a:gd name="connsiteY0" fmla="*/ 1919111 h 2227674"/>
                <a:gd name="connsiteX1" fmla="*/ 156163 w 2391363"/>
                <a:gd name="connsiteY1" fmla="*/ 1907822 h 2227674"/>
                <a:gd name="connsiteX2" fmla="*/ 2391363 w 2391363"/>
                <a:gd name="connsiteY2" fmla="*/ 0 h 2227674"/>
              </a:gdLst>
              <a:ahLst/>
              <a:cxnLst>
                <a:cxn ang="0">
                  <a:pos x="connsiteX0" y="connsiteY0"/>
                </a:cxn>
                <a:cxn ang="0">
                  <a:pos x="connsiteX1" y="connsiteY1"/>
                </a:cxn>
                <a:cxn ang="0">
                  <a:pos x="connsiteX2" y="connsiteY2"/>
                </a:cxn>
              </a:cxnLst>
              <a:rect l="l" t="t" r="r" b="b"/>
              <a:pathLst>
                <a:path w="2391363" h="2227674">
                  <a:moveTo>
                    <a:pt x="1454386" y="1919111"/>
                  </a:moveTo>
                  <a:cubicBezTo>
                    <a:pt x="727193" y="2073392"/>
                    <a:pt x="0" y="2227674"/>
                    <a:pt x="156163" y="1907822"/>
                  </a:cubicBezTo>
                  <a:cubicBezTo>
                    <a:pt x="312326" y="1587970"/>
                    <a:pt x="1351844" y="793985"/>
                    <a:pt x="2391363" y="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 name="Rectangle 4"/>
          <p:cNvSpPr/>
          <p:nvPr/>
        </p:nvSpPr>
        <p:spPr>
          <a:xfrm>
            <a:off x="5791200" y="4906904"/>
            <a:ext cx="3124200" cy="1798696"/>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And here are the template questions.  When we write a function using the template, we fill in the template with the answers to these questions.</a:t>
            </a:r>
          </a:p>
        </p:txBody>
      </p:sp>
    </p:spTree>
    <p:extLst>
      <p:ext uri="{BB962C8B-B14F-4D97-AF65-F5344CB8AC3E}">
        <p14:creationId xmlns:p14="http://schemas.microsoft.com/office/powerpoint/2010/main" val="141797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Questions for </a:t>
            </a:r>
            <a:r>
              <a:rPr lang="en-US" dirty="0" err="1"/>
              <a:t>TLState</a:t>
            </a:r>
            <a:endParaRPr lang="en-US" dirty="0"/>
          </a:p>
        </p:txBody>
      </p:sp>
      <p:sp>
        <p:nvSpPr>
          <p:cNvPr id="3" name="Content Placeholder 2"/>
          <p:cNvSpPr>
            <a:spLocks noGrp="1"/>
          </p:cNvSpPr>
          <p:nvPr>
            <p:ph idx="1"/>
          </p:nvPr>
        </p:nvSpPr>
        <p:spPr>
          <a:xfrm>
            <a:off x="446314" y="1623218"/>
            <a:ext cx="8686800" cy="4525963"/>
          </a:xfrm>
          <a:ln w="12700">
            <a:noFill/>
          </a:ln>
        </p:spPr>
        <p:txBody>
          <a:bodyPr>
            <a:normAutofit/>
          </a:bodyPr>
          <a:lstStyle/>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tls-fn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TLState</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err="1">
                <a:latin typeface="Consolas" pitchFamily="49" charset="0"/>
                <a:cs typeface="Consolas" pitchFamily="49" charset="0"/>
              </a:rPr>
              <a:t>tls-fn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tls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[(string=? </a:t>
            </a:r>
            <a:r>
              <a:rPr lang="en-US" sz="2400" b="1" dirty="0" err="1">
                <a:latin typeface="Consolas" pitchFamily="49" charset="0"/>
                <a:cs typeface="Consolas" pitchFamily="49" charset="0"/>
              </a:rPr>
              <a:t>tls</a:t>
            </a:r>
            <a:r>
              <a:rPr lang="en-US" sz="2400" b="1" dirty="0">
                <a:latin typeface="Consolas" pitchFamily="49" charset="0"/>
                <a:cs typeface="Consolas" pitchFamily="49" charset="0"/>
              </a:rPr>
              <a:t> "red") ...]</a:t>
            </a:r>
          </a:p>
          <a:p>
            <a:pPr>
              <a:buNone/>
            </a:pPr>
            <a:r>
              <a:rPr lang="en-US" sz="2400" b="1" dirty="0">
                <a:latin typeface="Consolas" pitchFamily="49" charset="0"/>
                <a:cs typeface="Consolas" pitchFamily="49" charset="0"/>
              </a:rPr>
              <a:t>;    [(string=? </a:t>
            </a:r>
            <a:r>
              <a:rPr lang="en-US" sz="2400" b="1" dirty="0" err="1">
                <a:latin typeface="Consolas" pitchFamily="49" charset="0"/>
                <a:cs typeface="Consolas" pitchFamily="49" charset="0"/>
              </a:rPr>
              <a:t>tls</a:t>
            </a:r>
            <a:r>
              <a:rPr lang="en-US" sz="2400" b="1" dirty="0">
                <a:latin typeface="Consolas" pitchFamily="49" charset="0"/>
                <a:cs typeface="Consolas" pitchFamily="49" charset="0"/>
              </a:rPr>
              <a:t> "yellow") ...]</a:t>
            </a:r>
          </a:p>
          <a:p>
            <a:pPr>
              <a:buNone/>
            </a:pPr>
            <a:r>
              <a:rPr lang="en-US" sz="2400" b="1" dirty="0">
                <a:latin typeface="Consolas" pitchFamily="49" charset="0"/>
                <a:cs typeface="Consolas" pitchFamily="49" charset="0"/>
              </a:rPr>
              <a:t>;    [(string=? </a:t>
            </a:r>
            <a:r>
              <a:rPr lang="en-US" sz="2400" b="1" dirty="0" err="1">
                <a:latin typeface="Consolas" pitchFamily="49" charset="0"/>
                <a:cs typeface="Consolas" pitchFamily="49" charset="0"/>
              </a:rPr>
              <a:t>tls</a:t>
            </a:r>
            <a:r>
              <a:rPr lang="en-US" sz="2400" b="1" dirty="0">
                <a:latin typeface="Consolas" pitchFamily="49" charset="0"/>
                <a:cs typeface="Consolas" pitchFamily="49" charset="0"/>
              </a:rPr>
              <a:t> "green") ...]))</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Rectangle 3"/>
          <p:cNvSpPr/>
          <p:nvPr/>
        </p:nvSpPr>
        <p:spPr>
          <a:xfrm>
            <a:off x="6248400" y="1447800"/>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What's the answer for "red"?</a:t>
            </a:r>
          </a:p>
        </p:txBody>
      </p:sp>
      <p:sp>
        <p:nvSpPr>
          <p:cNvPr id="6" name="Rectangle 5"/>
          <p:cNvSpPr/>
          <p:nvPr/>
        </p:nvSpPr>
        <p:spPr>
          <a:xfrm>
            <a:off x="6553200" y="2971800"/>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What's the answer for "yellow"?</a:t>
            </a:r>
          </a:p>
        </p:txBody>
      </p:sp>
      <p:sp>
        <p:nvSpPr>
          <p:cNvPr id="7" name="Rectangle 6"/>
          <p:cNvSpPr/>
          <p:nvPr/>
        </p:nvSpPr>
        <p:spPr>
          <a:xfrm>
            <a:off x="5943600" y="4724400"/>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What's the answer for "green"?</a:t>
            </a:r>
          </a:p>
        </p:txBody>
      </p:sp>
      <p:sp>
        <p:nvSpPr>
          <p:cNvPr id="8" name="Rectangle 7"/>
          <p:cNvSpPr/>
          <p:nvPr/>
        </p:nvSpPr>
        <p:spPr>
          <a:xfrm>
            <a:off x="457200" y="4457700"/>
            <a:ext cx="5029200" cy="24003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The questions are the same, no matter what function we are defining.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To finish the function definition, all we do is to fill in the blanks with the answers.</a:t>
            </a:r>
          </a:p>
        </p:txBody>
      </p:sp>
      <p:cxnSp>
        <p:nvCxnSpPr>
          <p:cNvPr id="10" name="Straight Arrow Connector 9"/>
          <p:cNvCxnSpPr>
            <a:stCxn id="4" idx="1"/>
          </p:cNvCxnSpPr>
          <p:nvPr/>
        </p:nvCxnSpPr>
        <p:spPr>
          <a:xfrm flipH="1">
            <a:off x="5334000" y="1905000"/>
            <a:ext cx="914400" cy="1066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1"/>
          </p:cNvCxnSpPr>
          <p:nvPr/>
        </p:nvCxnSpPr>
        <p:spPr>
          <a:xfrm flipH="1">
            <a:off x="5943600" y="3429000"/>
            <a:ext cx="609600" cy="76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0"/>
          </p:cNvCxnSpPr>
          <p:nvPr/>
        </p:nvCxnSpPr>
        <p:spPr>
          <a:xfrm flipH="1" flipV="1">
            <a:off x="5791200" y="4191000"/>
            <a:ext cx="1447800" cy="533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641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Mutually-Recursive Data Definitions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a:t>Lesson 6.3</a:t>
            </a:r>
            <a:endParaRPr lang="en-US" dirty="0"/>
          </a:p>
          <a:p>
            <a:endParaRPr lang="en-US" dirty="0"/>
          </a:p>
        </p:txBody>
      </p:sp>
      <p:sp>
        <p:nvSpPr>
          <p:cNvPr id="7" name="Slide Number Placeholder 6"/>
          <p:cNvSpPr>
            <a:spLocks noGrp="1"/>
          </p:cNvSpPr>
          <p:nvPr>
            <p:ph type="sldNum" sz="quarter" idx="12"/>
          </p:nvPr>
        </p:nvSpPr>
        <p:spPr/>
        <p:txBody>
          <a:bodyPr/>
          <a:lstStyle/>
          <a:p>
            <a:fld id="{C1D4534E-1B22-4A44-850A-B3E8E9EE687A}" type="slidenum">
              <a:rPr lang="en-US" smtClean="0"/>
              <a:t>111</a:t>
            </a:fld>
            <a:endParaRPr lang="en-US"/>
          </a:p>
        </p:txBody>
      </p:sp>
      <p:grpSp>
        <p:nvGrpSpPr>
          <p:cNvPr id="4" name="Group 3"/>
          <p:cNvGrpSpPr/>
          <p:nvPr/>
        </p:nvGrpSpPr>
        <p:grpSpPr>
          <a:xfrm>
            <a:off x="120650" y="6314759"/>
            <a:ext cx="8902700" cy="400110"/>
            <a:chOff x="120650" y="6314759"/>
            <a:chExt cx="8902700" cy="400110"/>
          </a:xfrm>
        </p:grpSpPr>
        <p:pic>
          <p:nvPicPr>
            <p:cNvPr id="5" name="Picture 4"/>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6" name="TextBox 5"/>
            <p:cNvSpPr txBox="1"/>
            <p:nvPr/>
          </p:nvSpPr>
          <p:spPr>
            <a:xfrm>
              <a:off x="925322" y="6314759"/>
              <a:ext cx="8098028" cy="400110"/>
            </a:xfrm>
            <a:prstGeom prst="rect">
              <a:avLst/>
            </a:prstGeom>
            <a:noFill/>
          </p:spPr>
          <p:txBody>
            <a:bodyPr vert="horz" wrap="square" rtlCol="0">
              <a:spAutoFit/>
            </a:bodyPr>
            <a:lstStyle/>
            <a:p>
              <a:r>
                <a:rPr lang="en-US" sz="1000" dirty="0"/>
                <a:t>© Mitchell Wand</a:t>
              </a:r>
              <a:r>
                <a:rPr lang="en-US" sz="1000"/>
                <a:t>, 2012-2016</a:t>
              </a:r>
              <a:endParaRPr lang="en-US" sz="1000" dirty="0"/>
            </a:p>
            <a:p>
              <a:r>
                <a:rPr lang="en-US" sz="1000" dirty="0"/>
                <a:t>This work is licensed under a </a:t>
              </a:r>
              <a:r>
                <a:rPr lang="en-US" sz="1000" dirty="0">
                  <a:hlinkClick r:id="rId4"/>
                </a:rPr>
                <a:t>Creative Commons Attribution-</a:t>
              </a:r>
              <a:r>
                <a:rPr lang="en-US" sz="1000" dirty="0" err="1">
                  <a:hlinkClick r:id="rId4"/>
                </a:rPr>
                <a:t>NonCommercial</a:t>
              </a:r>
              <a:r>
                <a:rPr lang="en-US" sz="1000" dirty="0">
                  <a:hlinkClick r:id="rId4"/>
                </a:rPr>
                <a:t> 3.0 </a:t>
              </a:r>
              <a:r>
                <a:rPr lang="en-US" sz="1000" dirty="0" err="1">
                  <a:hlinkClick r:id="rId4"/>
                </a:rPr>
                <a:t>Unported</a:t>
              </a:r>
              <a:r>
                <a:rPr lang="en-US" sz="1000" dirty="0">
                  <a:hlinkClick r:id="rId4"/>
                </a:rPr>
                <a:t> License</a:t>
              </a:r>
              <a:r>
                <a:rPr lang="en-US" sz="1000" dirty="0"/>
                <a:t>.</a:t>
              </a:r>
            </a:p>
          </p:txBody>
        </p:sp>
      </p:grpSp>
    </p:spTree>
    <p:extLst>
      <p:ext uri="{BB962C8B-B14F-4D97-AF65-F5344CB8AC3E}">
        <p14:creationId xmlns:p14="http://schemas.microsoft.com/office/powerpoint/2010/main" val="153413248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Mutually Recursive Data Definitions</a:t>
            </a:r>
          </a:p>
        </p:txBody>
      </p:sp>
      <p:sp>
        <p:nvSpPr>
          <p:cNvPr id="3" name="Content Placeholder 2"/>
          <p:cNvSpPr>
            <a:spLocks noGrp="1"/>
          </p:cNvSpPr>
          <p:nvPr>
            <p:ph idx="1"/>
          </p:nvPr>
        </p:nvSpPr>
        <p:spPr/>
        <p:txBody>
          <a:bodyPr/>
          <a:lstStyle/>
          <a:p>
            <a:r>
              <a:rPr lang="en-US" dirty="0"/>
              <a:t>Sometimes two kinds of data are intertwined</a:t>
            </a:r>
          </a:p>
          <a:p>
            <a:r>
              <a:rPr lang="en-US" dirty="0"/>
              <a:t>In this lesson, we'll consider an easy example: alternating lists</a:t>
            </a:r>
          </a:p>
          <a:p>
            <a:r>
              <a:rPr lang="en-US" dirty="0"/>
              <a:t>An alternating list is a list whose elements alternate between numbers and strings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112</a:t>
            </a:fld>
            <a:endParaRPr lang="en-US"/>
          </a:p>
        </p:txBody>
      </p:sp>
    </p:spTree>
    <p:extLst>
      <p:ext uri="{BB962C8B-B14F-4D97-AF65-F5344CB8AC3E}">
        <p14:creationId xmlns:p14="http://schemas.microsoft.com/office/powerpoint/2010/main" val="12230992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 </a:t>
            </a:r>
          </a:p>
          <a:p>
            <a:pPr lvl="1"/>
            <a:r>
              <a:rPr lang="en-US" dirty="0"/>
              <a:t>recognize information that should be represented as an alternating list</a:t>
            </a:r>
          </a:p>
          <a:p>
            <a:pPr lvl="1"/>
            <a:r>
              <a:rPr lang="en-US" dirty="0"/>
              <a:t>write a data definition for an alternating list</a:t>
            </a:r>
          </a:p>
          <a:p>
            <a:pPr lvl="1"/>
            <a:r>
              <a:rPr lang="en-US" dirty="0"/>
              <a:t>explain why templates for alternating lists come in pairs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113</a:t>
            </a:fld>
            <a:endParaRPr lang="en-US"/>
          </a:p>
        </p:txBody>
      </p:sp>
    </p:spTree>
    <p:extLst>
      <p:ext uri="{BB962C8B-B14F-4D97-AF65-F5344CB8AC3E}">
        <p14:creationId xmlns:p14="http://schemas.microsoft.com/office/powerpoint/2010/main" val="143231059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Alternating Lists</a:t>
            </a:r>
          </a:p>
        </p:txBody>
      </p:sp>
      <p:sp>
        <p:nvSpPr>
          <p:cNvPr id="3" name="Content Placeholder 2"/>
          <p:cNvSpPr>
            <a:spLocks noGrp="1"/>
          </p:cNvSpPr>
          <p:nvPr>
            <p:ph idx="1"/>
          </p:nvPr>
        </p:nvSpPr>
        <p:spPr/>
        <p:txBody>
          <a:bodyPr/>
          <a:lstStyle/>
          <a:p>
            <a:r>
              <a:rPr lang="en-US" dirty="0"/>
              <a:t>Let's write a data definition for lists whose elements alternate between numbers and strings.</a:t>
            </a:r>
          </a:p>
        </p:txBody>
      </p:sp>
      <p:sp>
        <p:nvSpPr>
          <p:cNvPr id="4" name="Slide Number Placeholder 3"/>
          <p:cNvSpPr>
            <a:spLocks noGrp="1"/>
          </p:cNvSpPr>
          <p:nvPr>
            <p:ph type="sldNum" sz="quarter" idx="12"/>
          </p:nvPr>
        </p:nvSpPr>
        <p:spPr/>
        <p:txBody>
          <a:bodyPr/>
          <a:lstStyle/>
          <a:p>
            <a:fld id="{C1D4534E-1B22-4A44-850A-B3E8E9EE687A}" type="slidenum">
              <a:rPr lang="en-US" smtClean="0"/>
              <a:t>114</a:t>
            </a:fld>
            <a:endParaRPr lang="en-US"/>
          </a:p>
        </p:txBody>
      </p:sp>
    </p:spTree>
    <p:extLst>
      <p:ext uri="{BB962C8B-B14F-4D97-AF65-F5344CB8AC3E}">
        <p14:creationId xmlns:p14="http://schemas.microsoft.com/office/powerpoint/2010/main" val="379367809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Definitions</a:t>
            </a:r>
          </a:p>
        </p:txBody>
      </p:sp>
      <p:sp>
        <p:nvSpPr>
          <p:cNvPr id="3" name="Content Placeholder 2"/>
          <p:cNvSpPr>
            <a:spLocks noGrp="1"/>
          </p:cNvSpPr>
          <p:nvPr>
            <p:ph idx="1"/>
          </p:nvPr>
        </p:nvSpPr>
        <p:spPr/>
        <p:txBody>
          <a:bodyPr>
            <a:normAutofit fontScale="85000" lnSpcReduction="10000"/>
          </a:bodyPr>
          <a:lstStyle/>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ListOfAlternatingNumbersAndStrings</a:t>
            </a:r>
            <a:r>
              <a:rPr lang="en-US" b="1" dirty="0">
                <a:latin typeface="Consolas" pitchFamily="49" charset="0"/>
                <a:cs typeface="Consolas" pitchFamily="49" charset="0"/>
              </a:rPr>
              <a:t> (LANS) is one of:</a:t>
            </a:r>
          </a:p>
          <a:p>
            <a:pPr>
              <a:buNone/>
            </a:pPr>
            <a:r>
              <a:rPr lang="en-US" b="1" dirty="0">
                <a:latin typeface="Consolas" pitchFamily="49" charset="0"/>
                <a:cs typeface="Consolas" pitchFamily="49" charset="0"/>
              </a:rPr>
              <a:t>;; -- empty</a:t>
            </a:r>
          </a:p>
          <a:p>
            <a:pPr>
              <a:buNone/>
            </a:pPr>
            <a:r>
              <a:rPr lang="en-US" b="1" dirty="0">
                <a:latin typeface="Consolas" pitchFamily="49" charset="0"/>
                <a:cs typeface="Consolas" pitchFamily="49" charset="0"/>
              </a:rPr>
              <a:t>;; -- (cons Number LASN)</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ListOfAlternatingStringsAndNumbers</a:t>
            </a:r>
            <a:r>
              <a:rPr lang="en-US" b="1" dirty="0">
                <a:latin typeface="Consolas" pitchFamily="49" charset="0"/>
                <a:cs typeface="Consolas" pitchFamily="49" charset="0"/>
              </a:rPr>
              <a:t> (LASN) is one of:</a:t>
            </a:r>
          </a:p>
          <a:p>
            <a:pPr>
              <a:buNone/>
            </a:pPr>
            <a:r>
              <a:rPr lang="en-US" b="1" dirty="0">
                <a:latin typeface="Consolas" pitchFamily="49" charset="0"/>
                <a:cs typeface="Consolas" pitchFamily="49" charset="0"/>
              </a:rPr>
              <a:t>;; -- empty</a:t>
            </a:r>
          </a:p>
          <a:p>
            <a:pPr>
              <a:buNone/>
            </a:pPr>
            <a:r>
              <a:rPr lang="en-US" b="1" dirty="0">
                <a:latin typeface="Consolas" pitchFamily="49" charset="0"/>
                <a:cs typeface="Consolas" pitchFamily="49" charset="0"/>
              </a:rPr>
              <a:t>;; -- (cons String LANS)</a:t>
            </a:r>
          </a:p>
        </p:txBody>
      </p:sp>
      <p:sp>
        <p:nvSpPr>
          <p:cNvPr id="4" name="Slide Number Placeholder 3"/>
          <p:cNvSpPr>
            <a:spLocks noGrp="1"/>
          </p:cNvSpPr>
          <p:nvPr>
            <p:ph type="sldNum" sz="quarter" idx="12"/>
          </p:nvPr>
        </p:nvSpPr>
        <p:spPr/>
        <p:txBody>
          <a:bodyPr/>
          <a:lstStyle/>
          <a:p>
            <a:fld id="{C1D4534E-1B22-4A44-850A-B3E8E9EE687A}" type="slidenum">
              <a:rPr lang="en-US" smtClean="0"/>
              <a:t>115</a:t>
            </a:fld>
            <a:endParaRPr lang="en-US"/>
          </a:p>
        </p:txBody>
      </p:sp>
      <p:sp>
        <p:nvSpPr>
          <p:cNvPr id="5" name="Rectangle 4"/>
          <p:cNvSpPr/>
          <p:nvPr/>
        </p:nvSpPr>
        <p:spPr>
          <a:xfrm>
            <a:off x="990600" y="5715000"/>
            <a:ext cx="7924800" cy="94253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defRPr/>
            </a:pPr>
            <a:r>
              <a:rPr lang="en-US" dirty="0">
                <a:solidFill>
                  <a:schemeClr val="tx1"/>
                </a:solidFill>
              </a:rPr>
              <a:t>A </a:t>
            </a:r>
            <a:r>
              <a:rPr lang="en-US" b="1" dirty="0">
                <a:solidFill>
                  <a:schemeClr val="tx1"/>
                </a:solidFill>
              </a:rPr>
              <a:t>LANS</a:t>
            </a:r>
            <a:r>
              <a:rPr lang="en-US" dirty="0">
                <a:solidFill>
                  <a:schemeClr val="tx1"/>
                </a:solidFill>
              </a:rPr>
              <a:t> is a list of alternating numbers and strings, starting with a number.  A </a:t>
            </a:r>
            <a:r>
              <a:rPr lang="en-US" b="1" dirty="0">
                <a:solidFill>
                  <a:schemeClr val="tx1"/>
                </a:solidFill>
              </a:rPr>
              <a:t>LASN</a:t>
            </a:r>
            <a:r>
              <a:rPr lang="en-US" dirty="0">
                <a:solidFill>
                  <a:schemeClr val="tx1"/>
                </a:solidFill>
              </a:rPr>
              <a:t> is a list of alternating numbers and strings, starting with a string.  Either can be empty.  Note that the rest of a non-empty </a:t>
            </a:r>
            <a:r>
              <a:rPr lang="en-US" b="1" dirty="0">
                <a:solidFill>
                  <a:schemeClr val="tx1"/>
                </a:solidFill>
              </a:rPr>
              <a:t>LANS</a:t>
            </a:r>
            <a:r>
              <a:rPr lang="en-US" dirty="0">
                <a:solidFill>
                  <a:schemeClr val="tx1"/>
                </a:solidFill>
              </a:rPr>
              <a:t> is a </a:t>
            </a:r>
            <a:r>
              <a:rPr lang="en-US" b="1" dirty="0">
                <a:solidFill>
                  <a:schemeClr val="tx1"/>
                </a:solidFill>
              </a:rPr>
              <a:t>LASN</a:t>
            </a:r>
            <a:r>
              <a:rPr lang="en-US" dirty="0">
                <a:solidFill>
                  <a:schemeClr val="tx1"/>
                </a:solidFill>
              </a:rPr>
              <a:t>, and vice-versa.</a:t>
            </a:r>
          </a:p>
        </p:txBody>
      </p:sp>
    </p:spTree>
    <p:extLst>
      <p:ext uri="{BB962C8B-B14F-4D97-AF65-F5344CB8AC3E}">
        <p14:creationId xmlns:p14="http://schemas.microsoft.com/office/powerpoint/2010/main" val="17517458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pPr>
            <a:r>
              <a:rPr lang="en-US" sz="1800" b="1" dirty="0">
                <a:latin typeface="Consolas" pitchFamily="49" charset="0"/>
                <a:cs typeface="Consolas" pitchFamily="49" charset="0"/>
              </a:rPr>
              <a:t>                                          empty     is </a:t>
            </a:r>
            <a:r>
              <a:rPr lang="en-US" sz="1800" b="1">
                <a:latin typeface="Consolas" pitchFamily="49" charset="0"/>
                <a:cs typeface="Consolas" pitchFamily="49" charset="0"/>
              </a:rPr>
              <a:t>a LASN</a:t>
            </a:r>
            <a:endParaRPr lang="en-US" sz="1800" b="1" dirty="0">
              <a:latin typeface="Consolas" pitchFamily="49" charset="0"/>
              <a:cs typeface="Consolas" pitchFamily="49" charset="0"/>
            </a:endParaRPr>
          </a:p>
          <a:p>
            <a:pPr>
              <a:buNone/>
            </a:pPr>
            <a:r>
              <a:rPr lang="en-US" sz="1800" b="1" dirty="0">
                <a:latin typeface="Consolas" pitchFamily="49" charset="0"/>
                <a:cs typeface="Consolas" pitchFamily="49" charset="0"/>
              </a:rPr>
              <a:t>                                 (cons 11 empty)    is a LANS</a:t>
            </a:r>
          </a:p>
          <a:p>
            <a:pPr>
              <a:buNone/>
            </a:pPr>
            <a:r>
              <a:rPr lang="en-US" sz="1800" b="1" dirty="0">
                <a:latin typeface="Consolas" pitchFamily="49" charset="0"/>
                <a:cs typeface="Consolas" pitchFamily="49" charset="0"/>
              </a:rPr>
              <a:t>                     (cons "</a:t>
            </a:r>
            <a:r>
              <a:rPr lang="en-US" sz="1800" b="1" dirty="0" err="1">
                <a:latin typeface="Consolas" pitchFamily="49" charset="0"/>
                <a:cs typeface="Consolas" pitchFamily="49" charset="0"/>
              </a:rPr>
              <a:t>foo</a:t>
            </a:r>
            <a:r>
              <a:rPr lang="en-US" sz="1800" b="1" dirty="0">
                <a:latin typeface="Consolas" pitchFamily="49" charset="0"/>
                <a:cs typeface="Consolas" pitchFamily="49" charset="0"/>
              </a:rPr>
              <a:t>" (cons 11 empty))   is a LASN</a:t>
            </a:r>
          </a:p>
          <a:p>
            <a:pPr>
              <a:buNone/>
            </a:pPr>
            <a:r>
              <a:rPr lang="en-US" sz="1800" b="1" dirty="0">
                <a:latin typeface="Consolas" pitchFamily="49" charset="0"/>
                <a:cs typeface="Consolas" pitchFamily="49" charset="0"/>
              </a:rPr>
              <a:t>            (cons 23 (cons "foo" (cons 11 empty)))  is a LANS</a:t>
            </a:r>
          </a:p>
          <a:p>
            <a:pPr>
              <a:buNone/>
            </a:pPr>
            <a:r>
              <a:rPr lang="en-US" sz="1800" b="1" dirty="0">
                <a:latin typeface="Consolas" pitchFamily="49" charset="0"/>
                <a:cs typeface="Consolas" pitchFamily="49" charset="0"/>
              </a:rPr>
              <a:t>(cons "bar" (cons 23 (cons "foo" (cons 11 empty)))) is a LASN</a:t>
            </a:r>
          </a:p>
        </p:txBody>
      </p:sp>
      <p:sp>
        <p:nvSpPr>
          <p:cNvPr id="4" name="Slide Number Placeholder 3"/>
          <p:cNvSpPr>
            <a:spLocks noGrp="1"/>
          </p:cNvSpPr>
          <p:nvPr>
            <p:ph type="sldNum" sz="quarter" idx="12"/>
          </p:nvPr>
        </p:nvSpPr>
        <p:spPr/>
        <p:txBody>
          <a:bodyPr/>
          <a:lstStyle/>
          <a:p>
            <a:fld id="{C1D4534E-1B22-4A44-850A-B3E8E9EE687A}" type="slidenum">
              <a:rPr lang="en-US" smtClean="0"/>
              <a:t>116</a:t>
            </a:fld>
            <a:endParaRPr lang="en-US"/>
          </a:p>
        </p:txBody>
      </p:sp>
    </p:spTree>
    <p:extLst>
      <p:ext uri="{BB962C8B-B14F-4D97-AF65-F5344CB8AC3E}">
        <p14:creationId xmlns:p14="http://schemas.microsoft.com/office/powerpoint/2010/main" val="336012341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These data definitions are </a:t>
            </a:r>
            <a:r>
              <a:rPr lang="en-US" i="1" dirty="0">
                <a:solidFill>
                  <a:srgbClr val="FF0000"/>
                </a:solidFill>
              </a:rPr>
              <a:t>mutually recursive</a:t>
            </a:r>
          </a:p>
        </p:txBody>
      </p:sp>
      <p:sp>
        <p:nvSpPr>
          <p:cNvPr id="3" name="Content Placeholder 2"/>
          <p:cNvSpPr>
            <a:spLocks noGrp="1"/>
          </p:cNvSpPr>
          <p:nvPr>
            <p:ph idx="1"/>
          </p:nvPr>
        </p:nvSpPr>
        <p:spPr/>
        <p:txBody>
          <a:bodyPr>
            <a:normAutofit fontScale="85000" lnSpcReduction="10000"/>
          </a:bodyPr>
          <a:lstStyle/>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ListOfAlternatingNumbersAndStrings</a:t>
            </a:r>
            <a:r>
              <a:rPr lang="en-US" b="1" dirty="0">
                <a:latin typeface="Consolas" pitchFamily="49" charset="0"/>
                <a:cs typeface="Consolas" pitchFamily="49" charset="0"/>
              </a:rPr>
              <a:t> (LANS) is one of:</a:t>
            </a:r>
          </a:p>
          <a:p>
            <a:pPr>
              <a:buNone/>
            </a:pPr>
            <a:r>
              <a:rPr lang="en-US" b="1" dirty="0">
                <a:latin typeface="Consolas" pitchFamily="49" charset="0"/>
                <a:cs typeface="Consolas" pitchFamily="49" charset="0"/>
              </a:rPr>
              <a:t>;; -- empty</a:t>
            </a:r>
          </a:p>
          <a:p>
            <a:pPr>
              <a:buNone/>
            </a:pPr>
            <a:r>
              <a:rPr lang="en-US" b="1" dirty="0">
                <a:latin typeface="Consolas" pitchFamily="49" charset="0"/>
                <a:cs typeface="Consolas" pitchFamily="49" charset="0"/>
              </a:rPr>
              <a:t>;; -- (cons Number LASN)</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ListOfAlternatingStringsAndNumbers</a:t>
            </a:r>
            <a:r>
              <a:rPr lang="en-US" b="1" dirty="0">
                <a:latin typeface="Consolas" pitchFamily="49" charset="0"/>
                <a:cs typeface="Consolas" pitchFamily="49" charset="0"/>
              </a:rPr>
              <a:t> (LASN) is one of:</a:t>
            </a:r>
          </a:p>
          <a:p>
            <a:pPr>
              <a:buNone/>
            </a:pPr>
            <a:r>
              <a:rPr lang="en-US" b="1" dirty="0">
                <a:latin typeface="Consolas" pitchFamily="49" charset="0"/>
                <a:cs typeface="Consolas" pitchFamily="49" charset="0"/>
              </a:rPr>
              <a:t>;; -- empty</a:t>
            </a:r>
          </a:p>
          <a:p>
            <a:pPr>
              <a:buNone/>
            </a:pPr>
            <a:r>
              <a:rPr lang="en-US" b="1" dirty="0">
                <a:latin typeface="Consolas" pitchFamily="49" charset="0"/>
                <a:cs typeface="Consolas" pitchFamily="49" charset="0"/>
              </a:rPr>
              <a:t>;; -- (cons String LANS)</a:t>
            </a:r>
          </a:p>
        </p:txBody>
      </p:sp>
      <p:sp>
        <p:nvSpPr>
          <p:cNvPr id="4" name="Slide Number Placeholder 3"/>
          <p:cNvSpPr>
            <a:spLocks noGrp="1"/>
          </p:cNvSpPr>
          <p:nvPr>
            <p:ph type="sldNum" sz="quarter" idx="12"/>
          </p:nvPr>
        </p:nvSpPr>
        <p:spPr/>
        <p:txBody>
          <a:bodyPr/>
          <a:lstStyle/>
          <a:p>
            <a:fld id="{C1D4534E-1B22-4A44-850A-B3E8E9EE687A}" type="slidenum">
              <a:rPr lang="en-US" smtClean="0"/>
              <a:t>117</a:t>
            </a:fld>
            <a:endParaRPr lang="en-US"/>
          </a:p>
        </p:txBody>
      </p:sp>
      <p:sp>
        <p:nvSpPr>
          <p:cNvPr id="5" name="Right Arrow 4"/>
          <p:cNvSpPr/>
          <p:nvPr/>
        </p:nvSpPr>
        <p:spPr>
          <a:xfrm rot="13538075">
            <a:off x="1450180" y="3507994"/>
            <a:ext cx="3719387" cy="308651"/>
          </a:xfrm>
          <a:prstGeom prst="rightArrow">
            <a:avLst/>
          </a:prstGeom>
          <a:solidFill>
            <a:schemeClr val="accent1">
              <a:alpha val="42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ight Arrow 5"/>
          <p:cNvSpPr/>
          <p:nvPr/>
        </p:nvSpPr>
        <p:spPr>
          <a:xfrm rot="9375134">
            <a:off x="2141220" y="3651342"/>
            <a:ext cx="2211803" cy="308651"/>
          </a:xfrm>
          <a:prstGeom prst="rightArrow">
            <a:avLst/>
          </a:prstGeom>
          <a:solidFill>
            <a:schemeClr val="accent3">
              <a:alpha val="42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p:cNvSpPr/>
          <p:nvPr/>
        </p:nvSpPr>
        <p:spPr>
          <a:xfrm>
            <a:off x="5410200" y="5099714"/>
            <a:ext cx="3352800" cy="107248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defRPr/>
            </a:pPr>
            <a:r>
              <a:rPr lang="en-US" dirty="0">
                <a:solidFill>
                  <a:schemeClr val="tx1"/>
                </a:solidFill>
              </a:rPr>
              <a:t>The definition of a </a:t>
            </a:r>
            <a:r>
              <a:rPr lang="en-US" b="1" dirty="0">
                <a:solidFill>
                  <a:schemeClr val="tx1"/>
                </a:solidFill>
              </a:rPr>
              <a:t>LANS</a:t>
            </a:r>
            <a:r>
              <a:rPr lang="en-US" dirty="0">
                <a:solidFill>
                  <a:schemeClr val="tx1"/>
                </a:solidFill>
              </a:rPr>
              <a:t> depends on </a:t>
            </a:r>
            <a:r>
              <a:rPr lang="en-US" b="1" dirty="0">
                <a:solidFill>
                  <a:schemeClr val="tx1"/>
                </a:solidFill>
              </a:rPr>
              <a:t>LASN</a:t>
            </a:r>
            <a:r>
              <a:rPr lang="en-US" dirty="0">
                <a:solidFill>
                  <a:schemeClr val="tx1"/>
                </a:solidFill>
              </a:rPr>
              <a:t>, and the definition of a </a:t>
            </a:r>
            <a:r>
              <a:rPr lang="en-US" b="1" dirty="0">
                <a:solidFill>
                  <a:schemeClr val="tx1"/>
                </a:solidFill>
              </a:rPr>
              <a:t>LASN</a:t>
            </a:r>
            <a:r>
              <a:rPr lang="en-US" dirty="0">
                <a:solidFill>
                  <a:schemeClr val="tx1"/>
                </a:solidFill>
              </a:rPr>
              <a:t> depends on </a:t>
            </a:r>
            <a:r>
              <a:rPr lang="en-US" b="1" dirty="0">
                <a:solidFill>
                  <a:schemeClr val="tx1"/>
                </a:solidFill>
              </a:rPr>
              <a:t>LANS</a:t>
            </a:r>
            <a:r>
              <a:rPr lang="en-US" dirty="0">
                <a:solidFill>
                  <a:schemeClr val="tx1"/>
                </a:solidFill>
              </a:rPr>
              <a:t>.</a:t>
            </a:r>
          </a:p>
        </p:txBody>
      </p:sp>
    </p:spTree>
    <p:extLst>
      <p:ext uri="{BB962C8B-B14F-4D97-AF65-F5344CB8AC3E}">
        <p14:creationId xmlns:p14="http://schemas.microsoft.com/office/powerpoint/2010/main" val="282032847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mutual recursion</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r>
              <a:rPr lang="en-US" b="1" dirty="0">
                <a:latin typeface="Consolas" pitchFamily="49" charset="0"/>
                <a:cs typeface="Consolas" pitchFamily="49" charset="0"/>
              </a:rPr>
              <a:t>LASN</a:t>
            </a:r>
            <a:r>
              <a:rPr lang="en-US" b="1" dirty="0">
                <a:latin typeface="Courier New" pitchFamily="49" charset="0"/>
                <a:cs typeface="Courier New" pitchFamily="49" charset="0"/>
              </a:rPr>
              <a:t>               </a:t>
            </a:r>
            <a:r>
              <a:rPr lang="en-US" b="1" dirty="0">
                <a:latin typeface="Consolas" pitchFamily="49" charset="0"/>
                <a:cs typeface="Consolas" pitchFamily="49" charset="0"/>
              </a:rPr>
              <a:t>LANS</a:t>
            </a:r>
          </a:p>
        </p:txBody>
      </p:sp>
      <p:sp>
        <p:nvSpPr>
          <p:cNvPr id="8" name="Slide Number Placeholder 7"/>
          <p:cNvSpPr>
            <a:spLocks noGrp="1"/>
          </p:cNvSpPr>
          <p:nvPr>
            <p:ph type="sldNum" sz="quarter" idx="12"/>
          </p:nvPr>
        </p:nvSpPr>
        <p:spPr/>
        <p:txBody>
          <a:bodyPr/>
          <a:lstStyle/>
          <a:p>
            <a:fld id="{C1D4534E-1B22-4A44-850A-B3E8E9EE687A}" type="slidenum">
              <a:rPr lang="en-US" smtClean="0"/>
              <a:t>118</a:t>
            </a:fld>
            <a:endParaRPr lang="en-US"/>
          </a:p>
        </p:txBody>
      </p:sp>
      <p:sp>
        <p:nvSpPr>
          <p:cNvPr id="4" name="Curved Down Arrow 3"/>
          <p:cNvSpPr/>
          <p:nvPr/>
        </p:nvSpPr>
        <p:spPr>
          <a:xfrm>
            <a:off x="1981200" y="1600200"/>
            <a:ext cx="4953000" cy="1600200"/>
          </a:xfrm>
          <a:prstGeom prst="curvedDownArrow">
            <a:avLst/>
          </a:prstGeom>
          <a:solidFill>
            <a:schemeClr val="accent1">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urved Down Arrow 4"/>
          <p:cNvSpPr/>
          <p:nvPr/>
        </p:nvSpPr>
        <p:spPr>
          <a:xfrm flipH="1" flipV="1">
            <a:off x="1905000" y="3962400"/>
            <a:ext cx="4876800" cy="1600200"/>
          </a:xfrm>
          <a:prstGeom prst="curvedDown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r>
              <a:rPr lang="en-US" sz="2400" dirty="0"/>
              <a:t>defined in terms of </a:t>
            </a:r>
          </a:p>
        </p:txBody>
      </p:sp>
      <p:sp>
        <p:nvSpPr>
          <p:cNvPr id="7" name="TextBox 6"/>
          <p:cNvSpPr txBox="1"/>
          <p:nvPr/>
        </p:nvSpPr>
        <p:spPr>
          <a:xfrm>
            <a:off x="3276600" y="5638800"/>
            <a:ext cx="2743200" cy="461665"/>
          </a:xfrm>
          <a:prstGeom prst="rect">
            <a:avLst/>
          </a:prstGeom>
          <a:noFill/>
        </p:spPr>
        <p:txBody>
          <a:bodyPr wrap="square" rtlCol="0">
            <a:spAutoFit/>
          </a:bodyPr>
          <a:lstStyle/>
          <a:p>
            <a:r>
              <a:rPr lang="en-US" sz="2400" dirty="0"/>
              <a:t>defined in terms of </a:t>
            </a:r>
          </a:p>
        </p:txBody>
      </p:sp>
    </p:spTree>
    <p:extLst>
      <p:ext uri="{BB962C8B-B14F-4D97-AF65-F5344CB8AC3E}">
        <p14:creationId xmlns:p14="http://schemas.microsoft.com/office/powerpoint/2010/main" val="194595249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template recipe</a:t>
            </a:r>
          </a:p>
        </p:txBody>
      </p:sp>
      <p:graphicFrame>
        <p:nvGraphicFramePr>
          <p:cNvPr id="4" name="Content Placeholder 3"/>
          <p:cNvGraphicFramePr>
            <a:graphicFrameLocks noGrp="1"/>
          </p:cNvGraphicFramePr>
          <p:nvPr>
            <p:ph idx="1"/>
            <p:extLst/>
          </p:nvPr>
        </p:nvGraphicFramePr>
        <p:xfrm>
          <a:off x="457200" y="1524000"/>
          <a:ext cx="8229600" cy="4119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Question</a:t>
                      </a:r>
                    </a:p>
                  </a:txBody>
                  <a:tcPr/>
                </a:tc>
                <a:tc>
                  <a:txBody>
                    <a:bodyPr/>
                    <a:lstStyle/>
                    <a:p>
                      <a:r>
                        <a:rPr lang="en-US" dirty="0"/>
                        <a:t>Answer</a:t>
                      </a:r>
                    </a:p>
                  </a:txBody>
                  <a:tcPr/>
                </a:tc>
                <a:extLst>
                  <a:ext uri="{0D108BD9-81ED-4DB2-BD59-A6C34878D82A}">
                    <a16:rowId xmlns:a16="http://schemas.microsoft.com/office/drawing/2014/main" val="10000"/>
                  </a:ext>
                </a:extLst>
              </a:tr>
              <a:tr h="370840">
                <a:tc>
                  <a:txBody>
                    <a:bodyPr/>
                    <a:lstStyle/>
                    <a:p>
                      <a:r>
                        <a:rPr lang="en-US" dirty="0"/>
                        <a:t>Does the data definition distinguish among different subclasses of data?</a:t>
                      </a:r>
                    </a:p>
                  </a:txBody>
                  <a:tcPr/>
                </a:tc>
                <a:tc>
                  <a:txBody>
                    <a:bodyPr/>
                    <a:lstStyle/>
                    <a:p>
                      <a:r>
                        <a:rPr lang="en-US" dirty="0"/>
                        <a:t>Your template needs as many </a:t>
                      </a:r>
                      <a:r>
                        <a:rPr lang="en-US" dirty="0" err="1">
                          <a:hlinkClick r:id="rId2"/>
                        </a:rPr>
                        <a:t>cond</a:t>
                      </a:r>
                      <a:r>
                        <a:rPr lang="en-US" dirty="0"/>
                        <a:t> clauses as subclasses that the data definition distinguishes.</a:t>
                      </a:r>
                    </a:p>
                  </a:txBody>
                  <a:tcPr/>
                </a:tc>
                <a:extLst>
                  <a:ext uri="{0D108BD9-81ED-4DB2-BD59-A6C34878D82A}">
                    <a16:rowId xmlns:a16="http://schemas.microsoft.com/office/drawing/2014/main" val="10001"/>
                  </a:ext>
                </a:extLst>
              </a:tr>
              <a:tr h="370840">
                <a:tc>
                  <a:txBody>
                    <a:bodyPr/>
                    <a:lstStyle/>
                    <a:p>
                      <a:r>
                        <a:rPr lang="en-US" dirty="0"/>
                        <a:t>How do the subclasses differ from each other?</a:t>
                      </a:r>
                    </a:p>
                  </a:txBody>
                  <a:tcPr/>
                </a:tc>
                <a:tc>
                  <a:txBody>
                    <a:bodyPr/>
                    <a:lstStyle/>
                    <a:p>
                      <a:r>
                        <a:rPr lang="en-US" dirty="0"/>
                        <a:t>Use the differences to formulate a condition per clause.</a:t>
                      </a:r>
                    </a:p>
                  </a:txBody>
                  <a:tcPr/>
                </a:tc>
                <a:extLst>
                  <a:ext uri="{0D108BD9-81ED-4DB2-BD59-A6C34878D82A}">
                    <a16:rowId xmlns:a16="http://schemas.microsoft.com/office/drawing/2014/main" val="10002"/>
                  </a:ext>
                </a:extLst>
              </a:tr>
              <a:tr h="370840">
                <a:tc>
                  <a:txBody>
                    <a:bodyPr/>
                    <a:lstStyle/>
                    <a:p>
                      <a:r>
                        <a:rPr lang="en-US" dirty="0"/>
                        <a:t>Do any of the clauses deal with structured values?</a:t>
                      </a:r>
                    </a:p>
                  </a:txBody>
                  <a:tcPr/>
                </a:tc>
                <a:tc>
                  <a:txBody>
                    <a:bodyPr/>
                    <a:lstStyle/>
                    <a:p>
                      <a:r>
                        <a:rPr lang="en-US" dirty="0"/>
                        <a:t>If so, add appropriate selector expressions to the clause.</a:t>
                      </a:r>
                    </a:p>
                  </a:txBody>
                  <a:tcPr/>
                </a:tc>
                <a:extLst>
                  <a:ext uri="{0D108BD9-81ED-4DB2-BD59-A6C34878D82A}">
                    <a16:rowId xmlns:a16="http://schemas.microsoft.com/office/drawing/2014/main" val="10003"/>
                  </a:ext>
                </a:extLst>
              </a:tr>
              <a:tr h="370840">
                <a:tc>
                  <a:txBody>
                    <a:bodyPr/>
                    <a:lstStyle/>
                    <a:p>
                      <a:r>
                        <a:rPr lang="en-US" dirty="0">
                          <a:solidFill>
                            <a:schemeClr val="tx1"/>
                          </a:solidFill>
                        </a:rPr>
                        <a:t>Does the data definition use self-references?</a:t>
                      </a:r>
                    </a:p>
                  </a:txBody>
                  <a:tcPr/>
                </a:tc>
                <a:tc>
                  <a:txBody>
                    <a:bodyPr/>
                    <a:lstStyle/>
                    <a:p>
                      <a:r>
                        <a:rPr lang="en-US" dirty="0">
                          <a:solidFill>
                            <a:schemeClr val="tx1"/>
                          </a:solidFill>
                        </a:rPr>
                        <a:t>Formulate ``natural recursions'' for the template to represent the self-references of the data definition.</a:t>
                      </a:r>
                    </a:p>
                  </a:txBody>
                  <a:tcPr/>
                </a:tc>
                <a:extLst>
                  <a:ext uri="{0D108BD9-81ED-4DB2-BD59-A6C34878D82A}">
                    <a16:rowId xmlns:a16="http://schemas.microsoft.com/office/drawing/2014/main" val="10004"/>
                  </a:ext>
                </a:extLst>
              </a:tr>
              <a:tr h="370840">
                <a:tc>
                  <a:txBody>
                    <a:bodyPr/>
                    <a:lstStyle/>
                    <a:p>
                      <a:r>
                        <a:rPr lang="en-US" dirty="0">
                          <a:solidFill>
                            <a:schemeClr val="tx1"/>
                          </a:solidFill>
                        </a:rPr>
                        <a:t>Do any of the fields contain compound</a:t>
                      </a:r>
                      <a:r>
                        <a:rPr lang="en-US" baseline="0" dirty="0">
                          <a:solidFill>
                            <a:schemeClr val="tx1"/>
                          </a:solidFill>
                        </a:rPr>
                        <a:t> or mixed data?</a:t>
                      </a:r>
                      <a:endParaRPr lang="en-US" dirty="0">
                        <a:solidFill>
                          <a:schemeClr val="tx1"/>
                        </a:solidFill>
                      </a:endParaRPr>
                    </a:p>
                  </a:txBody>
                  <a:tcPr/>
                </a:tc>
                <a:tc>
                  <a:txBody>
                    <a:bodyPr/>
                    <a:lstStyle/>
                    <a:p>
                      <a:r>
                        <a:rPr lang="en-US" dirty="0">
                          <a:solidFill>
                            <a:schemeClr val="tx1"/>
                          </a:solidFill>
                        </a:rPr>
                        <a:t>If the value of a field is a foo,</a:t>
                      </a:r>
                      <a:r>
                        <a:rPr lang="en-US" baseline="0" dirty="0">
                          <a:solidFill>
                            <a:schemeClr val="tx1"/>
                          </a:solidFill>
                        </a:rPr>
                        <a:t> add a call to a foo-</a:t>
                      </a:r>
                      <a:r>
                        <a:rPr lang="en-US" baseline="0" dirty="0" err="1">
                          <a:solidFill>
                            <a:schemeClr val="tx1"/>
                          </a:solidFill>
                        </a:rPr>
                        <a:t>fn</a:t>
                      </a:r>
                      <a:r>
                        <a:rPr lang="en-US" baseline="0" dirty="0">
                          <a:solidFill>
                            <a:schemeClr val="tx1"/>
                          </a:solidFill>
                        </a:rPr>
                        <a:t> to use it.</a:t>
                      </a:r>
                      <a:endParaRPr lang="en-US"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C1D4534E-1B22-4A44-850A-B3E8E9EE687A}" type="slidenum">
              <a:rPr lang="en-US" smtClean="0"/>
              <a:t>119</a:t>
            </a:fld>
            <a:endParaRPr lang="en-US"/>
          </a:p>
        </p:txBody>
      </p:sp>
      <p:sp>
        <p:nvSpPr>
          <p:cNvPr id="3" name="Rectangle 2"/>
          <p:cNvSpPr/>
          <p:nvPr/>
        </p:nvSpPr>
        <p:spPr>
          <a:xfrm>
            <a:off x="3124200" y="5791200"/>
            <a:ext cx="5257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 template recipe doesn't need to change</a:t>
            </a:r>
          </a:p>
        </p:txBody>
      </p:sp>
    </p:spTree>
    <p:extLst>
      <p:ext uri="{BB962C8B-B14F-4D97-AF65-F5344CB8AC3E}">
        <p14:creationId xmlns:p14="http://schemas.microsoft.com/office/powerpoint/2010/main" val="415247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leaf-sum</a:t>
            </a:r>
          </a:p>
        </p:txBody>
      </p:sp>
      <p:sp>
        <p:nvSpPr>
          <p:cNvPr id="3" name="Content Placeholder 2"/>
          <p:cNvSpPr>
            <a:spLocks noGrp="1"/>
          </p:cNvSpPr>
          <p:nvPr>
            <p:ph idx="1"/>
          </p:nvPr>
        </p:nvSpPr>
        <p:spPr/>
        <p:txBody>
          <a:bodyPr>
            <a:normAutofit/>
          </a:bodyPr>
          <a:lstStyle/>
          <a:p>
            <a:pPr>
              <a:buNone/>
            </a:pPr>
            <a:r>
              <a:rPr lang="en-US" sz="2400" b="1" dirty="0">
                <a:solidFill>
                  <a:srgbClr val="FF0000"/>
                </a:solidFill>
                <a:latin typeface="Consolas" pitchFamily="49" charset="0"/>
                <a:cs typeface="Consolas" pitchFamily="49" charset="0"/>
              </a:rPr>
              <a:t>leaf-sum</a:t>
            </a:r>
            <a:r>
              <a:rPr lang="en-US" sz="2400" b="1" dirty="0">
                <a:latin typeface="Consolas" pitchFamily="49" charset="0"/>
                <a:cs typeface="Consolas" pitchFamily="49" charset="0"/>
              </a:rPr>
              <a:t> : Tree -&gt; Number</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leaf-sum</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[(leaf? t) (leaf-datum t)]</a:t>
            </a:r>
          </a:p>
          <a:p>
            <a:pPr>
              <a:buNone/>
            </a:pPr>
            <a:r>
              <a:rPr lang="en-US" sz="2400" b="1" dirty="0">
                <a:latin typeface="Consolas" pitchFamily="49" charset="0"/>
                <a:cs typeface="Consolas" pitchFamily="49" charset="0"/>
              </a:rPr>
              <a:t>    [else (</a:t>
            </a:r>
            <a:r>
              <a:rPr lang="en-US" sz="2400" b="1" dirty="0">
                <a:solidFill>
                  <a:srgbClr val="FF0000"/>
                </a:solidFill>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leaf-sum</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lson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leaf-sum</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rson</a:t>
            </a:r>
            <a:r>
              <a:rPr lang="en-US" sz="2400" b="1" dirty="0">
                <a:latin typeface="Consolas" pitchFamily="49" charset="0"/>
                <a:cs typeface="Consolas" pitchFamily="49" charset="0"/>
              </a:rPr>
              <a:t> t)))]))</a:t>
            </a:r>
          </a:p>
        </p:txBody>
      </p:sp>
      <p:sp>
        <p:nvSpPr>
          <p:cNvPr id="6" name="Slide Number Placeholder 5"/>
          <p:cNvSpPr>
            <a:spLocks noGrp="1"/>
          </p:cNvSpPr>
          <p:nvPr>
            <p:ph type="sldNum" sz="quarter" idx="12"/>
          </p:nvPr>
        </p:nvSpPr>
        <p:spPr/>
        <p:txBody>
          <a:bodyPr/>
          <a:lstStyle/>
          <a:p>
            <a:fld id="{C1D4534E-1B22-4A44-850A-B3E8E9EE687A}" type="slidenum">
              <a:rPr lang="en-US" smtClean="0"/>
              <a:t>12</a:t>
            </a:fld>
            <a:endParaRPr lang="en-US"/>
          </a:p>
        </p:txBody>
      </p:sp>
      <p:grpSp>
        <p:nvGrpSpPr>
          <p:cNvPr id="4" name="Group 8"/>
          <p:cNvGrpSpPr/>
          <p:nvPr/>
        </p:nvGrpSpPr>
        <p:grpSpPr>
          <a:xfrm>
            <a:off x="3793067" y="1066800"/>
            <a:ext cx="4360333" cy="1936044"/>
            <a:chOff x="3793067" y="1066800"/>
            <a:chExt cx="4360333" cy="1936044"/>
          </a:xfrm>
        </p:grpSpPr>
        <p:sp>
          <p:nvSpPr>
            <p:cNvPr id="8" name="Freeform 7"/>
            <p:cNvSpPr/>
            <p:nvPr/>
          </p:nvSpPr>
          <p:spPr>
            <a:xfrm>
              <a:off x="3793067" y="1275644"/>
              <a:ext cx="2133600" cy="1727200"/>
            </a:xfrm>
            <a:custGeom>
              <a:avLst/>
              <a:gdLst>
                <a:gd name="connsiteX0" fmla="*/ 2133600 w 2133600"/>
                <a:gd name="connsiteY0" fmla="*/ 237067 h 1727200"/>
                <a:gd name="connsiteX1" fmla="*/ 1004711 w 2133600"/>
                <a:gd name="connsiteY1" fmla="*/ 248356 h 1727200"/>
                <a:gd name="connsiteX2" fmla="*/ 0 w 2133600"/>
                <a:gd name="connsiteY2" fmla="*/ 1727200 h 1727200"/>
              </a:gdLst>
              <a:ahLst/>
              <a:cxnLst>
                <a:cxn ang="0">
                  <a:pos x="connsiteX0" y="connsiteY0"/>
                </a:cxn>
                <a:cxn ang="0">
                  <a:pos x="connsiteX1" y="connsiteY1"/>
                </a:cxn>
                <a:cxn ang="0">
                  <a:pos x="connsiteX2" y="connsiteY2"/>
                </a:cxn>
              </a:cxnLst>
              <a:rect l="l" t="t" r="r" b="b"/>
              <a:pathLst>
                <a:path w="2133600" h="1727200">
                  <a:moveTo>
                    <a:pt x="2133600" y="237067"/>
                  </a:moveTo>
                  <a:cubicBezTo>
                    <a:pt x="1746955" y="118533"/>
                    <a:pt x="1360311" y="0"/>
                    <a:pt x="1004711" y="248356"/>
                  </a:cubicBezTo>
                  <a:cubicBezTo>
                    <a:pt x="649111" y="496712"/>
                    <a:pt x="156163" y="1493896"/>
                    <a:pt x="0" y="172720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a:off x="5943600" y="1066800"/>
              <a:ext cx="2209800" cy="914400"/>
            </a:xfrm>
            <a:prstGeom prst="rect">
              <a:avLst/>
            </a:prstGeom>
            <a:solidFill>
              <a:schemeClr val="accent3">
                <a:lumMod val="40000"/>
                <a:lumOff val="6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What’s the answer for a leaf?</a:t>
              </a:r>
            </a:p>
          </p:txBody>
        </p:sp>
      </p:grpSp>
      <p:grpSp>
        <p:nvGrpSpPr>
          <p:cNvPr id="5" name="Group 16"/>
          <p:cNvGrpSpPr/>
          <p:nvPr/>
        </p:nvGrpSpPr>
        <p:grpSpPr>
          <a:xfrm>
            <a:off x="244592" y="3733799"/>
            <a:ext cx="5089408" cy="2438401"/>
            <a:chOff x="244592" y="3733799"/>
            <a:chExt cx="5089408" cy="2438401"/>
          </a:xfrm>
        </p:grpSpPr>
        <p:sp>
          <p:nvSpPr>
            <p:cNvPr id="10" name="Rectangle 9"/>
            <p:cNvSpPr/>
            <p:nvPr/>
          </p:nvSpPr>
          <p:spPr>
            <a:xfrm>
              <a:off x="1676400" y="5257800"/>
              <a:ext cx="3657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If you knew the answers for the 2 sons, how could you find the answer for the whole tree?</a:t>
              </a:r>
            </a:p>
          </p:txBody>
        </p:sp>
        <p:sp>
          <p:nvSpPr>
            <p:cNvPr id="16" name="Freeform 15"/>
            <p:cNvSpPr/>
            <p:nvPr/>
          </p:nvSpPr>
          <p:spPr>
            <a:xfrm>
              <a:off x="244592" y="3733799"/>
              <a:ext cx="2193808" cy="2296819"/>
            </a:xfrm>
            <a:custGeom>
              <a:avLst/>
              <a:gdLst>
                <a:gd name="connsiteX0" fmla="*/ 1454386 w 2391363"/>
                <a:gd name="connsiteY0" fmla="*/ 1919111 h 2227674"/>
                <a:gd name="connsiteX1" fmla="*/ 156163 w 2391363"/>
                <a:gd name="connsiteY1" fmla="*/ 1907822 h 2227674"/>
                <a:gd name="connsiteX2" fmla="*/ 2391363 w 2391363"/>
                <a:gd name="connsiteY2" fmla="*/ 0 h 2227674"/>
                <a:gd name="connsiteX0" fmla="*/ 1426164 w 2193808"/>
                <a:gd name="connsiteY0" fmla="*/ 1978378 h 2296819"/>
                <a:gd name="connsiteX1" fmla="*/ 127941 w 2193808"/>
                <a:gd name="connsiteY1" fmla="*/ 1967089 h 2296819"/>
                <a:gd name="connsiteX2" fmla="*/ 2193808 w 2193808"/>
                <a:gd name="connsiteY2" fmla="*/ 0 h 2296819"/>
              </a:gdLst>
              <a:ahLst/>
              <a:cxnLst>
                <a:cxn ang="0">
                  <a:pos x="connsiteX0" y="connsiteY0"/>
                </a:cxn>
                <a:cxn ang="0">
                  <a:pos x="connsiteX1" y="connsiteY1"/>
                </a:cxn>
                <a:cxn ang="0">
                  <a:pos x="connsiteX2" y="connsiteY2"/>
                </a:cxn>
              </a:cxnLst>
              <a:rect l="l" t="t" r="r" b="b"/>
              <a:pathLst>
                <a:path w="2193808" h="2296819">
                  <a:moveTo>
                    <a:pt x="1426164" y="1978378"/>
                  </a:moveTo>
                  <a:cubicBezTo>
                    <a:pt x="698971" y="2132659"/>
                    <a:pt x="0" y="2296819"/>
                    <a:pt x="127941" y="1967089"/>
                  </a:cubicBezTo>
                  <a:cubicBezTo>
                    <a:pt x="255882" y="1637359"/>
                    <a:pt x="1154289" y="793985"/>
                    <a:pt x="2193808" y="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9" name="Rectangle 8"/>
          <p:cNvSpPr/>
          <p:nvPr/>
        </p:nvSpPr>
        <p:spPr>
          <a:xfrm>
            <a:off x="381000" y="361244"/>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Next we'll do some examples of functions on binary trees.</a:t>
            </a:r>
          </a:p>
        </p:txBody>
      </p:sp>
    </p:spTree>
    <p:extLst>
      <p:ext uri="{BB962C8B-B14F-4D97-AF65-F5344CB8AC3E}">
        <p14:creationId xmlns:p14="http://schemas.microsoft.com/office/powerpoint/2010/main" val="101819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 come in pairs</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lans</a:t>
            </a:r>
            <a:r>
              <a:rPr lang="en-US" b="1" dirty="0">
                <a:latin typeface="Consolas" pitchFamily="49" charset="0"/>
                <a:cs typeface="Consolas" pitchFamily="49" charset="0"/>
              </a:rPr>
              <a:t>-fn : LANS -&gt; ??</a:t>
            </a: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lans</a:t>
            </a:r>
            <a:r>
              <a:rPr lang="en-US" b="1" dirty="0">
                <a:latin typeface="Consolas" pitchFamily="49" charset="0"/>
                <a:cs typeface="Consolas" pitchFamily="49" charset="0"/>
              </a:rPr>
              <a:t>-fn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lans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lasn</a:t>
            </a:r>
            <a:r>
              <a:rPr lang="en-US" b="1" dirty="0">
                <a:solidFill>
                  <a:srgbClr val="FF0000"/>
                </a:solidFill>
                <a:latin typeface="Consolas" pitchFamily="49" charset="0"/>
                <a:cs typeface="Consolas" pitchFamily="49" charset="0"/>
              </a:rPr>
              <a:t>-fn</a:t>
            </a:r>
            <a:r>
              <a:rPr lang="en-US" b="1" dirty="0">
                <a:latin typeface="Consolas" pitchFamily="49" charset="0"/>
                <a:cs typeface="Consolas" pitchFamily="49" charset="0"/>
              </a:rPr>
              <a:t> (rest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lasn-fn</a:t>
            </a:r>
            <a:r>
              <a:rPr lang="en-US" b="1" dirty="0">
                <a:latin typeface="Consolas" pitchFamily="49" charset="0"/>
                <a:cs typeface="Consolas" pitchFamily="49" charset="0"/>
              </a:rPr>
              <a:t> : LASN -&gt; ??</a:t>
            </a: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lasn</a:t>
            </a:r>
            <a:r>
              <a:rPr lang="en-US" b="1" dirty="0">
                <a:latin typeface="Consolas" pitchFamily="49" charset="0"/>
                <a:cs typeface="Consolas" pitchFamily="49" charset="0"/>
              </a:rPr>
              <a:t>-fn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lasn</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lans</a:t>
            </a:r>
            <a:r>
              <a:rPr lang="en-US" b="1" dirty="0">
                <a:solidFill>
                  <a:srgbClr val="FF0000"/>
                </a:solidFill>
                <a:latin typeface="Consolas" pitchFamily="49" charset="0"/>
                <a:cs typeface="Consolas" pitchFamily="49" charset="0"/>
              </a:rPr>
              <a:t>-fn</a:t>
            </a:r>
            <a:r>
              <a:rPr lang="en-US" b="1" dirty="0">
                <a:latin typeface="Consolas" pitchFamily="49" charset="0"/>
                <a:cs typeface="Consolas" pitchFamily="49" charset="0"/>
              </a:rPr>
              <a:t> (rest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120</a:t>
            </a:fld>
            <a:endParaRPr lang="en-US"/>
          </a:p>
        </p:txBody>
      </p:sp>
      <p:sp>
        <p:nvSpPr>
          <p:cNvPr id="5" name="Rectangle 4"/>
          <p:cNvSpPr/>
          <p:nvPr/>
        </p:nvSpPr>
        <p:spPr>
          <a:xfrm>
            <a:off x="5334000" y="1752600"/>
            <a:ext cx="3276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the templates for </a:t>
            </a:r>
            <a:r>
              <a:rPr lang="en-US" b="1" dirty="0">
                <a:solidFill>
                  <a:schemeClr val="tx1"/>
                </a:solidFill>
              </a:rPr>
              <a:t>LANS</a:t>
            </a:r>
            <a:r>
              <a:rPr lang="en-US" dirty="0">
                <a:solidFill>
                  <a:schemeClr val="tx1"/>
                </a:solidFill>
              </a:rPr>
              <a:t> and </a:t>
            </a:r>
            <a:r>
              <a:rPr lang="en-US" b="1" dirty="0">
                <a:solidFill>
                  <a:schemeClr val="tx1"/>
                </a:solidFill>
              </a:rPr>
              <a:t>LASN</a:t>
            </a:r>
            <a:r>
              <a:rPr lang="en-US" dirty="0">
                <a:solidFill>
                  <a:schemeClr val="tx1"/>
                </a:solidFill>
              </a:rPr>
              <a:t>. Observe the recursive calls, in red.</a:t>
            </a:r>
          </a:p>
        </p:txBody>
      </p:sp>
    </p:spTree>
    <p:extLst>
      <p:ext uri="{BB962C8B-B14F-4D97-AF65-F5344CB8AC3E}">
        <p14:creationId xmlns:p14="http://schemas.microsoft.com/office/powerpoint/2010/main" val="222819586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 are mutually recursive</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lans</a:t>
            </a:r>
            <a:r>
              <a:rPr lang="en-US" b="1" dirty="0">
                <a:latin typeface="Consolas" pitchFamily="49" charset="0"/>
                <a:cs typeface="Consolas" pitchFamily="49" charset="0"/>
              </a:rPr>
              <a:t>-fn : LANS -&gt; ??</a:t>
            </a: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lans</a:t>
            </a:r>
            <a:r>
              <a:rPr lang="en-US" b="1" dirty="0">
                <a:latin typeface="Consolas" pitchFamily="49" charset="0"/>
                <a:cs typeface="Consolas" pitchFamily="49" charset="0"/>
              </a:rPr>
              <a:t>-fn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lans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lasn</a:t>
            </a:r>
            <a:r>
              <a:rPr lang="en-US" b="1" dirty="0">
                <a:latin typeface="Consolas" pitchFamily="49" charset="0"/>
                <a:cs typeface="Consolas" pitchFamily="49" charset="0"/>
              </a:rPr>
              <a:t>-fn (rest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 </a:t>
            </a:r>
            <a:r>
              <a:rPr lang="en-US" b="1" dirty="0" err="1">
                <a:latin typeface="Consolas" pitchFamily="49" charset="0"/>
                <a:cs typeface="Consolas" pitchFamily="49" charset="0"/>
              </a:rPr>
              <a:t>lasn</a:t>
            </a:r>
            <a:r>
              <a:rPr lang="en-US" b="1" dirty="0">
                <a:latin typeface="Consolas" pitchFamily="49" charset="0"/>
                <a:cs typeface="Consolas" pitchFamily="49" charset="0"/>
              </a:rPr>
              <a:t>-fn : LASN -&gt; ??</a:t>
            </a: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lasn</a:t>
            </a:r>
            <a:r>
              <a:rPr lang="en-US" b="1" dirty="0">
                <a:latin typeface="Consolas" pitchFamily="49" charset="0"/>
                <a:cs typeface="Consolas" pitchFamily="49" charset="0"/>
              </a:rPr>
              <a:t>-fn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lasn</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lans</a:t>
            </a:r>
            <a:r>
              <a:rPr lang="en-US" b="1" dirty="0">
                <a:latin typeface="Consolas" pitchFamily="49" charset="0"/>
                <a:cs typeface="Consolas" pitchFamily="49" charset="0"/>
              </a:rPr>
              <a:t>-fn (rest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121</a:t>
            </a:fld>
            <a:endParaRPr lang="en-US"/>
          </a:p>
        </p:txBody>
      </p:sp>
      <p:sp>
        <p:nvSpPr>
          <p:cNvPr id="5" name="Right Arrow 4"/>
          <p:cNvSpPr/>
          <p:nvPr/>
        </p:nvSpPr>
        <p:spPr>
          <a:xfrm rot="15521542">
            <a:off x="1071890" y="3620858"/>
            <a:ext cx="3375246" cy="308651"/>
          </a:xfrm>
          <a:prstGeom prst="rightArrow">
            <a:avLst/>
          </a:prstGeom>
          <a:solidFill>
            <a:schemeClr val="accent1">
              <a:alpha val="42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ight Arrow 5"/>
          <p:cNvSpPr/>
          <p:nvPr/>
        </p:nvSpPr>
        <p:spPr>
          <a:xfrm rot="7015518">
            <a:off x="2209280" y="3641735"/>
            <a:ext cx="783361" cy="308651"/>
          </a:xfrm>
          <a:prstGeom prst="rightArrow">
            <a:avLst/>
          </a:prstGeom>
          <a:solidFill>
            <a:schemeClr val="accent3">
              <a:alpha val="42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6545206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mutual recursion</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r>
              <a:rPr lang="en-US" b="1" dirty="0" err="1">
                <a:latin typeface="Consolas" pitchFamily="49" charset="0"/>
                <a:cs typeface="Consolas" pitchFamily="49" charset="0"/>
              </a:rPr>
              <a:t>lasn-fn</a:t>
            </a:r>
            <a:r>
              <a:rPr lang="en-US" b="1" dirty="0">
                <a:latin typeface="Courier New" pitchFamily="49" charset="0"/>
                <a:cs typeface="Courier New" pitchFamily="49" charset="0"/>
              </a:rPr>
              <a:t>           </a:t>
            </a:r>
            <a:r>
              <a:rPr lang="en-US" b="1" dirty="0" err="1">
                <a:latin typeface="Consolas" pitchFamily="49" charset="0"/>
                <a:cs typeface="Consolas" pitchFamily="49" charset="0"/>
              </a:rPr>
              <a:t>lans-fn</a:t>
            </a:r>
            <a:endParaRPr lang="en-US" b="1" dirty="0">
              <a:latin typeface="Consolas" pitchFamily="49" charset="0"/>
              <a:cs typeface="Consolas" pitchFamily="49" charset="0"/>
            </a:endParaRPr>
          </a:p>
        </p:txBody>
      </p:sp>
      <p:sp>
        <p:nvSpPr>
          <p:cNvPr id="8" name="Slide Number Placeholder 7"/>
          <p:cNvSpPr>
            <a:spLocks noGrp="1"/>
          </p:cNvSpPr>
          <p:nvPr>
            <p:ph type="sldNum" sz="quarter" idx="12"/>
          </p:nvPr>
        </p:nvSpPr>
        <p:spPr/>
        <p:txBody>
          <a:bodyPr/>
          <a:lstStyle/>
          <a:p>
            <a:fld id="{C1D4534E-1B22-4A44-850A-B3E8E9EE687A}" type="slidenum">
              <a:rPr lang="en-US" smtClean="0"/>
              <a:t>122</a:t>
            </a:fld>
            <a:endParaRPr lang="en-US"/>
          </a:p>
        </p:txBody>
      </p:sp>
      <p:sp>
        <p:nvSpPr>
          <p:cNvPr id="4" name="Curved Down Arrow 3"/>
          <p:cNvSpPr/>
          <p:nvPr/>
        </p:nvSpPr>
        <p:spPr>
          <a:xfrm>
            <a:off x="1981200" y="1600200"/>
            <a:ext cx="4953000" cy="1600200"/>
          </a:xfrm>
          <a:prstGeom prst="curvedDownArrow">
            <a:avLst/>
          </a:prstGeom>
          <a:solidFill>
            <a:schemeClr val="accent1">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urved Down Arrow 4"/>
          <p:cNvSpPr/>
          <p:nvPr/>
        </p:nvSpPr>
        <p:spPr>
          <a:xfrm flipH="1" flipV="1">
            <a:off x="1905000" y="3962400"/>
            <a:ext cx="4876800" cy="1600200"/>
          </a:xfrm>
          <a:prstGeom prst="curvedDown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r>
              <a:rPr lang="en-US" sz="2400" dirty="0"/>
              <a:t>defined in terms of </a:t>
            </a:r>
          </a:p>
        </p:txBody>
      </p:sp>
      <p:sp>
        <p:nvSpPr>
          <p:cNvPr id="7" name="TextBox 6"/>
          <p:cNvSpPr txBox="1"/>
          <p:nvPr/>
        </p:nvSpPr>
        <p:spPr>
          <a:xfrm>
            <a:off x="3276600" y="5638800"/>
            <a:ext cx="2743200" cy="461665"/>
          </a:xfrm>
          <a:prstGeom prst="rect">
            <a:avLst/>
          </a:prstGeom>
          <a:noFill/>
        </p:spPr>
        <p:txBody>
          <a:bodyPr wrap="square" rtlCol="0">
            <a:spAutoFit/>
          </a:bodyPr>
          <a:lstStyle/>
          <a:p>
            <a:r>
              <a:rPr lang="en-US" sz="2400" dirty="0"/>
              <a:t>defined in terms of </a:t>
            </a:r>
          </a:p>
        </p:txBody>
      </p:sp>
      <p:sp>
        <p:nvSpPr>
          <p:cNvPr id="9" name="Rectangle 8"/>
          <p:cNvSpPr/>
          <p:nvPr/>
        </p:nvSpPr>
        <p:spPr>
          <a:xfrm>
            <a:off x="6781800" y="5029200"/>
            <a:ext cx="2057400"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that same picture, this time describing the recursive calls in the template.</a:t>
            </a:r>
          </a:p>
        </p:txBody>
      </p:sp>
    </p:spTree>
    <p:extLst>
      <p:ext uri="{BB962C8B-B14F-4D97-AF65-F5344CB8AC3E}">
        <p14:creationId xmlns:p14="http://schemas.microsoft.com/office/powerpoint/2010/main" val="232312688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lans</a:t>
            </a:r>
            <a:r>
              <a:rPr lang="en-US" b="1" dirty="0">
                <a:latin typeface="Consolas" pitchFamily="49" charset="0"/>
                <a:cs typeface="Consolas" pitchFamily="49" charset="0"/>
              </a:rPr>
              <a:t>-fn : LANS -&gt; ??</a:t>
            </a: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lans</a:t>
            </a:r>
            <a:r>
              <a:rPr lang="en-US" b="1" dirty="0">
                <a:latin typeface="Consolas" pitchFamily="49" charset="0"/>
                <a:cs typeface="Consolas" pitchFamily="49" charset="0"/>
              </a:rPr>
              <a:t>-fn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lans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lasn</a:t>
            </a:r>
            <a:r>
              <a:rPr lang="en-US" b="1" dirty="0">
                <a:solidFill>
                  <a:srgbClr val="FF0000"/>
                </a:solidFill>
                <a:latin typeface="Consolas" pitchFamily="49" charset="0"/>
                <a:cs typeface="Consolas" pitchFamily="49" charset="0"/>
              </a:rPr>
              <a:t>-fn</a:t>
            </a:r>
            <a:r>
              <a:rPr lang="en-US" b="1" dirty="0">
                <a:latin typeface="Consolas" pitchFamily="49" charset="0"/>
                <a:cs typeface="Consolas" pitchFamily="49" charset="0"/>
              </a:rPr>
              <a:t> (rest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 </a:t>
            </a:r>
            <a:r>
              <a:rPr lang="en-US" b="1" dirty="0" err="1">
                <a:latin typeface="Consolas" pitchFamily="49" charset="0"/>
                <a:cs typeface="Consolas" pitchFamily="49" charset="0"/>
              </a:rPr>
              <a:t>lasn</a:t>
            </a:r>
            <a:r>
              <a:rPr lang="en-US" b="1" dirty="0">
                <a:latin typeface="Consolas" pitchFamily="49" charset="0"/>
                <a:cs typeface="Consolas" pitchFamily="49" charset="0"/>
              </a:rPr>
              <a:t>-fn : LASN -&gt; ??</a:t>
            </a: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lasn</a:t>
            </a:r>
            <a:r>
              <a:rPr lang="en-US" b="1" dirty="0">
                <a:latin typeface="Consolas" pitchFamily="49" charset="0"/>
                <a:cs typeface="Consolas" pitchFamily="49" charset="0"/>
              </a:rPr>
              <a:t>-fn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lasn</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lans</a:t>
            </a:r>
            <a:r>
              <a:rPr lang="en-US" b="1" dirty="0">
                <a:solidFill>
                  <a:srgbClr val="FF0000"/>
                </a:solidFill>
                <a:latin typeface="Consolas" pitchFamily="49" charset="0"/>
                <a:cs typeface="Consolas" pitchFamily="49" charset="0"/>
              </a:rPr>
              <a:t>-fn</a:t>
            </a:r>
            <a:r>
              <a:rPr lang="en-US" b="1" dirty="0">
                <a:latin typeface="Consolas" pitchFamily="49" charset="0"/>
                <a:cs typeface="Consolas" pitchFamily="49" charset="0"/>
              </a:rPr>
              <a:t> (rest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123</a:t>
            </a:fld>
            <a:endParaRPr lang="en-US"/>
          </a:p>
        </p:txBody>
      </p:sp>
      <p:sp>
        <p:nvSpPr>
          <p:cNvPr id="6" name="Rectangle 5"/>
          <p:cNvSpPr/>
          <p:nvPr/>
        </p:nvSpPr>
        <p:spPr>
          <a:xfrm>
            <a:off x="4876800" y="1371600"/>
            <a:ext cx="29718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 is the answer for the empty LANS?</a:t>
            </a:r>
          </a:p>
        </p:txBody>
      </p:sp>
      <p:sp>
        <p:nvSpPr>
          <p:cNvPr id="7" name="Rectangle 6"/>
          <p:cNvSpPr/>
          <p:nvPr/>
        </p:nvSpPr>
        <p:spPr>
          <a:xfrm>
            <a:off x="5867400" y="2667000"/>
            <a:ext cx="3276600" cy="1219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If you knew the answer for the LASN inside the LANS, what would the answer be for the whole LANS?</a:t>
            </a:r>
          </a:p>
        </p:txBody>
      </p:sp>
      <p:sp>
        <p:nvSpPr>
          <p:cNvPr id="8" name="Rectangle 7"/>
          <p:cNvSpPr/>
          <p:nvPr/>
        </p:nvSpPr>
        <p:spPr>
          <a:xfrm>
            <a:off x="5410200" y="4114800"/>
            <a:ext cx="29718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 is the answer for the empty LASN?</a:t>
            </a:r>
          </a:p>
        </p:txBody>
      </p:sp>
      <p:sp>
        <p:nvSpPr>
          <p:cNvPr id="9" name="Rectangle 8"/>
          <p:cNvSpPr/>
          <p:nvPr/>
        </p:nvSpPr>
        <p:spPr>
          <a:xfrm>
            <a:off x="5867400" y="5334000"/>
            <a:ext cx="3276600" cy="1219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If you knew the answer for the LANS inside the LASN, what would the answer be for the whole LASN?</a:t>
            </a:r>
          </a:p>
        </p:txBody>
      </p:sp>
      <p:sp>
        <p:nvSpPr>
          <p:cNvPr id="10" name="Freeform 9"/>
          <p:cNvSpPr/>
          <p:nvPr/>
        </p:nvSpPr>
        <p:spPr>
          <a:xfrm>
            <a:off x="3528646" y="1764323"/>
            <a:ext cx="1348154" cy="674077"/>
          </a:xfrm>
          <a:custGeom>
            <a:avLst/>
            <a:gdLst>
              <a:gd name="connsiteX0" fmla="*/ 1348154 w 1348154"/>
              <a:gd name="connsiteY0" fmla="*/ 76200 h 674077"/>
              <a:gd name="connsiteX1" fmla="*/ 609600 w 1348154"/>
              <a:gd name="connsiteY1" fmla="*/ 99646 h 674077"/>
              <a:gd name="connsiteX2" fmla="*/ 0 w 1348154"/>
              <a:gd name="connsiteY2" fmla="*/ 674077 h 674077"/>
            </a:gdLst>
            <a:ahLst/>
            <a:cxnLst>
              <a:cxn ang="0">
                <a:pos x="connsiteX0" y="connsiteY0"/>
              </a:cxn>
              <a:cxn ang="0">
                <a:pos x="connsiteX1" y="connsiteY1"/>
              </a:cxn>
              <a:cxn ang="0">
                <a:pos x="connsiteX2" y="connsiteY2"/>
              </a:cxn>
            </a:cxnLst>
            <a:rect l="l" t="t" r="r" b="b"/>
            <a:pathLst>
              <a:path w="1348154" h="674077">
                <a:moveTo>
                  <a:pt x="1348154" y="76200"/>
                </a:moveTo>
                <a:cubicBezTo>
                  <a:pt x="1091223" y="38100"/>
                  <a:pt x="834292" y="0"/>
                  <a:pt x="609600" y="99646"/>
                </a:cubicBezTo>
                <a:cubicBezTo>
                  <a:pt x="384908" y="199292"/>
                  <a:pt x="192454" y="436684"/>
                  <a:pt x="0" y="674077"/>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552092" y="4216400"/>
            <a:ext cx="1852246" cy="425938"/>
          </a:xfrm>
          <a:custGeom>
            <a:avLst/>
            <a:gdLst>
              <a:gd name="connsiteX0" fmla="*/ 1852246 w 1852246"/>
              <a:gd name="connsiteY0" fmla="*/ 402492 h 425938"/>
              <a:gd name="connsiteX1" fmla="*/ 984739 w 1852246"/>
              <a:gd name="connsiteY1" fmla="*/ 3908 h 425938"/>
              <a:gd name="connsiteX2" fmla="*/ 0 w 1852246"/>
              <a:gd name="connsiteY2" fmla="*/ 425938 h 425938"/>
            </a:gdLst>
            <a:ahLst/>
            <a:cxnLst>
              <a:cxn ang="0">
                <a:pos x="connsiteX0" y="connsiteY0"/>
              </a:cxn>
              <a:cxn ang="0">
                <a:pos x="connsiteX1" y="connsiteY1"/>
              </a:cxn>
              <a:cxn ang="0">
                <a:pos x="connsiteX2" y="connsiteY2"/>
              </a:cxn>
            </a:cxnLst>
            <a:rect l="l" t="t" r="r" b="b"/>
            <a:pathLst>
              <a:path w="1852246" h="425938">
                <a:moveTo>
                  <a:pt x="1852246" y="402492"/>
                </a:moveTo>
                <a:cubicBezTo>
                  <a:pt x="1572846" y="201246"/>
                  <a:pt x="1293447" y="0"/>
                  <a:pt x="984739" y="3908"/>
                </a:cubicBezTo>
                <a:cubicBezTo>
                  <a:pt x="676031" y="7816"/>
                  <a:pt x="338015" y="216877"/>
                  <a:pt x="0" y="425938"/>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2778369" y="4835769"/>
            <a:ext cx="3106616" cy="1701800"/>
          </a:xfrm>
          <a:custGeom>
            <a:avLst/>
            <a:gdLst>
              <a:gd name="connsiteX0" fmla="*/ 3106616 w 3106616"/>
              <a:gd name="connsiteY0" fmla="*/ 1119554 h 1701800"/>
              <a:gd name="connsiteX1" fmla="*/ 398585 w 3106616"/>
              <a:gd name="connsiteY1" fmla="*/ 1553308 h 1701800"/>
              <a:gd name="connsiteX2" fmla="*/ 715108 w 3106616"/>
              <a:gd name="connsiteY2" fmla="*/ 228600 h 1701800"/>
              <a:gd name="connsiteX3" fmla="*/ 0 w 3106616"/>
              <a:gd name="connsiteY3" fmla="*/ 181708 h 1701800"/>
            </a:gdLst>
            <a:ahLst/>
            <a:cxnLst>
              <a:cxn ang="0">
                <a:pos x="connsiteX0" y="connsiteY0"/>
              </a:cxn>
              <a:cxn ang="0">
                <a:pos x="connsiteX1" y="connsiteY1"/>
              </a:cxn>
              <a:cxn ang="0">
                <a:pos x="connsiteX2" y="connsiteY2"/>
              </a:cxn>
              <a:cxn ang="0">
                <a:pos x="connsiteX3" y="connsiteY3"/>
              </a:cxn>
            </a:cxnLst>
            <a:rect l="l" t="t" r="r" b="b"/>
            <a:pathLst>
              <a:path w="3106616" h="1701800">
                <a:moveTo>
                  <a:pt x="3106616" y="1119554"/>
                </a:moveTo>
                <a:cubicBezTo>
                  <a:pt x="1951893" y="1410677"/>
                  <a:pt x="797170" y="1701800"/>
                  <a:pt x="398585" y="1553308"/>
                </a:cubicBezTo>
                <a:cubicBezTo>
                  <a:pt x="0" y="1404816"/>
                  <a:pt x="781539" y="457200"/>
                  <a:pt x="715108" y="228600"/>
                </a:cubicBezTo>
                <a:cubicBezTo>
                  <a:pt x="648677" y="0"/>
                  <a:pt x="324338" y="90854"/>
                  <a:pt x="0" y="181708"/>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2930769" y="2647462"/>
            <a:ext cx="2942493" cy="1298330"/>
          </a:xfrm>
          <a:custGeom>
            <a:avLst/>
            <a:gdLst>
              <a:gd name="connsiteX0" fmla="*/ 2942493 w 2942493"/>
              <a:gd name="connsiteY0" fmla="*/ 711200 h 1387230"/>
              <a:gd name="connsiteX1" fmla="*/ 1289539 w 2942493"/>
              <a:gd name="connsiteY1" fmla="*/ 1297353 h 1387230"/>
              <a:gd name="connsiteX2" fmla="*/ 1195754 w 2942493"/>
              <a:gd name="connsiteY2" fmla="*/ 171938 h 1387230"/>
              <a:gd name="connsiteX3" fmla="*/ 0 w 2942493"/>
              <a:gd name="connsiteY3" fmla="*/ 265723 h 1387230"/>
              <a:gd name="connsiteX0" fmla="*/ 2942493 w 2942493"/>
              <a:gd name="connsiteY0" fmla="*/ 635000 h 1298330"/>
              <a:gd name="connsiteX1" fmla="*/ 1289539 w 2942493"/>
              <a:gd name="connsiteY1" fmla="*/ 1221153 h 1298330"/>
              <a:gd name="connsiteX2" fmla="*/ 1260231 w 2942493"/>
              <a:gd name="connsiteY2" fmla="*/ 171938 h 1298330"/>
              <a:gd name="connsiteX3" fmla="*/ 0 w 2942493"/>
              <a:gd name="connsiteY3" fmla="*/ 189523 h 1298330"/>
            </a:gdLst>
            <a:ahLst/>
            <a:cxnLst>
              <a:cxn ang="0">
                <a:pos x="connsiteX0" y="connsiteY0"/>
              </a:cxn>
              <a:cxn ang="0">
                <a:pos x="connsiteX1" y="connsiteY1"/>
              </a:cxn>
              <a:cxn ang="0">
                <a:pos x="connsiteX2" y="connsiteY2"/>
              </a:cxn>
              <a:cxn ang="0">
                <a:pos x="connsiteX3" y="connsiteY3"/>
              </a:cxn>
            </a:cxnLst>
            <a:rect l="l" t="t" r="r" b="b"/>
            <a:pathLst>
              <a:path w="2942493" h="1298330">
                <a:moveTo>
                  <a:pt x="2942493" y="635000"/>
                </a:moveTo>
                <a:cubicBezTo>
                  <a:pt x="2261577" y="973015"/>
                  <a:pt x="1569916" y="1298330"/>
                  <a:pt x="1289539" y="1221153"/>
                </a:cubicBezTo>
                <a:cubicBezTo>
                  <a:pt x="1009162" y="1143976"/>
                  <a:pt x="1475154" y="343876"/>
                  <a:pt x="1260231" y="171938"/>
                </a:cubicBezTo>
                <a:cubicBezTo>
                  <a:pt x="1045308" y="0"/>
                  <a:pt x="490415" y="56661"/>
                  <a:pt x="0" y="189523"/>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466344" y="5934456"/>
            <a:ext cx="2473569"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dirty="0">
                <a:solidFill>
                  <a:schemeClr val="tx1"/>
                </a:solidFill>
              </a:rPr>
              <a:t>As usual, we have one question for each blank in the template.</a:t>
            </a:r>
          </a:p>
        </p:txBody>
      </p:sp>
    </p:spTree>
    <p:extLst>
      <p:ext uri="{BB962C8B-B14F-4D97-AF65-F5344CB8AC3E}">
        <p14:creationId xmlns:p14="http://schemas.microsoft.com/office/powerpoint/2010/main" val="228442730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 function, one task</a:t>
            </a:r>
          </a:p>
        </p:txBody>
      </p:sp>
      <p:sp>
        <p:nvSpPr>
          <p:cNvPr id="3" name="Content Placeholder 2"/>
          <p:cNvSpPr>
            <a:spLocks noGrp="1"/>
          </p:cNvSpPr>
          <p:nvPr>
            <p:ph idx="1"/>
          </p:nvPr>
        </p:nvSpPr>
        <p:spPr/>
        <p:txBody>
          <a:bodyPr/>
          <a:lstStyle/>
          <a:p>
            <a:r>
              <a:rPr lang="en-US" dirty="0"/>
              <a:t>Each function deals with exactly one data definition.</a:t>
            </a:r>
          </a:p>
          <a:p>
            <a:r>
              <a:rPr lang="en-US" dirty="0"/>
              <a:t>So functions will come in pairs</a:t>
            </a:r>
          </a:p>
          <a:p>
            <a:r>
              <a:rPr lang="en-US" dirty="0"/>
              <a:t>Write  contracts and purpose statements together, </a:t>
            </a:r>
            <a:r>
              <a:rPr lang="en-US" b="1" dirty="0"/>
              <a:t>or</a:t>
            </a:r>
          </a:p>
          <a:p>
            <a:r>
              <a:rPr lang="en-US" dirty="0"/>
              <a:t>Write one, and the other one will appear as a </a:t>
            </a:r>
            <a:r>
              <a:rPr lang="en-US" dirty="0" err="1"/>
              <a:t>wishlist</a:t>
            </a:r>
            <a:r>
              <a:rPr lang="en-US" dirty="0"/>
              <a:t> function</a:t>
            </a:r>
          </a:p>
        </p:txBody>
      </p:sp>
      <p:sp>
        <p:nvSpPr>
          <p:cNvPr id="4" name="Slide Number Placeholder 3"/>
          <p:cNvSpPr>
            <a:spLocks noGrp="1"/>
          </p:cNvSpPr>
          <p:nvPr>
            <p:ph type="sldNum" sz="quarter" idx="12"/>
          </p:nvPr>
        </p:nvSpPr>
        <p:spPr/>
        <p:txBody>
          <a:bodyPr/>
          <a:lstStyle/>
          <a:p>
            <a:fld id="{C1D4534E-1B22-4A44-850A-B3E8E9EE687A}" type="slidenum">
              <a:rPr lang="en-US" smtClean="0"/>
              <a:t>124</a:t>
            </a:fld>
            <a:endParaRPr lang="en-US"/>
          </a:p>
        </p:txBody>
      </p:sp>
    </p:spTree>
    <p:extLst>
      <p:ext uri="{BB962C8B-B14F-4D97-AF65-F5344CB8AC3E}">
        <p14:creationId xmlns:p14="http://schemas.microsoft.com/office/powerpoint/2010/main" val="174437063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a:buNone/>
            </a:pPr>
            <a:r>
              <a:rPr lang="en-US" b="1" dirty="0" err="1">
                <a:latin typeface="Consolas" pitchFamily="49" charset="0"/>
                <a:cs typeface="Consolas" pitchFamily="49" charset="0"/>
              </a:rPr>
              <a:t>lans</a:t>
            </a:r>
            <a:r>
              <a:rPr lang="en-US" b="1" dirty="0">
                <a:latin typeface="Consolas" pitchFamily="49" charset="0"/>
                <a:cs typeface="Consolas" pitchFamily="49" charset="0"/>
              </a:rPr>
              <a:t>-sum : LANS -&gt; Number</a:t>
            </a:r>
          </a:p>
          <a:p>
            <a:pPr>
              <a:buNone/>
            </a:pPr>
            <a:r>
              <a:rPr lang="en-US" b="1" dirty="0">
                <a:latin typeface="Consolas" pitchFamily="49" charset="0"/>
                <a:cs typeface="Consolas" pitchFamily="49" charset="0"/>
              </a:rPr>
              <a:t>Returns the sum of all the numbers in the given </a:t>
            </a:r>
            <a:r>
              <a:rPr lang="en-US" b="1" dirty="0" err="1">
                <a:latin typeface="Consolas" pitchFamily="49" charset="0"/>
                <a:cs typeface="Consolas" pitchFamily="49" charset="0"/>
              </a:rPr>
              <a:t>Lans</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err="1">
                <a:latin typeface="Consolas" pitchFamily="49" charset="0"/>
                <a:cs typeface="Consolas" pitchFamily="49" charset="0"/>
              </a:rPr>
              <a:t>lasn</a:t>
            </a:r>
            <a:r>
              <a:rPr lang="en-US" b="1" dirty="0">
                <a:latin typeface="Consolas" pitchFamily="49" charset="0"/>
                <a:cs typeface="Consolas" pitchFamily="49" charset="0"/>
              </a:rPr>
              <a:t>-sum : LASN -&gt; Number</a:t>
            </a:r>
          </a:p>
          <a:p>
            <a:pPr>
              <a:buNone/>
            </a:pPr>
            <a:r>
              <a:rPr lang="en-US" b="1" dirty="0">
                <a:latin typeface="Consolas" pitchFamily="49" charset="0"/>
                <a:cs typeface="Consolas" pitchFamily="49" charset="0"/>
              </a:rPr>
              <a:t>Returns the sum of all the numbers in the given </a:t>
            </a:r>
            <a:r>
              <a:rPr lang="en-US" b="1" dirty="0" err="1">
                <a:latin typeface="Consolas" pitchFamily="49" charset="0"/>
                <a:cs typeface="Consolas" pitchFamily="49" charset="0"/>
              </a:rPr>
              <a:t>Lasn</a:t>
            </a: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125</a:t>
            </a:fld>
            <a:endParaRPr lang="en-US"/>
          </a:p>
        </p:txBody>
      </p:sp>
      <p:sp>
        <p:nvSpPr>
          <p:cNvPr id="5" name="Rectangle 4"/>
          <p:cNvSpPr/>
          <p:nvPr/>
        </p:nvSpPr>
        <p:spPr>
          <a:xfrm>
            <a:off x="4572000" y="5562600"/>
            <a:ext cx="3505200"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an example of a pair of functions that should go together.</a:t>
            </a:r>
          </a:p>
        </p:txBody>
      </p:sp>
    </p:spTree>
    <p:extLst>
      <p:ext uri="{BB962C8B-B14F-4D97-AF65-F5344CB8AC3E}">
        <p14:creationId xmlns:p14="http://schemas.microsoft.com/office/powerpoint/2010/main" val="306509637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fontScale="92500" lnSpcReduction="10000"/>
          </a:bodyPr>
          <a:lstStyle/>
          <a:p>
            <a:pPr>
              <a:buNone/>
            </a:pPr>
            <a:r>
              <a:rPr lang="en-US" sz="2800" b="1" dirty="0">
                <a:latin typeface="Consolas" pitchFamily="49" charset="0"/>
                <a:cs typeface="Consolas" pitchFamily="49" charset="0"/>
              </a:rPr>
              <a:t>(</a:t>
            </a:r>
            <a:r>
              <a:rPr lang="en-US" sz="2800" b="1" dirty="0" err="1">
                <a:latin typeface="Consolas" pitchFamily="49" charset="0"/>
                <a:cs typeface="Consolas" pitchFamily="49" charset="0"/>
              </a:rPr>
              <a:t>lans</a:t>
            </a:r>
            <a:r>
              <a:rPr lang="en-US" sz="2800" b="1" dirty="0">
                <a:latin typeface="Consolas" pitchFamily="49" charset="0"/>
                <a:cs typeface="Consolas" pitchFamily="49" charset="0"/>
              </a:rPr>
              <a:t>-sum </a:t>
            </a:r>
          </a:p>
          <a:p>
            <a:pPr>
              <a:buNone/>
            </a:pPr>
            <a:r>
              <a:rPr lang="en-US" sz="2800" b="1" dirty="0">
                <a:latin typeface="Consolas" pitchFamily="49" charset="0"/>
                <a:cs typeface="Consolas" pitchFamily="49" charset="0"/>
              </a:rPr>
              <a:t> (cons 23 </a:t>
            </a:r>
          </a:p>
          <a:p>
            <a:pPr>
              <a:buNone/>
            </a:pPr>
            <a:r>
              <a:rPr lang="en-US" sz="2800" b="1" dirty="0">
                <a:latin typeface="Consolas" pitchFamily="49" charset="0"/>
                <a:cs typeface="Consolas" pitchFamily="49" charset="0"/>
              </a:rPr>
              <a:t>  (cons "foo" </a:t>
            </a:r>
          </a:p>
          <a:p>
            <a:pPr>
              <a:buNone/>
            </a:pPr>
            <a:r>
              <a:rPr lang="en-US" sz="2800" b="1" dirty="0">
                <a:latin typeface="Consolas" pitchFamily="49" charset="0"/>
                <a:cs typeface="Consolas" pitchFamily="49" charset="0"/>
              </a:rPr>
              <a:t>   (cons 11 empty))))  = 34</a:t>
            </a:r>
          </a:p>
          <a:p>
            <a:pPr>
              <a:buNone/>
            </a:pP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a:t>
            </a:r>
            <a:r>
              <a:rPr lang="en-US" sz="2800" b="1" dirty="0" err="1">
                <a:latin typeface="Consolas" pitchFamily="49" charset="0"/>
                <a:cs typeface="Consolas" pitchFamily="49" charset="0"/>
              </a:rPr>
              <a:t>lasn</a:t>
            </a:r>
            <a:r>
              <a:rPr lang="en-US" sz="2800" b="1" dirty="0">
                <a:latin typeface="Consolas" pitchFamily="49" charset="0"/>
                <a:cs typeface="Consolas" pitchFamily="49" charset="0"/>
              </a:rPr>
              <a:t>-sum </a:t>
            </a:r>
          </a:p>
          <a:p>
            <a:pPr>
              <a:buNone/>
            </a:pPr>
            <a:r>
              <a:rPr lang="en-US" sz="2800" b="1" dirty="0">
                <a:latin typeface="Consolas" pitchFamily="49" charset="0"/>
                <a:cs typeface="Consolas" pitchFamily="49" charset="0"/>
              </a:rPr>
              <a:t>  (cons "bar" </a:t>
            </a:r>
          </a:p>
          <a:p>
            <a:pPr>
              <a:buNone/>
            </a:pPr>
            <a:r>
              <a:rPr lang="en-US" sz="2800" b="1" dirty="0">
                <a:latin typeface="Consolas" pitchFamily="49" charset="0"/>
                <a:cs typeface="Consolas" pitchFamily="49" charset="0"/>
              </a:rPr>
              <a:t>   (cons 23 </a:t>
            </a:r>
          </a:p>
          <a:p>
            <a:pPr>
              <a:buNone/>
            </a:pPr>
            <a:r>
              <a:rPr lang="en-US" sz="2800" b="1" dirty="0">
                <a:latin typeface="Consolas" pitchFamily="49" charset="0"/>
                <a:cs typeface="Consolas" pitchFamily="49" charset="0"/>
              </a:rPr>
              <a:t>    (cons "</a:t>
            </a:r>
            <a:r>
              <a:rPr lang="en-US" sz="2800" b="1" dirty="0" err="1">
                <a:latin typeface="Consolas" pitchFamily="49" charset="0"/>
                <a:cs typeface="Consolas" pitchFamily="49" charset="0"/>
              </a:rPr>
              <a:t>foo</a:t>
            </a:r>
            <a:r>
              <a:rPr lang="en-US" sz="2800" b="1" dirty="0">
                <a:latin typeface="Consolas" pitchFamily="49" charset="0"/>
                <a:cs typeface="Consolas" pitchFamily="49" charset="0"/>
              </a:rPr>
              <a:t>" </a:t>
            </a:r>
          </a:p>
          <a:p>
            <a:pPr>
              <a:buNone/>
            </a:pPr>
            <a:r>
              <a:rPr lang="en-US" sz="2800" b="1" dirty="0">
                <a:latin typeface="Consolas" pitchFamily="49" charset="0"/>
                <a:cs typeface="Consolas" pitchFamily="49" charset="0"/>
              </a:rPr>
              <a:t>     (cons 11 empty))))) = 34</a:t>
            </a:r>
            <a:endParaRPr lang="en-US" sz="2800" dirty="0"/>
          </a:p>
        </p:txBody>
      </p:sp>
      <p:sp>
        <p:nvSpPr>
          <p:cNvPr id="4" name="Slide Number Placeholder 3"/>
          <p:cNvSpPr>
            <a:spLocks noGrp="1"/>
          </p:cNvSpPr>
          <p:nvPr>
            <p:ph type="sldNum" sz="quarter" idx="12"/>
          </p:nvPr>
        </p:nvSpPr>
        <p:spPr/>
        <p:txBody>
          <a:bodyPr/>
          <a:lstStyle/>
          <a:p>
            <a:fld id="{C1D4534E-1B22-4A44-850A-B3E8E9EE687A}" type="slidenum">
              <a:rPr lang="en-US" smtClean="0"/>
              <a:t>126</a:t>
            </a:fld>
            <a:endParaRPr lang="en-US"/>
          </a:p>
        </p:txBody>
      </p:sp>
      <p:sp>
        <p:nvSpPr>
          <p:cNvPr id="5" name="Rectangle 4"/>
          <p:cNvSpPr/>
          <p:nvPr/>
        </p:nvSpPr>
        <p:spPr>
          <a:xfrm>
            <a:off x="6096000" y="2362200"/>
            <a:ext cx="2286000" cy="2133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dirty="0">
                <a:solidFill>
                  <a:schemeClr val="tx1"/>
                </a:solidFill>
              </a:rPr>
              <a:t>And here are some examples for our two functions.  Observe that </a:t>
            </a:r>
            <a:r>
              <a:rPr lang="en-US" b="1" dirty="0" err="1">
                <a:solidFill>
                  <a:schemeClr val="tx1"/>
                </a:solidFill>
              </a:rPr>
              <a:t>lans</a:t>
            </a:r>
            <a:r>
              <a:rPr lang="en-US" b="1" dirty="0">
                <a:solidFill>
                  <a:schemeClr val="tx1"/>
                </a:solidFill>
              </a:rPr>
              <a:t>-sum</a:t>
            </a:r>
            <a:r>
              <a:rPr lang="en-US" dirty="0">
                <a:solidFill>
                  <a:schemeClr val="tx1"/>
                </a:solidFill>
              </a:rPr>
              <a:t> is applied to a </a:t>
            </a:r>
            <a:r>
              <a:rPr lang="en-US" b="1" dirty="0">
                <a:solidFill>
                  <a:schemeClr val="tx1"/>
                </a:solidFill>
              </a:rPr>
              <a:t>LANS</a:t>
            </a:r>
            <a:r>
              <a:rPr lang="en-US" dirty="0">
                <a:solidFill>
                  <a:schemeClr val="tx1"/>
                </a:solidFill>
              </a:rPr>
              <a:t>, and </a:t>
            </a:r>
            <a:r>
              <a:rPr lang="en-US" b="1" dirty="0" err="1">
                <a:solidFill>
                  <a:schemeClr val="tx1"/>
                </a:solidFill>
              </a:rPr>
              <a:t>lasn</a:t>
            </a:r>
            <a:r>
              <a:rPr lang="en-US" b="1" dirty="0">
                <a:solidFill>
                  <a:schemeClr val="tx1"/>
                </a:solidFill>
              </a:rPr>
              <a:t>-sum</a:t>
            </a:r>
            <a:r>
              <a:rPr lang="en-US" dirty="0">
                <a:solidFill>
                  <a:schemeClr val="tx1"/>
                </a:solidFill>
              </a:rPr>
              <a:t> is applied to a </a:t>
            </a:r>
            <a:r>
              <a:rPr lang="en-US" b="1" dirty="0">
                <a:solidFill>
                  <a:schemeClr val="tx1"/>
                </a:solidFill>
              </a:rPr>
              <a:t>LASN</a:t>
            </a:r>
            <a:r>
              <a:rPr lang="en-US" dirty="0">
                <a:solidFill>
                  <a:schemeClr val="tx1"/>
                </a:solidFill>
              </a:rPr>
              <a:t>.</a:t>
            </a:r>
          </a:p>
        </p:txBody>
      </p:sp>
    </p:spTree>
    <p:extLst>
      <p:ext uri="{BB962C8B-B14F-4D97-AF65-F5344CB8AC3E}">
        <p14:creationId xmlns:p14="http://schemas.microsoft.com/office/powerpoint/2010/main" val="36592458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and  Function Definitions</a:t>
            </a:r>
          </a:p>
        </p:txBody>
      </p:sp>
      <p:sp>
        <p:nvSpPr>
          <p:cNvPr id="3" name="Content Placeholder 2"/>
          <p:cNvSpPr>
            <a:spLocks noGrp="1"/>
          </p:cNvSpPr>
          <p:nvPr>
            <p:ph idx="1"/>
          </p:nvPr>
        </p:nvSpPr>
        <p:spPr>
          <a:xfrm>
            <a:off x="533400" y="1600200"/>
            <a:ext cx="8229600" cy="4525963"/>
          </a:xfrm>
        </p:spPr>
        <p:txBody>
          <a:bodyPr>
            <a:normAutofit fontScale="85000" lnSpcReduction="20000"/>
          </a:bodyPr>
          <a:lstStyle/>
          <a:p>
            <a:pPr>
              <a:buNone/>
            </a:pPr>
            <a:r>
              <a:rPr lang="en-US" sz="2400" b="1" dirty="0">
                <a:latin typeface="Consolas" pitchFamily="49" charset="0"/>
                <a:cs typeface="Consolas" pitchFamily="49" charset="0"/>
              </a:rPr>
              <a:t>;; strategy: Use template for LANS and LASN</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lans</a:t>
            </a:r>
            <a:r>
              <a:rPr lang="en-US" sz="2400" b="1" dirty="0">
                <a:latin typeface="Consolas" pitchFamily="49" charset="0"/>
                <a:cs typeface="Consolas" pitchFamily="49" charset="0"/>
              </a:rPr>
              <a:t>-sum : LANS -&gt; Number</a:t>
            </a:r>
          </a:p>
          <a:p>
            <a:pPr>
              <a:buNone/>
            </a:pPr>
            <a:r>
              <a:rPr lang="en-US" sz="2400" b="1" dirty="0">
                <a:latin typeface="Consolas" pitchFamily="49" charset="0"/>
                <a:cs typeface="Consolas" pitchFamily="49" charset="0"/>
              </a:rPr>
              <a:t>(define (</a:t>
            </a:r>
            <a:r>
              <a:rPr lang="en-US" sz="2400" b="1" dirty="0" err="1">
                <a:latin typeface="Consolas" pitchFamily="49" charset="0"/>
                <a:cs typeface="Consolas" pitchFamily="49" charset="0"/>
              </a:rPr>
              <a:t>lans</a:t>
            </a:r>
            <a:r>
              <a:rPr lang="en-US" sz="2400" b="1" dirty="0">
                <a:latin typeface="Consolas" pitchFamily="49" charset="0"/>
                <a:cs typeface="Consolas" pitchFamily="49" charset="0"/>
              </a:rPr>
              <a:t>-sum </a:t>
            </a:r>
            <a:r>
              <a:rPr lang="en-US" sz="2400" b="1" dirty="0" err="1">
                <a:latin typeface="Consolas" pitchFamily="49" charset="0"/>
                <a:cs typeface="Consolas" pitchFamily="49" charset="0"/>
              </a:rPr>
              <a:t>lans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lans</a:t>
            </a:r>
            <a:r>
              <a:rPr lang="en-US" sz="2400" b="1" dirty="0">
                <a:latin typeface="Consolas" pitchFamily="49" charset="0"/>
                <a:cs typeface="Consolas" pitchFamily="49" charset="0"/>
              </a:rPr>
              <a:t>) 0]</a:t>
            </a:r>
          </a:p>
          <a:p>
            <a:pPr>
              <a:buNone/>
            </a:pPr>
            <a:r>
              <a:rPr lang="en-US" sz="2400" b="1" dirty="0">
                <a:latin typeface="Consolas" pitchFamily="49" charset="0"/>
                <a:cs typeface="Consolas" pitchFamily="49" charset="0"/>
              </a:rPr>
              <a:t>    [else (+</a:t>
            </a:r>
          </a:p>
          <a:p>
            <a:pPr>
              <a:buNone/>
            </a:pP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lans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solidFill>
                  <a:srgbClr val="FF0000"/>
                </a:solidFill>
                <a:latin typeface="Consolas" pitchFamily="49" charset="0"/>
                <a:cs typeface="Consolas" pitchFamily="49" charset="0"/>
              </a:rPr>
              <a:t>lasn</a:t>
            </a:r>
            <a:r>
              <a:rPr lang="en-US" sz="2400" b="1" dirty="0">
                <a:solidFill>
                  <a:srgbClr val="FF0000"/>
                </a:solidFill>
                <a:latin typeface="Consolas" pitchFamily="49" charset="0"/>
                <a:cs typeface="Consolas" pitchFamily="49" charset="0"/>
              </a:rPr>
              <a:t>-sum</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lans</a:t>
            </a:r>
            <a:r>
              <a:rPr lang="en-US" sz="2400" b="1" dirty="0">
                <a:latin typeface="Consolas" pitchFamily="49" charset="0"/>
                <a:cs typeface="Consolas" pitchFamily="49" charset="0"/>
              </a:rPr>
              <a: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lasn</a:t>
            </a:r>
            <a:r>
              <a:rPr lang="en-US" sz="2400" b="1" dirty="0">
                <a:latin typeface="Consolas" pitchFamily="49" charset="0"/>
                <a:cs typeface="Consolas" pitchFamily="49" charset="0"/>
              </a:rPr>
              <a:t>-sum : LASN -&gt; Number</a:t>
            </a:r>
          </a:p>
          <a:p>
            <a:pPr>
              <a:buNone/>
            </a:pPr>
            <a:r>
              <a:rPr lang="en-US" sz="2400" b="1" dirty="0">
                <a:latin typeface="Consolas" pitchFamily="49" charset="0"/>
                <a:cs typeface="Consolas" pitchFamily="49" charset="0"/>
              </a:rPr>
              <a:t>(define (</a:t>
            </a:r>
            <a:r>
              <a:rPr lang="en-US" sz="2400" b="1" dirty="0" err="1">
                <a:latin typeface="Consolas" pitchFamily="49" charset="0"/>
                <a:cs typeface="Consolas" pitchFamily="49" charset="0"/>
              </a:rPr>
              <a:t>lasn</a:t>
            </a:r>
            <a:r>
              <a:rPr lang="en-US" sz="2400" b="1" dirty="0">
                <a:latin typeface="Consolas" pitchFamily="49" charset="0"/>
                <a:cs typeface="Consolas" pitchFamily="49" charset="0"/>
              </a:rPr>
              <a:t>-sum </a:t>
            </a:r>
            <a:r>
              <a:rPr lang="en-US" sz="2400" b="1" dirty="0" err="1">
                <a:latin typeface="Consolas" pitchFamily="49" charset="0"/>
                <a:cs typeface="Consolas" pitchFamily="49" charset="0"/>
              </a:rPr>
              <a:t>lasn</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lasn</a:t>
            </a:r>
            <a:r>
              <a:rPr lang="en-US" sz="2400" b="1" dirty="0">
                <a:latin typeface="Consolas" pitchFamily="49" charset="0"/>
                <a:cs typeface="Consolas" pitchFamily="49" charset="0"/>
              </a:rPr>
              <a:t>) 0]</a:t>
            </a:r>
          </a:p>
          <a:p>
            <a:pPr>
              <a:buNone/>
            </a:pPr>
            <a:r>
              <a:rPr lang="en-US" sz="2400" b="1" dirty="0">
                <a:latin typeface="Consolas" pitchFamily="49" charset="0"/>
                <a:cs typeface="Consolas" pitchFamily="49" charset="0"/>
              </a:rPr>
              <a:t>    [else (</a:t>
            </a:r>
            <a:r>
              <a:rPr lang="en-US" sz="2400" b="1" dirty="0" err="1">
                <a:solidFill>
                  <a:srgbClr val="FF0000"/>
                </a:solidFill>
                <a:latin typeface="Consolas" pitchFamily="49" charset="0"/>
                <a:cs typeface="Consolas" pitchFamily="49" charset="0"/>
              </a:rPr>
              <a:t>lans</a:t>
            </a:r>
            <a:r>
              <a:rPr lang="en-US" sz="2400" b="1" dirty="0">
                <a:solidFill>
                  <a:srgbClr val="FF0000"/>
                </a:solidFill>
                <a:latin typeface="Consolas" pitchFamily="49" charset="0"/>
                <a:cs typeface="Consolas" pitchFamily="49" charset="0"/>
              </a:rPr>
              <a:t>-sum</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lasn</a:t>
            </a:r>
            <a:r>
              <a:rPr lang="en-US" sz="2400" b="1" dirty="0">
                <a:latin typeface="Consolas" pitchFamily="49" charset="0"/>
                <a:cs typeface="Consolas" pitchFamily="49" charset="0"/>
              </a:rPr>
              <a:t>))]))</a:t>
            </a:r>
          </a:p>
          <a:p>
            <a:pPr>
              <a:buNone/>
            </a:pP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127</a:t>
            </a:fld>
            <a:endParaRPr lang="en-US"/>
          </a:p>
        </p:txBody>
      </p:sp>
      <p:sp>
        <p:nvSpPr>
          <p:cNvPr id="5" name="Rectangle 4"/>
          <p:cNvSpPr/>
          <p:nvPr/>
        </p:nvSpPr>
        <p:spPr>
          <a:xfrm>
            <a:off x="5562600" y="4267200"/>
            <a:ext cx="3124200" cy="1752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apply the template by filling in each of the four blanks with the answer to the corresponding template question.</a:t>
            </a:r>
          </a:p>
        </p:txBody>
      </p:sp>
    </p:spTree>
    <p:extLst>
      <p:ext uri="{BB962C8B-B14F-4D97-AF65-F5344CB8AC3E}">
        <p14:creationId xmlns:p14="http://schemas.microsoft.com/office/powerpoint/2010/main" val="101673608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a:t>
            </a:r>
          </a:p>
        </p:txBody>
      </p:sp>
      <p:sp>
        <p:nvSpPr>
          <p:cNvPr id="3" name="Content Placeholder 2"/>
          <p:cNvSpPr>
            <a:spLocks noGrp="1"/>
          </p:cNvSpPr>
          <p:nvPr>
            <p:ph idx="1"/>
          </p:nvPr>
        </p:nvSpPr>
        <p:spPr/>
        <p:txBody>
          <a:bodyPr/>
          <a:lstStyle/>
          <a:p>
            <a:r>
              <a:rPr lang="en-US" dirty="0"/>
              <a:t>The two functions in the template are mutually recursive, so we need a single halting measure that will work for both functions.</a:t>
            </a:r>
          </a:p>
          <a:p>
            <a:r>
              <a:rPr lang="en-US" dirty="0"/>
              <a:t>Each of the functions recurs on </a:t>
            </a:r>
            <a:r>
              <a:rPr lang="en-US" b="1" dirty="0"/>
              <a:t>(rest </a:t>
            </a:r>
            <a:r>
              <a:rPr lang="en-US" b="1" dirty="0" err="1"/>
              <a:t>lst</a:t>
            </a:r>
            <a:r>
              <a:rPr lang="en-US" b="1" dirty="0"/>
              <a:t>)</a:t>
            </a:r>
            <a:r>
              <a:rPr lang="en-US" dirty="0"/>
              <a:t>, so the length of the list works as a halting measure.</a:t>
            </a:r>
          </a:p>
        </p:txBody>
      </p:sp>
      <p:sp>
        <p:nvSpPr>
          <p:cNvPr id="4" name="Slide Number Placeholder 3"/>
          <p:cNvSpPr>
            <a:spLocks noGrp="1"/>
          </p:cNvSpPr>
          <p:nvPr>
            <p:ph type="sldNum" sz="quarter" idx="12"/>
          </p:nvPr>
        </p:nvSpPr>
        <p:spPr/>
        <p:txBody>
          <a:bodyPr/>
          <a:lstStyle/>
          <a:p>
            <a:fld id="{2AF3B5EA-18B6-4040-9F78-6052AF49C681}" type="slidenum">
              <a:rPr lang="en-US" smtClean="0"/>
              <a:t>128</a:t>
            </a:fld>
            <a:endParaRPr lang="en-US"/>
          </a:p>
        </p:txBody>
      </p:sp>
    </p:spTree>
    <p:extLst>
      <p:ext uri="{BB962C8B-B14F-4D97-AF65-F5344CB8AC3E}">
        <p14:creationId xmlns:p14="http://schemas.microsoft.com/office/powerpoint/2010/main" val="310909800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alternating lists good for?</a:t>
            </a:r>
          </a:p>
        </p:txBody>
      </p:sp>
      <p:sp>
        <p:nvSpPr>
          <p:cNvPr id="10" name="Slide Number Placeholder 9"/>
          <p:cNvSpPr>
            <a:spLocks noGrp="1"/>
          </p:cNvSpPr>
          <p:nvPr>
            <p:ph type="sldNum" sz="quarter" idx="12"/>
          </p:nvPr>
        </p:nvSpPr>
        <p:spPr/>
        <p:txBody>
          <a:bodyPr/>
          <a:lstStyle/>
          <a:p>
            <a:fld id="{AB376464-0CAE-48CA-94A1-62F8E9374B4C}" type="slidenum">
              <a:rPr lang="en-US" smtClean="0"/>
              <a:pPr/>
              <a:t>129</a:t>
            </a:fld>
            <a:endParaRPr lang="en-US"/>
          </a:p>
        </p:txBody>
      </p:sp>
      <p:grpSp>
        <p:nvGrpSpPr>
          <p:cNvPr id="3"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p>
            <a:p>
              <a:pPr algn="ctr"/>
              <a:r>
                <a:rPr lang="en-US" sz="3200" dirty="0">
                  <a:solidFill>
                    <a:schemeClr val="tx1"/>
                  </a:solidFill>
                </a:rPr>
                <a:t>Information</a:t>
              </a:r>
            </a:p>
            <a:p>
              <a:pPr algn="ctr"/>
              <a:r>
                <a:rPr lang="en-US" sz="3200" dirty="0">
                  <a:solidFill>
                    <a:schemeClr val="tx1"/>
                  </a:solidFill>
                </a:rPr>
                <a:t>???</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Alternating Lists</a:t>
              </a:r>
            </a:p>
          </p:txBody>
        </p:sp>
        <p:grpSp>
          <p:nvGrpSpPr>
            <p:cNvPr id="5"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6" name="TextBox 5"/>
          <p:cNvSpPr txBox="1"/>
          <p:nvPr/>
        </p:nvSpPr>
        <p:spPr>
          <a:xfrm>
            <a:off x="152400" y="4952999"/>
            <a:ext cx="4588524" cy="95410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a:t>Answer: Not much!  Don't use them! </a:t>
            </a:r>
          </a:p>
        </p:txBody>
      </p:sp>
      <p:sp>
        <p:nvSpPr>
          <p:cNvPr id="7" name="TextBox 6"/>
          <p:cNvSpPr txBox="1"/>
          <p:nvPr/>
        </p:nvSpPr>
        <p:spPr>
          <a:xfrm>
            <a:off x="5007625" y="5029200"/>
            <a:ext cx="4152900" cy="138499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dirty="0"/>
              <a:t>But they make a good example of mutually-recursive data definitions</a:t>
            </a:r>
          </a:p>
        </p:txBody>
      </p:sp>
    </p:spTree>
    <p:extLst>
      <p:ext uri="{BB962C8B-B14F-4D97-AF65-F5344CB8AC3E}">
        <p14:creationId xmlns:p14="http://schemas.microsoft.com/office/powerpoint/2010/main" val="1604084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leaf-max</a:t>
            </a:r>
          </a:p>
        </p:txBody>
      </p:sp>
      <p:sp>
        <p:nvSpPr>
          <p:cNvPr id="3" name="Content Placeholder 2"/>
          <p:cNvSpPr>
            <a:spLocks noGrp="1"/>
          </p:cNvSpPr>
          <p:nvPr>
            <p:ph idx="1"/>
          </p:nvPr>
        </p:nvSpPr>
        <p:spPr/>
        <p:txBody>
          <a:bodyPr>
            <a:normAutofit/>
          </a:bodyPr>
          <a:lstStyle/>
          <a:p>
            <a:pPr>
              <a:buNone/>
            </a:pPr>
            <a:r>
              <a:rPr lang="en-US" sz="2400" b="1" dirty="0">
                <a:solidFill>
                  <a:srgbClr val="FF0000"/>
                </a:solidFill>
                <a:latin typeface="Consolas" pitchFamily="49" charset="0"/>
                <a:cs typeface="Consolas" pitchFamily="49" charset="0"/>
              </a:rPr>
              <a:t>leaf-max</a:t>
            </a:r>
            <a:r>
              <a:rPr lang="en-US" sz="2400" b="1" dirty="0">
                <a:latin typeface="Consolas" pitchFamily="49" charset="0"/>
                <a:cs typeface="Consolas" pitchFamily="49" charset="0"/>
              </a:rPr>
              <a:t> : Tree -&gt; Number</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leaf-max</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[(leaf? t) (leaf-datum t)]</a:t>
            </a:r>
          </a:p>
          <a:p>
            <a:pPr>
              <a:buNone/>
            </a:pPr>
            <a:r>
              <a:rPr lang="en-US" sz="2400" b="1" dirty="0">
                <a:latin typeface="Consolas" pitchFamily="49" charset="0"/>
                <a:cs typeface="Consolas" pitchFamily="49" charset="0"/>
              </a:rPr>
              <a:t>    [else (</a:t>
            </a:r>
            <a:r>
              <a:rPr lang="en-US" sz="2400" b="1" dirty="0">
                <a:solidFill>
                  <a:srgbClr val="FF0000"/>
                </a:solidFill>
                <a:latin typeface="Consolas" pitchFamily="49" charset="0"/>
                <a:cs typeface="Consolas" pitchFamily="49" charset="0"/>
              </a:rPr>
              <a:t>max</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leaf-max</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lson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leaf-max</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rson</a:t>
            </a:r>
            <a:r>
              <a:rPr lang="en-US" sz="2400" b="1" dirty="0">
                <a:latin typeface="Consolas" pitchFamily="49" charset="0"/>
                <a:cs typeface="Consolas" pitchFamily="49" charset="0"/>
              </a:rPr>
              <a:t> t)))]))</a:t>
            </a:r>
          </a:p>
        </p:txBody>
      </p:sp>
      <p:sp>
        <p:nvSpPr>
          <p:cNvPr id="6" name="Slide Number Placeholder 5"/>
          <p:cNvSpPr>
            <a:spLocks noGrp="1"/>
          </p:cNvSpPr>
          <p:nvPr>
            <p:ph type="sldNum" sz="quarter" idx="12"/>
          </p:nvPr>
        </p:nvSpPr>
        <p:spPr/>
        <p:txBody>
          <a:bodyPr/>
          <a:lstStyle/>
          <a:p>
            <a:fld id="{C1D4534E-1B22-4A44-850A-B3E8E9EE687A}" type="slidenum">
              <a:rPr lang="en-US" smtClean="0"/>
              <a:t>13</a:t>
            </a:fld>
            <a:endParaRPr lang="en-US"/>
          </a:p>
        </p:txBody>
      </p:sp>
      <p:grpSp>
        <p:nvGrpSpPr>
          <p:cNvPr id="4" name="Group 8"/>
          <p:cNvGrpSpPr/>
          <p:nvPr/>
        </p:nvGrpSpPr>
        <p:grpSpPr>
          <a:xfrm>
            <a:off x="3793067" y="1066800"/>
            <a:ext cx="4360333" cy="1936044"/>
            <a:chOff x="3793067" y="1066800"/>
            <a:chExt cx="4360333" cy="1936044"/>
          </a:xfrm>
        </p:grpSpPr>
        <p:sp>
          <p:nvSpPr>
            <p:cNvPr id="7" name="Rectangle 6"/>
            <p:cNvSpPr/>
            <p:nvPr/>
          </p:nvSpPr>
          <p:spPr>
            <a:xfrm>
              <a:off x="5943600" y="1066800"/>
              <a:ext cx="2209800" cy="914400"/>
            </a:xfrm>
            <a:prstGeom prst="rect">
              <a:avLst/>
            </a:prstGeom>
            <a:solidFill>
              <a:schemeClr val="accent3">
                <a:lumMod val="40000"/>
                <a:lumOff val="6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What’s the answer for a leaf?</a:t>
              </a:r>
            </a:p>
          </p:txBody>
        </p:sp>
        <p:sp>
          <p:nvSpPr>
            <p:cNvPr id="8" name="Freeform 7"/>
            <p:cNvSpPr/>
            <p:nvPr/>
          </p:nvSpPr>
          <p:spPr>
            <a:xfrm>
              <a:off x="3793067" y="1275644"/>
              <a:ext cx="2133600" cy="1727200"/>
            </a:xfrm>
            <a:custGeom>
              <a:avLst/>
              <a:gdLst>
                <a:gd name="connsiteX0" fmla="*/ 2133600 w 2133600"/>
                <a:gd name="connsiteY0" fmla="*/ 237067 h 1727200"/>
                <a:gd name="connsiteX1" fmla="*/ 1004711 w 2133600"/>
                <a:gd name="connsiteY1" fmla="*/ 248356 h 1727200"/>
                <a:gd name="connsiteX2" fmla="*/ 0 w 2133600"/>
                <a:gd name="connsiteY2" fmla="*/ 1727200 h 1727200"/>
              </a:gdLst>
              <a:ahLst/>
              <a:cxnLst>
                <a:cxn ang="0">
                  <a:pos x="connsiteX0" y="connsiteY0"/>
                </a:cxn>
                <a:cxn ang="0">
                  <a:pos x="connsiteX1" y="connsiteY1"/>
                </a:cxn>
                <a:cxn ang="0">
                  <a:pos x="connsiteX2" y="connsiteY2"/>
                </a:cxn>
              </a:cxnLst>
              <a:rect l="l" t="t" r="r" b="b"/>
              <a:pathLst>
                <a:path w="2133600" h="1727200">
                  <a:moveTo>
                    <a:pt x="2133600" y="237067"/>
                  </a:moveTo>
                  <a:cubicBezTo>
                    <a:pt x="1746955" y="118533"/>
                    <a:pt x="1360311" y="0"/>
                    <a:pt x="1004711" y="248356"/>
                  </a:cubicBezTo>
                  <a:cubicBezTo>
                    <a:pt x="649111" y="496712"/>
                    <a:pt x="156163" y="1493896"/>
                    <a:pt x="0" y="172720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16"/>
          <p:cNvGrpSpPr/>
          <p:nvPr/>
        </p:nvGrpSpPr>
        <p:grpSpPr>
          <a:xfrm>
            <a:off x="216370" y="3793067"/>
            <a:ext cx="5117630" cy="2379133"/>
            <a:chOff x="216370" y="3793067"/>
            <a:chExt cx="5117630" cy="2379133"/>
          </a:xfrm>
        </p:grpSpPr>
        <p:sp>
          <p:nvSpPr>
            <p:cNvPr id="10" name="Rectangle 9"/>
            <p:cNvSpPr/>
            <p:nvPr/>
          </p:nvSpPr>
          <p:spPr>
            <a:xfrm>
              <a:off x="1676400" y="5257800"/>
              <a:ext cx="3657600" cy="914400"/>
            </a:xfrm>
            <a:prstGeom prst="rect">
              <a:avLst/>
            </a:prstGeom>
            <a:solidFill>
              <a:schemeClr val="accent3">
                <a:lumMod val="40000"/>
                <a:lumOff val="6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If you knew the answers for the 2 sons, how could you find the answer for the whole tree?</a:t>
              </a:r>
            </a:p>
          </p:txBody>
        </p:sp>
        <p:sp>
          <p:nvSpPr>
            <p:cNvPr id="16" name="Freeform 15"/>
            <p:cNvSpPr/>
            <p:nvPr/>
          </p:nvSpPr>
          <p:spPr>
            <a:xfrm>
              <a:off x="216370" y="3793067"/>
              <a:ext cx="2391363" cy="2227674"/>
            </a:xfrm>
            <a:custGeom>
              <a:avLst/>
              <a:gdLst>
                <a:gd name="connsiteX0" fmla="*/ 1454386 w 2391363"/>
                <a:gd name="connsiteY0" fmla="*/ 1919111 h 2227674"/>
                <a:gd name="connsiteX1" fmla="*/ 156163 w 2391363"/>
                <a:gd name="connsiteY1" fmla="*/ 1907822 h 2227674"/>
                <a:gd name="connsiteX2" fmla="*/ 2391363 w 2391363"/>
                <a:gd name="connsiteY2" fmla="*/ 0 h 2227674"/>
              </a:gdLst>
              <a:ahLst/>
              <a:cxnLst>
                <a:cxn ang="0">
                  <a:pos x="connsiteX0" y="connsiteY0"/>
                </a:cxn>
                <a:cxn ang="0">
                  <a:pos x="connsiteX1" y="connsiteY1"/>
                </a:cxn>
                <a:cxn ang="0">
                  <a:pos x="connsiteX2" y="connsiteY2"/>
                </a:cxn>
              </a:cxnLst>
              <a:rect l="l" t="t" r="r" b="b"/>
              <a:pathLst>
                <a:path w="2391363" h="2227674">
                  <a:moveTo>
                    <a:pt x="1454386" y="1919111"/>
                  </a:moveTo>
                  <a:cubicBezTo>
                    <a:pt x="727193" y="2073392"/>
                    <a:pt x="0" y="2227674"/>
                    <a:pt x="156163" y="1907822"/>
                  </a:cubicBezTo>
                  <a:cubicBezTo>
                    <a:pt x="312326" y="1587970"/>
                    <a:pt x="1351844" y="793985"/>
                    <a:pt x="2391363" y="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654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You should now be able to:</a:t>
            </a:r>
          </a:p>
          <a:p>
            <a:pPr lvl="1"/>
            <a:r>
              <a:rPr lang="en-US" dirty="0"/>
              <a:t>recognize information that should be represented as an alternating list</a:t>
            </a:r>
          </a:p>
          <a:p>
            <a:pPr lvl="1"/>
            <a:r>
              <a:rPr lang="en-US" dirty="0"/>
              <a:t>write a data definition for an alternating list</a:t>
            </a:r>
          </a:p>
          <a:p>
            <a:pPr lvl="1"/>
            <a:r>
              <a:rPr lang="en-US" dirty="0"/>
              <a:t>explain why templates for alternating lists come in pairs</a:t>
            </a:r>
          </a:p>
        </p:txBody>
      </p:sp>
      <p:sp>
        <p:nvSpPr>
          <p:cNvPr id="4" name="Slide Number Placeholder 3"/>
          <p:cNvSpPr>
            <a:spLocks noGrp="1"/>
          </p:cNvSpPr>
          <p:nvPr>
            <p:ph type="sldNum" sz="quarter" idx="12"/>
          </p:nvPr>
        </p:nvSpPr>
        <p:spPr/>
        <p:txBody>
          <a:bodyPr/>
          <a:lstStyle/>
          <a:p>
            <a:fld id="{C1D4534E-1B22-4A44-850A-B3E8E9EE687A}" type="slidenum">
              <a:rPr lang="en-US" smtClean="0"/>
              <a:t>130</a:t>
            </a:fld>
            <a:endParaRPr lang="en-US"/>
          </a:p>
        </p:txBody>
      </p:sp>
    </p:spTree>
    <p:extLst>
      <p:ext uri="{BB962C8B-B14F-4D97-AF65-F5344CB8AC3E}">
        <p14:creationId xmlns:p14="http://schemas.microsoft.com/office/powerpoint/2010/main" val="170937377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06-3-lasns.rkt</a:t>
            </a:r>
          </a:p>
          <a:p>
            <a:r>
              <a:rPr lang="en-US" dirty="0"/>
              <a:t>If you have questions about this lesson, ask them on the Discussion Board</a:t>
            </a:r>
          </a:p>
          <a:p>
            <a:r>
              <a:rPr lang="en-US" dirty="0"/>
              <a:t>Do Guided </a:t>
            </a:r>
            <a:r>
              <a:rPr lang="en-US"/>
              <a:t>Practice 6.3</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C1D4534E-1B22-4A44-850A-B3E8E9EE687A}" type="slidenum">
              <a:rPr lang="en-US" smtClean="0"/>
              <a:t>131</a:t>
            </a:fld>
            <a:endParaRPr lang="en-US"/>
          </a:p>
        </p:txBody>
      </p:sp>
    </p:spTree>
    <p:extLst>
      <p:ext uri="{BB962C8B-B14F-4D97-AF65-F5344CB8AC3E}">
        <p14:creationId xmlns:p14="http://schemas.microsoft.com/office/powerpoint/2010/main" val="428696393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Introduction</a:t>
            </a:r>
          </a:p>
        </p:txBody>
      </p:sp>
      <p:sp>
        <p:nvSpPr>
          <p:cNvPr id="3" name="Content Placeholder 2"/>
          <p:cNvSpPr>
            <a:spLocks noGrp="1"/>
          </p:cNvSpPr>
          <p:nvPr>
            <p:ph idx="1"/>
          </p:nvPr>
        </p:nvSpPr>
        <p:spPr/>
        <p:txBody>
          <a:bodyPr/>
          <a:lstStyle/>
          <a:p>
            <a:pPr>
              <a:spcBef>
                <a:spcPts val="0"/>
              </a:spcBef>
              <a:defRPr/>
            </a:pPr>
            <a:r>
              <a:rPr lang="en-US" dirty="0"/>
              <a:t>We've already studied how to represent sequences of data using lists.  </a:t>
            </a:r>
          </a:p>
          <a:p>
            <a:pPr>
              <a:spcBef>
                <a:spcPts val="0"/>
              </a:spcBef>
              <a:defRPr/>
            </a:pPr>
            <a:r>
              <a:rPr lang="en-US" dirty="0"/>
              <a:t>In this lesson, we will explore how to represent sequences of data using structures, like those we studied in Week 1, instead of lists.  </a:t>
            </a:r>
          </a:p>
          <a:p>
            <a:pPr>
              <a:spcBef>
                <a:spcPts val="0"/>
              </a:spcBef>
              <a:defRPr/>
            </a:pPr>
            <a:r>
              <a:rPr lang="en-US" dirty="0"/>
              <a:t>This is useful because many widely-used languages do not have built-in lists that we can use.</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132</a:t>
            </a:fld>
            <a:endParaRPr lang="en-US"/>
          </a:p>
        </p:txBody>
      </p:sp>
    </p:spTree>
    <p:extLst>
      <p:ext uri="{BB962C8B-B14F-4D97-AF65-F5344CB8AC3E}">
        <p14:creationId xmlns:p14="http://schemas.microsoft.com/office/powerpoint/2010/main" val="314951017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for this Lesson</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convert a data definition using the </a:t>
            </a:r>
            <a:r>
              <a:rPr lang="en-US" b="1" dirty="0" err="1"/>
              <a:t>ListOfX</a:t>
            </a:r>
            <a:r>
              <a:rPr lang="en-US" b="1" dirty="0"/>
              <a:t> </a:t>
            </a:r>
            <a:r>
              <a:rPr lang="en-US" dirty="0"/>
              <a:t>pattern to a recursive data definition using structures</a:t>
            </a:r>
          </a:p>
          <a:p>
            <a:pPr lvl="1"/>
            <a:r>
              <a:rPr lang="en-US" dirty="0"/>
              <a:t>write a template for a recursive data definition using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133</a:t>
            </a:fld>
            <a:endParaRPr lang="en-US"/>
          </a:p>
        </p:txBody>
      </p:sp>
    </p:spTree>
    <p:extLst>
      <p:ext uri="{BB962C8B-B14F-4D97-AF65-F5344CB8AC3E}">
        <p14:creationId xmlns:p14="http://schemas.microsoft.com/office/powerpoint/2010/main" val="47727409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Recall our pizzas</a:t>
            </a:r>
          </a:p>
        </p:txBody>
      </p:sp>
      <p:sp>
        <p:nvSpPr>
          <p:cNvPr id="3" name="Content Placeholder 2"/>
          <p:cNvSpPr>
            <a:spLocks noGrp="1"/>
          </p:cNvSpPr>
          <p:nvPr>
            <p:ph idx="1"/>
          </p:nvPr>
        </p:nvSpPr>
        <p:spPr/>
        <p:txBody>
          <a:bodyPr>
            <a:normAutofit fontScale="70000" lnSpcReduction="20000"/>
          </a:bodyPr>
          <a:lstStyle/>
          <a:p>
            <a:pPr marL="0" indent="0">
              <a:buNone/>
            </a:pPr>
            <a:r>
              <a:rPr lang="en-US" sz="2400" b="1" dirty="0">
                <a:latin typeface="Consolas" pitchFamily="49" charset="0"/>
                <a:cs typeface="Consolas" pitchFamily="49" charset="0"/>
              </a:rPr>
              <a:t>;; A Topping is a String.</a:t>
            </a:r>
          </a:p>
          <a:p>
            <a:pPr marL="0" indent="0">
              <a:buNone/>
            </a:pPr>
            <a:endParaRPr lang="en-US" sz="2400"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A Pizza is a </a:t>
            </a:r>
            <a:r>
              <a:rPr lang="en-US" sz="2400" b="1" dirty="0" err="1">
                <a:latin typeface="Consolas" pitchFamily="49" charset="0"/>
                <a:cs typeface="Consolas" pitchFamily="49" charset="0"/>
              </a:rPr>
              <a:t>ListOfTopping</a:t>
            </a:r>
            <a:endParaRPr lang="en-US" sz="2400"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interp</a:t>
            </a:r>
            <a:r>
              <a:rPr lang="en-US" sz="2400" b="1" dirty="0">
                <a:latin typeface="Consolas" pitchFamily="49" charset="0"/>
                <a:cs typeface="Consolas" pitchFamily="49" charset="0"/>
              </a:rPr>
              <a:t>: a pizza is a list of toppings, listed from top to bottom</a:t>
            </a:r>
          </a:p>
          <a:p>
            <a:pPr marL="0" indent="0">
              <a:buNone/>
            </a:pPr>
            <a:endParaRPr lang="en-US" sz="2400"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pizza-</a:t>
            </a:r>
            <a:r>
              <a:rPr lang="en-US" sz="2400" b="1" dirty="0" err="1">
                <a:latin typeface="Consolas" pitchFamily="49" charset="0"/>
                <a:cs typeface="Consolas" pitchFamily="49" charset="0"/>
              </a:rPr>
              <a:t>fn</a:t>
            </a:r>
            <a:r>
              <a:rPr lang="en-US" sz="2400" b="1" dirty="0">
                <a:latin typeface="Consolas" pitchFamily="49" charset="0"/>
                <a:cs typeface="Consolas" pitchFamily="49" charset="0"/>
              </a:rPr>
              <a:t> : Pizza -&gt; ??</a:t>
            </a:r>
          </a:p>
          <a:p>
            <a:pPr marL="0" indent="0">
              <a:buNone/>
            </a:pPr>
            <a:r>
              <a:rPr lang="en-US" sz="2400" b="1" dirty="0">
                <a:latin typeface="Consolas" pitchFamily="49" charset="0"/>
                <a:cs typeface="Consolas" pitchFamily="49" charset="0"/>
              </a:rPr>
              <a:t>; Given a Pizza, produce ....</a:t>
            </a:r>
          </a:p>
          <a:p>
            <a:pPr marL="0" indent="0">
              <a:buNone/>
            </a:pPr>
            <a:r>
              <a:rPr lang="en-US" sz="2400" b="1" dirty="0">
                <a:latin typeface="Consolas" pitchFamily="49" charset="0"/>
                <a:cs typeface="Consolas" pitchFamily="49" charset="0"/>
              </a:rPr>
              <a:t>;; (define (pizza-</a:t>
            </a:r>
            <a:r>
              <a:rPr lang="en-US" sz="2400" b="1" dirty="0" err="1">
                <a:latin typeface="Consolas" pitchFamily="49" charset="0"/>
                <a:cs typeface="Consolas" pitchFamily="49" charset="0"/>
              </a:rPr>
              <a:t>fn</a:t>
            </a:r>
            <a:r>
              <a:rPr lang="en-US" sz="2400" b="1" dirty="0">
                <a:latin typeface="Consolas" pitchFamily="49" charset="0"/>
                <a:cs typeface="Consolas" pitchFamily="49" charset="0"/>
              </a:rPr>
              <a:t> p)</a:t>
            </a:r>
          </a:p>
          <a:p>
            <a:pPr marL="0" indent="0">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[(empty? p) ...]</a:t>
            </a:r>
          </a:p>
          <a:p>
            <a:pPr marL="0" indent="0">
              <a:buNone/>
            </a:pPr>
            <a:r>
              <a:rPr lang="en-US" sz="2400" b="1" dirty="0">
                <a:latin typeface="Consolas" pitchFamily="49" charset="0"/>
                <a:cs typeface="Consolas" pitchFamily="49" charset="0"/>
              </a:rPr>
              <a:t>;;     [else (... (first p)</a:t>
            </a:r>
          </a:p>
          <a:p>
            <a:pPr marL="0" indent="0">
              <a:buNone/>
            </a:pPr>
            <a:r>
              <a:rPr lang="en-US" sz="2400" b="1" dirty="0">
                <a:latin typeface="Consolas" pitchFamily="49" charset="0"/>
                <a:cs typeface="Consolas" pitchFamily="49" charset="0"/>
              </a:rPr>
              <a:t>;;             (pizza-</a:t>
            </a:r>
            <a:r>
              <a:rPr lang="en-US" sz="2400" b="1" dirty="0" err="1">
                <a:latin typeface="Consolas" pitchFamily="49" charset="0"/>
                <a:cs typeface="Consolas" pitchFamily="49" charset="0"/>
              </a:rPr>
              <a:t>fn</a:t>
            </a:r>
            <a:r>
              <a:rPr lang="en-US" sz="2400" b="1" dirty="0">
                <a:latin typeface="Consolas" pitchFamily="49" charset="0"/>
                <a:cs typeface="Consolas" pitchFamily="49" charset="0"/>
              </a:rPr>
              <a:t> (rest p)))]))</a:t>
            </a:r>
          </a:p>
          <a:p>
            <a:pPr marL="0" indent="0">
              <a:buNone/>
            </a:pPr>
            <a:endParaRPr lang="en-US" sz="2400"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Examples:</a:t>
            </a:r>
          </a:p>
          <a:p>
            <a:pPr marL="0" indent="0">
              <a:buNone/>
            </a:pPr>
            <a:r>
              <a:rPr lang="en-US" sz="2400" b="1" dirty="0">
                <a:latin typeface="Consolas" pitchFamily="49" charset="0"/>
                <a:cs typeface="Consolas" pitchFamily="49" charset="0"/>
              </a:rPr>
              <a:t>(define plain-pizza empty)</a:t>
            </a:r>
          </a:p>
          <a:p>
            <a:pPr marL="0" indent="0">
              <a:buNone/>
            </a:pPr>
            <a:r>
              <a:rPr lang="en-US" sz="2400" b="1" dirty="0">
                <a:latin typeface="Consolas" pitchFamily="49" charset="0"/>
                <a:cs typeface="Consolas" pitchFamily="49" charset="0"/>
              </a:rPr>
              <a:t>(define cheese-pizza (list "cheese"))</a:t>
            </a:r>
          </a:p>
          <a:p>
            <a:pPr marL="0" indent="0">
              <a:buNone/>
            </a:pPr>
            <a:r>
              <a:rPr lang="en-US" sz="2400" b="1" dirty="0">
                <a:latin typeface="Consolas" pitchFamily="49" charset="0"/>
                <a:cs typeface="Consolas" pitchFamily="49" charset="0"/>
              </a:rPr>
              <a:t>(define </a:t>
            </a:r>
            <a:r>
              <a:rPr lang="en-US" sz="2400" b="1" dirty="0" err="1">
                <a:latin typeface="Consolas" pitchFamily="49" charset="0"/>
                <a:cs typeface="Consolas" pitchFamily="49" charset="0"/>
              </a:rPr>
              <a:t>anchovices</a:t>
            </a:r>
            <a:r>
              <a:rPr lang="en-US" sz="2400" b="1" dirty="0">
                <a:latin typeface="Consolas" pitchFamily="49" charset="0"/>
                <a:cs typeface="Consolas" pitchFamily="49" charset="0"/>
              </a:rPr>
              <a:t>-cheese-pizza (list "anchovies" "cheese")</a:t>
            </a:r>
          </a:p>
        </p:txBody>
      </p:sp>
      <p:sp>
        <p:nvSpPr>
          <p:cNvPr id="5" name="Slide Number Placeholder 4"/>
          <p:cNvSpPr>
            <a:spLocks noGrp="1"/>
          </p:cNvSpPr>
          <p:nvPr>
            <p:ph type="sldNum" sz="quarter" idx="12"/>
          </p:nvPr>
        </p:nvSpPr>
        <p:spPr/>
        <p:txBody>
          <a:bodyPr/>
          <a:lstStyle/>
          <a:p>
            <a:fld id="{C1D4534E-1B22-4A44-850A-B3E8E9EE687A}" type="slidenum">
              <a:rPr lang="en-US" smtClean="0"/>
              <a:t>134</a:t>
            </a:fld>
            <a:endParaRPr lang="en-US"/>
          </a:p>
        </p:txBody>
      </p:sp>
      <p:sp>
        <p:nvSpPr>
          <p:cNvPr id="4" name="Rectangle 3"/>
          <p:cNvSpPr/>
          <p:nvPr/>
        </p:nvSpPr>
        <p:spPr>
          <a:xfrm>
            <a:off x="5317474" y="2819400"/>
            <a:ext cx="3293125"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In Module 4, we represented a pizza as a list of toppings.  This week, we will use this example to study the structure representation.</a:t>
            </a:r>
          </a:p>
        </p:txBody>
      </p:sp>
    </p:spTree>
    <p:extLst>
      <p:ext uri="{BB962C8B-B14F-4D97-AF65-F5344CB8AC3E}">
        <p14:creationId xmlns:p14="http://schemas.microsoft.com/office/powerpoint/2010/main" val="354690786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if Racket didn't have cons?</a:t>
            </a:r>
          </a:p>
        </p:txBody>
      </p:sp>
      <p:sp>
        <p:nvSpPr>
          <p:cNvPr id="3" name="Content Placeholder 2"/>
          <p:cNvSpPr>
            <a:spLocks noGrp="1"/>
          </p:cNvSpPr>
          <p:nvPr>
            <p:ph idx="1"/>
          </p:nvPr>
        </p:nvSpPr>
        <p:spPr/>
        <p:txBody>
          <a:bodyPr>
            <a:normAutofit/>
          </a:bodyPr>
          <a:lstStyle/>
          <a:p>
            <a:r>
              <a:rPr lang="en-US" sz="2400" dirty="0"/>
              <a:t>If Racket didn't have </a:t>
            </a:r>
            <a:r>
              <a:rPr lang="en-US" sz="2400" b="1" dirty="0"/>
              <a:t>cons</a:t>
            </a:r>
            <a:r>
              <a:rPr lang="en-US" sz="2400" dirty="0"/>
              <a:t>, we could still represent pizzas as mixed data, using a structure to represent a non-empty pizza.  </a:t>
            </a:r>
          </a:p>
          <a:p>
            <a:r>
              <a:rPr lang="en-US" sz="2400" dirty="0"/>
              <a:t>On the next slide, we'll see what the data definition would look like. </a:t>
            </a:r>
          </a:p>
          <a:p>
            <a:r>
              <a:rPr lang="en-US" sz="2400" dirty="0"/>
              <a:t>We haven't written the template yet; we'll get to that soon.</a:t>
            </a:r>
          </a:p>
          <a:p>
            <a:pPr>
              <a:buNone/>
            </a:pP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135</a:t>
            </a:fld>
            <a:endParaRPr lang="en-US"/>
          </a:p>
        </p:txBody>
      </p:sp>
    </p:spTree>
    <p:extLst>
      <p:ext uri="{BB962C8B-B14F-4D97-AF65-F5344CB8AC3E}">
        <p14:creationId xmlns:p14="http://schemas.microsoft.com/office/powerpoint/2010/main" val="135447028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if Racket didn't have cons?</a:t>
            </a:r>
          </a:p>
        </p:txBody>
      </p:sp>
      <p:sp>
        <p:nvSpPr>
          <p:cNvPr id="3" name="Content Placeholder 2"/>
          <p:cNvSpPr>
            <a:spLocks noGrp="1"/>
          </p:cNvSpPr>
          <p:nvPr>
            <p:ph idx="1"/>
          </p:nvPr>
        </p:nvSpPr>
        <p:spPr>
          <a:xfrm>
            <a:off x="457200" y="1600200"/>
            <a:ext cx="8686800" cy="4525963"/>
          </a:xfrm>
        </p:spPr>
        <p:txBody>
          <a:bodyPr>
            <a:normAutofit lnSpcReduction="10000"/>
          </a:bodyPr>
          <a:lstStyle/>
          <a:p>
            <a:pPr>
              <a:buNone/>
            </a:pPr>
            <a:r>
              <a:rPr lang="en-US" dirty="0">
                <a:cs typeface="Consolas" pitchFamily="49" charset="0"/>
              </a:rPr>
              <a:t>We could still write a data definition:</a:t>
            </a:r>
          </a:p>
          <a:p>
            <a:pPr>
              <a:spcBef>
                <a:spcPts val="0"/>
              </a:spcBef>
              <a:buNone/>
            </a:pPr>
            <a:endParaRPr lang="en-US" dirty="0">
              <a:cs typeface="Consolas" pitchFamily="49" charset="0"/>
            </a:endParaRPr>
          </a:p>
          <a:p>
            <a:pPr>
              <a:spcBef>
                <a:spcPts val="0"/>
              </a:spcBef>
              <a:buNone/>
            </a:pPr>
            <a:r>
              <a:rPr lang="en-US" sz="2000" b="1" dirty="0">
                <a:latin typeface="Consolas" panose="020B0609020204030204" pitchFamily="49" charset="0"/>
                <a:cs typeface="Consolas" panose="020B0609020204030204" pitchFamily="49" charset="0"/>
              </a:rPr>
              <a:t>(define-</a:t>
            </a:r>
            <a:r>
              <a:rPr lang="en-US" sz="2000" b="1" dirty="0" err="1">
                <a:latin typeface="Consolas" panose="020B0609020204030204" pitchFamily="49" charset="0"/>
                <a:cs typeface="Consolas" panose="020B0609020204030204" pitchFamily="49" charset="0"/>
              </a:rPr>
              <a:t>struct</a:t>
            </a:r>
            <a:r>
              <a:rPr lang="en-US" sz="2000" b="1" dirty="0">
                <a:latin typeface="Consolas" panose="020B0609020204030204" pitchFamily="49" charset="0"/>
                <a:cs typeface="Consolas" panose="020B0609020204030204" pitchFamily="49" charset="0"/>
              </a:rPr>
              <a:t> plain-pizza ())</a:t>
            </a:r>
          </a:p>
          <a:p>
            <a:pPr>
              <a:spcBef>
                <a:spcPts val="0"/>
              </a:spcBef>
              <a:buNone/>
            </a:pPr>
            <a:r>
              <a:rPr lang="en-US" sz="2000" b="1" dirty="0">
                <a:latin typeface="Consolas" panose="020B0609020204030204" pitchFamily="49" charset="0"/>
                <a:cs typeface="Consolas" panose="020B0609020204030204" pitchFamily="49" charset="0"/>
              </a:rPr>
              <a:t>(define-struct topped-pizza (topping base))</a:t>
            </a:r>
          </a:p>
          <a:p>
            <a:pPr>
              <a:spcBef>
                <a:spcPts val="0"/>
              </a:spcBef>
              <a:buNone/>
            </a:pPr>
            <a:endParaRPr lang="en-US" sz="2000" b="1" dirty="0">
              <a:latin typeface="Consolas" panose="020B0609020204030204" pitchFamily="49" charset="0"/>
              <a:cs typeface="Consolas" panose="020B0609020204030204" pitchFamily="49" charset="0"/>
            </a:endParaRPr>
          </a:p>
          <a:p>
            <a:pPr>
              <a:spcBef>
                <a:spcPts val="0"/>
              </a:spcBef>
              <a:buNone/>
            </a:pPr>
            <a:r>
              <a:rPr lang="en-US" sz="2000" b="1" dirty="0">
                <a:latin typeface="Consolas" panose="020B0609020204030204" pitchFamily="49" charset="0"/>
                <a:cs typeface="Consolas" panose="020B0609020204030204" pitchFamily="49" charset="0"/>
              </a:rPr>
              <a:t>A Topping is a String.</a:t>
            </a:r>
          </a:p>
          <a:p>
            <a:pPr>
              <a:spcBef>
                <a:spcPts val="0"/>
              </a:spcBef>
              <a:buNone/>
            </a:pPr>
            <a:endParaRPr lang="en-US" sz="2000" b="1" dirty="0">
              <a:latin typeface="Consolas" panose="020B0609020204030204" pitchFamily="49" charset="0"/>
              <a:cs typeface="Consolas" panose="020B0609020204030204" pitchFamily="49" charset="0"/>
            </a:endParaRPr>
          </a:p>
          <a:p>
            <a:pPr>
              <a:spcBef>
                <a:spcPts val="0"/>
              </a:spcBef>
              <a:buNone/>
            </a:pPr>
            <a:r>
              <a:rPr lang="en-US" sz="2000" b="1" dirty="0">
                <a:latin typeface="Consolas" panose="020B0609020204030204" pitchFamily="49" charset="0"/>
                <a:cs typeface="Consolas" panose="020B0609020204030204" pitchFamily="49" charset="0"/>
              </a:rPr>
              <a:t>A Pizza is either</a:t>
            </a:r>
          </a:p>
          <a:p>
            <a:pPr>
              <a:spcBef>
                <a:spcPts val="0"/>
              </a:spcBef>
              <a:buNone/>
            </a:pPr>
            <a:r>
              <a:rPr lang="en-US" sz="2000" b="1" dirty="0">
                <a:latin typeface="Consolas" panose="020B0609020204030204" pitchFamily="49" charset="0"/>
                <a:cs typeface="Consolas" panose="020B0609020204030204" pitchFamily="49" charset="0"/>
              </a:rPr>
              <a:t>-- (make-plain-pizza)</a:t>
            </a:r>
          </a:p>
          <a:p>
            <a:pPr>
              <a:spcBef>
                <a:spcPts val="0"/>
              </a:spcBef>
              <a:buNone/>
            </a:pPr>
            <a:r>
              <a:rPr lang="en-US" sz="2000" b="1" dirty="0">
                <a:latin typeface="Consolas" panose="020B0609020204030204" pitchFamily="49" charset="0"/>
                <a:cs typeface="Consolas" panose="020B0609020204030204" pitchFamily="49" charset="0"/>
              </a:rPr>
              <a:t>-- (make-topped-pizza Topping Pizza)</a:t>
            </a:r>
          </a:p>
          <a:p>
            <a:pPr>
              <a:spcBef>
                <a:spcPts val="0"/>
              </a:spcBef>
              <a:buNone/>
            </a:pPr>
            <a:r>
              <a:rPr lang="en-US" sz="2000" b="1" dirty="0" err="1">
                <a:latin typeface="Consolas" pitchFamily="49" charset="0"/>
                <a:cs typeface="Consolas" pitchFamily="49" charset="0"/>
              </a:rPr>
              <a:t>Interp</a:t>
            </a:r>
            <a:r>
              <a:rPr lang="en-US" sz="2000" b="1" dirty="0">
                <a:latin typeface="Consolas" pitchFamily="49" charset="0"/>
                <a:cs typeface="Consolas" pitchFamily="49" charset="0"/>
              </a:rPr>
              <a:t>:</a:t>
            </a:r>
          </a:p>
          <a:p>
            <a:pPr>
              <a:spcBef>
                <a:spcPts val="0"/>
              </a:spcBef>
              <a:buNone/>
            </a:pPr>
            <a:r>
              <a:rPr lang="en-US" sz="2000" b="1" dirty="0">
                <a:latin typeface="Consolas" pitchFamily="49" charset="0"/>
                <a:cs typeface="Consolas" pitchFamily="49" charset="0"/>
              </a:rPr>
              <a:t>(make-plain-pizza)  represents a pizza with no toppings</a:t>
            </a:r>
          </a:p>
          <a:p>
            <a:pPr>
              <a:spcBef>
                <a:spcPts val="0"/>
              </a:spcBef>
              <a:buNone/>
            </a:pPr>
            <a:r>
              <a:rPr lang="en-US" sz="2000" b="1" dirty="0">
                <a:latin typeface="Consolas" pitchFamily="49" charset="0"/>
                <a:cs typeface="Consolas" pitchFamily="49" charset="0"/>
              </a:rPr>
              <a:t>(make-topped-pizza t p) represents a pizza like p,</a:t>
            </a:r>
          </a:p>
          <a:p>
            <a:pPr>
              <a:spcBef>
                <a:spcPts val="0"/>
              </a:spcBef>
              <a:buNone/>
            </a:pPr>
            <a:r>
              <a:rPr lang="en-US" sz="2000" b="1" dirty="0">
                <a:latin typeface="Consolas" pitchFamily="49" charset="0"/>
                <a:cs typeface="Consolas" pitchFamily="49" charset="0"/>
              </a:rPr>
              <a:t>                        but with topping t added on top.</a:t>
            </a:r>
          </a:p>
          <a:p>
            <a:pPr>
              <a:spcBef>
                <a:spcPts val="0"/>
              </a:spcBef>
              <a:buNone/>
            </a:pPr>
            <a:endParaRPr lang="en-US" sz="20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136</a:t>
            </a:fld>
            <a:endParaRPr lang="en-US"/>
          </a:p>
        </p:txBody>
      </p:sp>
      <p:sp>
        <p:nvSpPr>
          <p:cNvPr id="5" name="Rectangle 4"/>
          <p:cNvSpPr/>
          <p:nvPr/>
        </p:nvSpPr>
        <p:spPr>
          <a:xfrm>
            <a:off x="6629400" y="1981200"/>
            <a:ext cx="2438400" cy="2057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chemeClr val="tx1"/>
                </a:solidFill>
              </a:rPr>
              <a:t>This representation, using a set of alternatives each of which is a </a:t>
            </a:r>
            <a:r>
              <a:rPr lang="en-US" sz="1400" dirty="0" err="1">
                <a:solidFill>
                  <a:schemeClr val="tx1"/>
                </a:solidFill>
              </a:rPr>
              <a:t>struct</a:t>
            </a:r>
            <a:r>
              <a:rPr lang="en-US" sz="1400" dirty="0">
                <a:solidFill>
                  <a:schemeClr val="tx1"/>
                </a:solidFill>
              </a:rPr>
              <a:t>, is a standard strategy, sometimes called the "sum of products" representation.  HINT:  You won't go </a:t>
            </a:r>
            <a:r>
              <a:rPr lang="en-US" sz="1400">
                <a:solidFill>
                  <a:schemeClr val="tx1"/>
                </a:solidFill>
              </a:rPr>
              <a:t>wrong if </a:t>
            </a:r>
            <a:r>
              <a:rPr lang="en-US" sz="1400" dirty="0">
                <a:solidFill>
                  <a:schemeClr val="tx1"/>
                </a:solidFill>
              </a:rPr>
              <a:t>you use this as your default representation for data in Racket.</a:t>
            </a:r>
          </a:p>
        </p:txBody>
      </p:sp>
    </p:spTree>
    <p:extLst>
      <p:ext uri="{BB962C8B-B14F-4D97-AF65-F5344CB8AC3E}">
        <p14:creationId xmlns:p14="http://schemas.microsoft.com/office/powerpoint/2010/main" val="401956227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data definition is </a:t>
            </a:r>
            <a:r>
              <a:rPr lang="en-US" i="1" dirty="0">
                <a:solidFill>
                  <a:srgbClr val="FF0000"/>
                </a:solidFill>
              </a:rPr>
              <a:t>self-referential</a:t>
            </a:r>
            <a:endParaRPr lang="en-US" dirty="0"/>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(define-</a:t>
            </a:r>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topped-pizza (topping base))</a:t>
            </a:r>
          </a:p>
          <a:p>
            <a:pPr>
              <a:buNone/>
            </a:pPr>
            <a:r>
              <a:rPr lang="en-US" sz="2400" b="1" dirty="0">
                <a:latin typeface="Consolas" pitchFamily="49" charset="0"/>
                <a:cs typeface="Consolas" pitchFamily="49" charset="0"/>
              </a:rPr>
              <a:t>A Topping is a String.</a:t>
            </a:r>
          </a:p>
          <a:p>
            <a:pPr>
              <a:buNone/>
            </a:pPr>
            <a:r>
              <a:rPr lang="en-US" sz="2400" b="1" dirty="0">
                <a:latin typeface="Consolas" pitchFamily="49" charset="0"/>
                <a:cs typeface="Consolas" pitchFamily="49" charset="0"/>
              </a:rPr>
              <a:t>A </a:t>
            </a:r>
            <a:r>
              <a:rPr lang="en-US" sz="2400" b="1" dirty="0">
                <a:solidFill>
                  <a:srgbClr val="FF0000"/>
                </a:solidFill>
                <a:latin typeface="Consolas" pitchFamily="49" charset="0"/>
                <a:cs typeface="Consolas" pitchFamily="49" charset="0"/>
              </a:rPr>
              <a:t>Pizza</a:t>
            </a:r>
            <a:r>
              <a:rPr lang="en-US" sz="2400" b="1" dirty="0">
                <a:latin typeface="Consolas" pitchFamily="49" charset="0"/>
                <a:cs typeface="Consolas" pitchFamily="49" charset="0"/>
              </a:rPr>
              <a:t> is either</a:t>
            </a:r>
          </a:p>
          <a:p>
            <a:pPr>
              <a:buNone/>
            </a:pPr>
            <a:r>
              <a:rPr lang="en-US" sz="2400" b="1" dirty="0">
                <a:latin typeface="Consolas" pitchFamily="49" charset="0"/>
                <a:cs typeface="Consolas" pitchFamily="49" charset="0"/>
              </a:rPr>
              <a:t>-- (make-plain-pizza)</a:t>
            </a:r>
          </a:p>
          <a:p>
            <a:pPr>
              <a:buNone/>
            </a:pPr>
            <a:r>
              <a:rPr lang="en-US" sz="2400" b="1" dirty="0">
                <a:latin typeface="Consolas" pitchFamily="49" charset="0"/>
                <a:cs typeface="Consolas" pitchFamily="49" charset="0"/>
              </a:rPr>
              <a:t>-- (make-topped-pizza Topping </a:t>
            </a:r>
            <a:r>
              <a:rPr lang="en-US" sz="2400" b="1" dirty="0">
                <a:solidFill>
                  <a:srgbClr val="FF0000"/>
                </a:solidFill>
                <a:latin typeface="Consolas" pitchFamily="49" charset="0"/>
                <a:cs typeface="Consolas" pitchFamily="49" charset="0"/>
              </a:rPr>
              <a:t>Pizza</a:t>
            </a:r>
            <a:r>
              <a:rPr lang="en-US" sz="2400" b="1" dirty="0">
                <a:latin typeface="Consolas" pitchFamily="49" charset="0"/>
                <a:cs typeface="Consolas" pitchFamily="49" charset="0"/>
              </a:rPr>
              <a:t>)</a:t>
            </a:r>
          </a:p>
        </p:txBody>
      </p:sp>
      <p:sp>
        <p:nvSpPr>
          <p:cNvPr id="9" name="Slide Number Placeholder 8"/>
          <p:cNvSpPr>
            <a:spLocks noGrp="1"/>
          </p:cNvSpPr>
          <p:nvPr>
            <p:ph type="sldNum" sz="quarter" idx="12"/>
          </p:nvPr>
        </p:nvSpPr>
        <p:spPr/>
        <p:txBody>
          <a:bodyPr/>
          <a:lstStyle/>
          <a:p>
            <a:fld id="{C1D4534E-1B22-4A44-850A-B3E8E9EE687A}" type="slidenum">
              <a:rPr lang="en-US" smtClean="0"/>
              <a:t>137</a:t>
            </a:fld>
            <a:endParaRPr lang="en-US"/>
          </a:p>
        </p:txBody>
      </p:sp>
      <p:sp>
        <p:nvSpPr>
          <p:cNvPr id="6" name="Bent Arrow 5"/>
          <p:cNvSpPr/>
          <p:nvPr/>
        </p:nvSpPr>
        <p:spPr>
          <a:xfrm flipH="1">
            <a:off x="1905000" y="2331720"/>
            <a:ext cx="4343400" cy="1097280"/>
          </a:xfrm>
          <a:prstGeom prst="bentArrow">
            <a:avLst>
              <a:gd name="adj1" fmla="val 36272"/>
              <a:gd name="adj2" fmla="val 34882"/>
              <a:gd name="adj3" fmla="val 25000"/>
              <a:gd name="adj4" fmla="val 43750"/>
            </a:avLst>
          </a:prstGeom>
          <a:solidFill>
            <a:schemeClr val="tx2">
              <a:lumMod val="20000"/>
              <a:lumOff val="80000"/>
              <a:alpha val="56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 name="Group 4"/>
          <p:cNvGrpSpPr/>
          <p:nvPr/>
        </p:nvGrpSpPr>
        <p:grpSpPr>
          <a:xfrm>
            <a:off x="2362200" y="4114800"/>
            <a:ext cx="6096000" cy="2362200"/>
            <a:chOff x="2362200" y="4114800"/>
            <a:chExt cx="6096000" cy="2362200"/>
          </a:xfrm>
        </p:grpSpPr>
        <p:sp>
          <p:nvSpPr>
            <p:cNvPr id="7" name="Rectangle 6"/>
            <p:cNvSpPr/>
            <p:nvPr/>
          </p:nvSpPr>
          <p:spPr>
            <a:xfrm>
              <a:off x="2362200" y="4114800"/>
              <a:ext cx="6096000" cy="2362200"/>
            </a:xfrm>
            <a:prstGeom prst="rect">
              <a:avLst/>
            </a:prstGeom>
            <a:ln/>
          </p:spPr>
          <p:style>
            <a:lnRef idx="1">
              <a:schemeClr val="dk1"/>
            </a:lnRef>
            <a:fillRef idx="2">
              <a:schemeClr val="dk1"/>
            </a:fillRef>
            <a:effectRef idx="1">
              <a:schemeClr val="dk1"/>
            </a:effectRef>
            <a:fontRef idx="minor">
              <a:schemeClr val="dk1"/>
            </a:fontRef>
          </p:style>
          <p:txBody>
            <a:bodyPr rtlCol="0" anchor="t" anchorCtr="0"/>
            <a:lstStyle/>
            <a:p>
              <a:r>
                <a:rPr lang="en-US" sz="2400" b="1" dirty="0">
                  <a:solidFill>
                    <a:schemeClr val="tx1"/>
                  </a:solidFill>
                  <a:latin typeface="Consolas" pitchFamily="49" charset="0"/>
                  <a:cs typeface="Consolas" pitchFamily="49" charset="0"/>
                </a:rPr>
                <a:t>compare:</a:t>
              </a:r>
            </a:p>
            <a:p>
              <a:endParaRPr lang="en-US" sz="2400" b="1" dirty="0">
                <a:solidFill>
                  <a:schemeClr val="tx1"/>
                </a:solidFill>
                <a:latin typeface="Consolas" pitchFamily="49" charset="0"/>
                <a:cs typeface="Consolas" pitchFamily="49" charset="0"/>
              </a:endParaRPr>
            </a:p>
            <a:p>
              <a:r>
                <a:rPr lang="en-US" sz="2400" b="1" dirty="0">
                  <a:solidFill>
                    <a:schemeClr val="tx1"/>
                  </a:solidFill>
                  <a:latin typeface="Consolas" pitchFamily="49" charset="0"/>
                  <a:cs typeface="Consolas" pitchFamily="49" charset="0"/>
                </a:rPr>
                <a:t>A </a:t>
              </a:r>
              <a:r>
                <a:rPr lang="en-US" sz="2400" b="1" dirty="0" err="1">
                  <a:solidFill>
                    <a:schemeClr val="tx1"/>
                  </a:solidFill>
                  <a:latin typeface="Consolas" pitchFamily="49" charset="0"/>
                  <a:cs typeface="Consolas" pitchFamily="49" charset="0"/>
                </a:rPr>
                <a:t>ListOfToppings</a:t>
              </a:r>
              <a:r>
                <a:rPr lang="en-US" sz="2400" b="1" dirty="0">
                  <a:solidFill>
                    <a:schemeClr val="tx1"/>
                  </a:solidFill>
                  <a:latin typeface="Consolas" pitchFamily="49" charset="0"/>
                  <a:cs typeface="Consolas" pitchFamily="49" charset="0"/>
                </a:rPr>
                <a:t> is either</a:t>
              </a:r>
            </a:p>
            <a:p>
              <a:r>
                <a:rPr lang="en-US" sz="2400" b="1" dirty="0">
                  <a:solidFill>
                    <a:schemeClr val="tx1"/>
                  </a:solidFill>
                  <a:latin typeface="Consolas" pitchFamily="49" charset="0"/>
                  <a:cs typeface="Consolas" pitchFamily="49" charset="0"/>
                </a:rPr>
                <a:t>-- empty</a:t>
              </a:r>
            </a:p>
            <a:p>
              <a:r>
                <a:rPr lang="en-US" sz="2400" b="1" dirty="0">
                  <a:solidFill>
                    <a:schemeClr val="tx1"/>
                  </a:solidFill>
                  <a:latin typeface="Consolas" pitchFamily="49" charset="0"/>
                  <a:cs typeface="Consolas" pitchFamily="49" charset="0"/>
                </a:rPr>
                <a:t>-- (cons Topping </a:t>
              </a:r>
              <a:r>
                <a:rPr lang="en-US" sz="2400" b="1" dirty="0" err="1">
                  <a:solidFill>
                    <a:schemeClr val="tx1"/>
                  </a:solidFill>
                  <a:latin typeface="Consolas" pitchFamily="49" charset="0"/>
                  <a:cs typeface="Consolas" pitchFamily="49" charset="0"/>
                </a:rPr>
                <a:t>ListOfToppings</a:t>
              </a:r>
              <a:r>
                <a:rPr lang="en-US" sz="2400" b="1" dirty="0">
                  <a:solidFill>
                    <a:schemeClr val="tx1"/>
                  </a:solidFill>
                  <a:latin typeface="Consolas" pitchFamily="49" charset="0"/>
                  <a:cs typeface="Consolas" pitchFamily="49" charset="0"/>
                </a:rPr>
                <a:t>)</a:t>
              </a:r>
            </a:p>
          </p:txBody>
        </p:sp>
        <p:sp>
          <p:nvSpPr>
            <p:cNvPr id="8" name="Bent Arrow 7"/>
            <p:cNvSpPr/>
            <p:nvPr/>
          </p:nvSpPr>
          <p:spPr>
            <a:xfrm flipH="1">
              <a:off x="5257800" y="4876800"/>
              <a:ext cx="1295400" cy="716280"/>
            </a:xfrm>
            <a:prstGeom prst="bentArrow">
              <a:avLst>
                <a:gd name="adj1" fmla="val 25000"/>
                <a:gd name="adj2" fmla="val 25000"/>
                <a:gd name="adj3" fmla="val 25000"/>
                <a:gd name="adj4" fmla="val 43750"/>
              </a:avLst>
            </a:prstGeom>
            <a:solidFill>
              <a:schemeClr val="tx2">
                <a:lumMod val="20000"/>
                <a:lumOff val="80000"/>
                <a:alpha val="59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grpSp>
      <p:sp>
        <p:nvSpPr>
          <p:cNvPr id="4" name="Rectangle 3"/>
          <p:cNvSpPr/>
          <p:nvPr/>
        </p:nvSpPr>
        <p:spPr>
          <a:xfrm>
            <a:off x="6858000" y="2263048"/>
            <a:ext cx="18288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This data definition is self-referential, just like </a:t>
            </a:r>
            <a:r>
              <a:rPr lang="en-US" sz="1600" b="1" dirty="0" err="1">
                <a:solidFill>
                  <a:schemeClr val="tx1"/>
                </a:solidFill>
              </a:rPr>
              <a:t>ListofToppings</a:t>
            </a:r>
            <a:r>
              <a:rPr lang="en-US" sz="1600" dirty="0">
                <a:solidFill>
                  <a:schemeClr val="tx1"/>
                </a:solidFill>
              </a:rPr>
              <a:t> was.</a:t>
            </a:r>
          </a:p>
        </p:txBody>
      </p:sp>
    </p:spTree>
    <p:extLst>
      <p:ext uri="{BB962C8B-B14F-4D97-AF65-F5344CB8AC3E}">
        <p14:creationId xmlns:p14="http://schemas.microsoft.com/office/powerpoint/2010/main" val="341832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(make-plain-pizza)</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(make-topped-pizza "cheese" (make-plain-pizza))</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(make-topped-pizza "anchovies" </a:t>
            </a:r>
          </a:p>
          <a:p>
            <a:pPr>
              <a:buNone/>
            </a:pPr>
            <a:r>
              <a:rPr lang="en-US" sz="2000" b="1" dirty="0">
                <a:latin typeface="Consolas" pitchFamily="49" charset="0"/>
                <a:cs typeface="Consolas" pitchFamily="49" charset="0"/>
              </a:rPr>
              <a:t>    (make-topped-pizza "cheese" (make-plain-pizza))))</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(make-topped-pizza "onions" </a:t>
            </a:r>
          </a:p>
          <a:p>
            <a:pPr>
              <a:buNone/>
            </a:pPr>
            <a:r>
              <a:rPr lang="en-US" sz="2000" b="1" dirty="0">
                <a:latin typeface="Consolas" pitchFamily="49" charset="0"/>
                <a:cs typeface="Consolas" pitchFamily="49" charset="0"/>
              </a:rPr>
              <a:t>  (make-topped-pizza "anchovies" </a:t>
            </a:r>
          </a:p>
          <a:p>
            <a:pPr>
              <a:buNone/>
            </a:pPr>
            <a:r>
              <a:rPr lang="en-US" sz="2000" b="1" dirty="0">
                <a:latin typeface="Consolas" pitchFamily="49" charset="0"/>
                <a:cs typeface="Consolas" pitchFamily="49" charset="0"/>
              </a:rPr>
              <a:t>    (make-topped-pizza "cheese" (make-plain-pizza))))))</a:t>
            </a:r>
          </a:p>
          <a:p>
            <a:pPr>
              <a:buNone/>
            </a:pPr>
            <a:r>
              <a:rPr lang="en-US" sz="2000" dirty="0"/>
              <a:t> </a:t>
            </a:r>
          </a:p>
        </p:txBody>
      </p:sp>
      <p:sp>
        <p:nvSpPr>
          <p:cNvPr id="7" name="Slide Number Placeholder 6"/>
          <p:cNvSpPr>
            <a:spLocks noGrp="1"/>
          </p:cNvSpPr>
          <p:nvPr>
            <p:ph type="sldNum" sz="quarter" idx="12"/>
          </p:nvPr>
        </p:nvSpPr>
        <p:spPr/>
        <p:txBody>
          <a:bodyPr/>
          <a:lstStyle/>
          <a:p>
            <a:fld id="{C1D4534E-1B22-4A44-850A-B3E8E9EE687A}" type="slidenum">
              <a:rPr lang="en-US" smtClean="0"/>
              <a:t>138</a:t>
            </a:fld>
            <a:endParaRPr lang="en-US"/>
          </a:p>
        </p:txBody>
      </p:sp>
      <p:sp>
        <p:nvSpPr>
          <p:cNvPr id="4" name="Rectangle 3"/>
          <p:cNvSpPr/>
          <p:nvPr/>
        </p:nvSpPr>
        <p:spPr>
          <a:xfrm>
            <a:off x="6324600" y="457200"/>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tx1"/>
                </a:solidFill>
              </a:rPr>
              <a:t>Here are some examples of pizzas according to our new data definition.</a:t>
            </a:r>
          </a:p>
        </p:txBody>
      </p:sp>
      <p:sp>
        <p:nvSpPr>
          <p:cNvPr id="5" name="Rectangle 4"/>
          <p:cNvSpPr/>
          <p:nvPr/>
        </p:nvSpPr>
        <p:spPr>
          <a:xfrm>
            <a:off x="5562600" y="5638800"/>
            <a:ext cx="3352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Can you see why each of these is a Pizza, according to our new definition?</a:t>
            </a:r>
          </a:p>
        </p:txBody>
      </p:sp>
      <p:sp>
        <p:nvSpPr>
          <p:cNvPr id="6" name="Rectangle 5"/>
          <p:cNvSpPr/>
          <p:nvPr/>
        </p:nvSpPr>
        <p:spPr>
          <a:xfrm>
            <a:off x="533400" y="5562600"/>
            <a:ext cx="4038600" cy="914400"/>
          </a:xfrm>
          <a:prstGeom prst="rect">
            <a:avLst/>
          </a:prstGeom>
          <a:solidFill>
            <a:schemeClr val="accent6">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None/>
            </a:pPr>
            <a:r>
              <a:rPr lang="en-US" sz="1400" b="1" dirty="0">
                <a:latin typeface="Consolas" pitchFamily="49" charset="0"/>
                <a:cs typeface="Consolas" pitchFamily="49" charset="0"/>
              </a:rPr>
              <a:t>A Pizza is either</a:t>
            </a:r>
          </a:p>
          <a:p>
            <a:pPr>
              <a:buNone/>
            </a:pPr>
            <a:r>
              <a:rPr lang="en-US" sz="1400" b="1" dirty="0">
                <a:latin typeface="Consolas" pitchFamily="49" charset="0"/>
                <a:cs typeface="Consolas" pitchFamily="49" charset="0"/>
              </a:rPr>
              <a:t>-- (make-plain-pizza)</a:t>
            </a:r>
          </a:p>
          <a:p>
            <a:pPr>
              <a:buNone/>
            </a:pPr>
            <a:r>
              <a:rPr lang="en-US" sz="1400" b="1" dirty="0">
                <a:latin typeface="Consolas" pitchFamily="49" charset="0"/>
                <a:cs typeface="Consolas" pitchFamily="49" charset="0"/>
              </a:rPr>
              <a:t>-- (make-topped-pizza Topping Pizza)</a:t>
            </a:r>
          </a:p>
        </p:txBody>
      </p:sp>
    </p:spTree>
    <p:extLst>
      <p:ext uri="{BB962C8B-B14F-4D97-AF65-F5344CB8AC3E}">
        <p14:creationId xmlns:p14="http://schemas.microsoft.com/office/powerpoint/2010/main" val="420116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for pizza functions</a:t>
            </a:r>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sz="2600" b="1" dirty="0">
                <a:latin typeface="Consolas" pitchFamily="49" charset="0"/>
                <a:cs typeface="Consolas" pitchFamily="49" charset="0"/>
              </a:rPr>
              <a:t>pizza-fn : Pizza -&gt; ??</a:t>
            </a:r>
          </a:p>
          <a:p>
            <a:pPr>
              <a:buNone/>
            </a:pPr>
            <a:r>
              <a:rPr lang="en-US" sz="2600" b="1" dirty="0">
                <a:latin typeface="Consolas" pitchFamily="49" charset="0"/>
                <a:cs typeface="Consolas" pitchFamily="49" charset="0"/>
              </a:rPr>
              <a:t>(define (pizza-fn p)</a:t>
            </a:r>
          </a:p>
          <a:p>
            <a:pPr>
              <a:buNone/>
            </a:pPr>
            <a:r>
              <a:rPr lang="en-US" sz="2600" b="1" dirty="0">
                <a:latin typeface="Consolas" pitchFamily="49" charset="0"/>
                <a:cs typeface="Consolas" pitchFamily="49" charset="0"/>
              </a:rPr>
              <a:t>  (</a:t>
            </a:r>
            <a:r>
              <a:rPr lang="en-US" sz="2600" b="1" dirty="0" err="1">
                <a:latin typeface="Consolas" pitchFamily="49" charset="0"/>
                <a:cs typeface="Consolas" pitchFamily="49" charset="0"/>
              </a:rPr>
              <a:t>cond</a:t>
            </a: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    [(plain-pizza? p) ...]</a:t>
            </a:r>
          </a:p>
          <a:p>
            <a:pPr>
              <a:buNone/>
            </a:pPr>
            <a:r>
              <a:rPr lang="en-US" sz="2600" b="1" dirty="0">
                <a:latin typeface="Consolas" pitchFamily="49" charset="0"/>
                <a:cs typeface="Consolas" pitchFamily="49" charset="0"/>
              </a:rPr>
              <a:t>    [else (... (topped-pizza-topping p)</a:t>
            </a:r>
          </a:p>
          <a:p>
            <a:pPr>
              <a:buNone/>
            </a:pPr>
            <a:r>
              <a:rPr lang="en-US" sz="2600" b="1" dirty="0">
                <a:latin typeface="Consolas" pitchFamily="49" charset="0"/>
                <a:cs typeface="Consolas" pitchFamily="49" charset="0"/>
              </a:rPr>
              <a:t>               (pizza-fn </a:t>
            </a:r>
          </a:p>
          <a:p>
            <a:pPr>
              <a:buNone/>
            </a:pPr>
            <a:r>
              <a:rPr lang="en-US" sz="2600" b="1" dirty="0">
                <a:latin typeface="Consolas" pitchFamily="49" charset="0"/>
                <a:cs typeface="Consolas" pitchFamily="49" charset="0"/>
              </a:rPr>
              <a:t>                 (topped-pizza-base p)))]))</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139</a:t>
            </a:fld>
            <a:endParaRPr lang="en-US"/>
          </a:p>
        </p:txBody>
      </p:sp>
    </p:spTree>
    <p:extLst>
      <p:ext uri="{BB962C8B-B14F-4D97-AF65-F5344CB8AC3E}">
        <p14:creationId xmlns:p14="http://schemas.microsoft.com/office/powerpoint/2010/main" val="2326991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leaf-min</a:t>
            </a:r>
          </a:p>
        </p:txBody>
      </p:sp>
      <p:sp>
        <p:nvSpPr>
          <p:cNvPr id="3" name="Content Placeholder 2"/>
          <p:cNvSpPr>
            <a:spLocks noGrp="1"/>
          </p:cNvSpPr>
          <p:nvPr>
            <p:ph idx="1"/>
          </p:nvPr>
        </p:nvSpPr>
        <p:spPr/>
        <p:txBody>
          <a:bodyPr>
            <a:normAutofit/>
          </a:bodyPr>
          <a:lstStyle/>
          <a:p>
            <a:pPr>
              <a:buNone/>
            </a:pPr>
            <a:r>
              <a:rPr lang="en-US" sz="2400" b="1" dirty="0">
                <a:solidFill>
                  <a:srgbClr val="FF0000"/>
                </a:solidFill>
                <a:latin typeface="Consolas" pitchFamily="49" charset="0"/>
                <a:cs typeface="Consolas" pitchFamily="49" charset="0"/>
              </a:rPr>
              <a:t>leaf-min</a:t>
            </a:r>
            <a:r>
              <a:rPr lang="en-US" sz="2400" b="1" dirty="0">
                <a:latin typeface="Consolas" pitchFamily="49" charset="0"/>
                <a:cs typeface="Consolas" pitchFamily="49" charset="0"/>
              </a:rPr>
              <a:t> : Tree -&gt; Number</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leaf-min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[(leaf? t) (leaf-datum t)]</a:t>
            </a:r>
          </a:p>
          <a:p>
            <a:pPr>
              <a:buNone/>
            </a:pPr>
            <a:r>
              <a:rPr lang="en-US" sz="2400" b="1" dirty="0">
                <a:latin typeface="Consolas" pitchFamily="49" charset="0"/>
                <a:cs typeface="Consolas" pitchFamily="49" charset="0"/>
              </a:rPr>
              <a:t>    [else (</a:t>
            </a:r>
            <a:r>
              <a:rPr lang="en-US" sz="2400" b="1" dirty="0">
                <a:solidFill>
                  <a:srgbClr val="FF0000"/>
                </a:solidFill>
                <a:latin typeface="Consolas" pitchFamily="49" charset="0"/>
                <a:cs typeface="Consolas" pitchFamily="49" charset="0"/>
              </a:rPr>
              <a:t>min</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leaf-min</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lson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leaf-min</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rson</a:t>
            </a:r>
            <a:r>
              <a:rPr lang="en-US" sz="2400" b="1" dirty="0">
                <a:latin typeface="Consolas" pitchFamily="49" charset="0"/>
                <a:cs typeface="Consolas" pitchFamily="49" charset="0"/>
              </a:rPr>
              <a:t> t)))]))</a:t>
            </a:r>
          </a:p>
        </p:txBody>
      </p:sp>
      <p:sp>
        <p:nvSpPr>
          <p:cNvPr id="6" name="Slide Number Placeholder 5"/>
          <p:cNvSpPr>
            <a:spLocks noGrp="1"/>
          </p:cNvSpPr>
          <p:nvPr>
            <p:ph type="sldNum" sz="quarter" idx="12"/>
          </p:nvPr>
        </p:nvSpPr>
        <p:spPr/>
        <p:txBody>
          <a:bodyPr/>
          <a:lstStyle/>
          <a:p>
            <a:fld id="{C1D4534E-1B22-4A44-850A-B3E8E9EE687A}" type="slidenum">
              <a:rPr lang="en-US" smtClean="0"/>
              <a:t>14</a:t>
            </a:fld>
            <a:endParaRPr lang="en-US"/>
          </a:p>
        </p:txBody>
      </p:sp>
      <p:grpSp>
        <p:nvGrpSpPr>
          <p:cNvPr id="4" name="Group 8"/>
          <p:cNvGrpSpPr/>
          <p:nvPr/>
        </p:nvGrpSpPr>
        <p:grpSpPr>
          <a:xfrm>
            <a:off x="3793067" y="1066800"/>
            <a:ext cx="4360333" cy="1936044"/>
            <a:chOff x="3793067" y="1066800"/>
            <a:chExt cx="4360333" cy="1936044"/>
          </a:xfrm>
        </p:grpSpPr>
        <p:sp>
          <p:nvSpPr>
            <p:cNvPr id="7" name="Rectangle 6"/>
            <p:cNvSpPr/>
            <p:nvPr/>
          </p:nvSpPr>
          <p:spPr>
            <a:xfrm>
              <a:off x="5943600" y="1066800"/>
              <a:ext cx="2209800" cy="914400"/>
            </a:xfrm>
            <a:prstGeom prst="rect">
              <a:avLst/>
            </a:prstGeom>
            <a:solidFill>
              <a:schemeClr val="accent3">
                <a:lumMod val="40000"/>
                <a:lumOff val="6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What’s the answer for a leaf?</a:t>
              </a:r>
            </a:p>
          </p:txBody>
        </p:sp>
        <p:sp>
          <p:nvSpPr>
            <p:cNvPr id="8" name="Freeform 7"/>
            <p:cNvSpPr/>
            <p:nvPr/>
          </p:nvSpPr>
          <p:spPr>
            <a:xfrm>
              <a:off x="3793067" y="1275644"/>
              <a:ext cx="2133600" cy="1727200"/>
            </a:xfrm>
            <a:custGeom>
              <a:avLst/>
              <a:gdLst>
                <a:gd name="connsiteX0" fmla="*/ 2133600 w 2133600"/>
                <a:gd name="connsiteY0" fmla="*/ 237067 h 1727200"/>
                <a:gd name="connsiteX1" fmla="*/ 1004711 w 2133600"/>
                <a:gd name="connsiteY1" fmla="*/ 248356 h 1727200"/>
                <a:gd name="connsiteX2" fmla="*/ 0 w 2133600"/>
                <a:gd name="connsiteY2" fmla="*/ 1727200 h 1727200"/>
              </a:gdLst>
              <a:ahLst/>
              <a:cxnLst>
                <a:cxn ang="0">
                  <a:pos x="connsiteX0" y="connsiteY0"/>
                </a:cxn>
                <a:cxn ang="0">
                  <a:pos x="connsiteX1" y="connsiteY1"/>
                </a:cxn>
                <a:cxn ang="0">
                  <a:pos x="connsiteX2" y="connsiteY2"/>
                </a:cxn>
              </a:cxnLst>
              <a:rect l="l" t="t" r="r" b="b"/>
              <a:pathLst>
                <a:path w="2133600" h="1727200">
                  <a:moveTo>
                    <a:pt x="2133600" y="237067"/>
                  </a:moveTo>
                  <a:cubicBezTo>
                    <a:pt x="1746955" y="118533"/>
                    <a:pt x="1360311" y="0"/>
                    <a:pt x="1004711" y="248356"/>
                  </a:cubicBezTo>
                  <a:cubicBezTo>
                    <a:pt x="649111" y="496712"/>
                    <a:pt x="156163" y="1493896"/>
                    <a:pt x="0" y="172720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16"/>
          <p:cNvGrpSpPr/>
          <p:nvPr/>
        </p:nvGrpSpPr>
        <p:grpSpPr>
          <a:xfrm>
            <a:off x="216370" y="3793067"/>
            <a:ext cx="5117630" cy="2379133"/>
            <a:chOff x="216370" y="3793067"/>
            <a:chExt cx="5117630" cy="2379133"/>
          </a:xfrm>
        </p:grpSpPr>
        <p:sp>
          <p:nvSpPr>
            <p:cNvPr id="10" name="Rectangle 9"/>
            <p:cNvSpPr/>
            <p:nvPr/>
          </p:nvSpPr>
          <p:spPr>
            <a:xfrm>
              <a:off x="1676400" y="5257800"/>
              <a:ext cx="3657600" cy="914400"/>
            </a:xfrm>
            <a:prstGeom prst="rect">
              <a:avLst/>
            </a:prstGeom>
            <a:solidFill>
              <a:schemeClr val="accent3">
                <a:lumMod val="40000"/>
                <a:lumOff val="6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If you knew the answers for the 2 sons, how could you find the answer for the whole tree?</a:t>
              </a:r>
            </a:p>
          </p:txBody>
        </p:sp>
        <p:sp>
          <p:nvSpPr>
            <p:cNvPr id="16" name="Freeform 15"/>
            <p:cNvSpPr/>
            <p:nvPr/>
          </p:nvSpPr>
          <p:spPr>
            <a:xfrm>
              <a:off x="216370" y="3793067"/>
              <a:ext cx="2391363" cy="2227674"/>
            </a:xfrm>
            <a:custGeom>
              <a:avLst/>
              <a:gdLst>
                <a:gd name="connsiteX0" fmla="*/ 1454386 w 2391363"/>
                <a:gd name="connsiteY0" fmla="*/ 1919111 h 2227674"/>
                <a:gd name="connsiteX1" fmla="*/ 156163 w 2391363"/>
                <a:gd name="connsiteY1" fmla="*/ 1907822 h 2227674"/>
                <a:gd name="connsiteX2" fmla="*/ 2391363 w 2391363"/>
                <a:gd name="connsiteY2" fmla="*/ 0 h 2227674"/>
              </a:gdLst>
              <a:ahLst/>
              <a:cxnLst>
                <a:cxn ang="0">
                  <a:pos x="connsiteX0" y="connsiteY0"/>
                </a:cxn>
                <a:cxn ang="0">
                  <a:pos x="connsiteX1" y="connsiteY1"/>
                </a:cxn>
                <a:cxn ang="0">
                  <a:pos x="connsiteX2" y="connsiteY2"/>
                </a:cxn>
              </a:cxnLst>
              <a:rect l="l" t="t" r="r" b="b"/>
              <a:pathLst>
                <a:path w="2391363" h="2227674">
                  <a:moveTo>
                    <a:pt x="1454386" y="1919111"/>
                  </a:moveTo>
                  <a:cubicBezTo>
                    <a:pt x="727193" y="2073392"/>
                    <a:pt x="0" y="2227674"/>
                    <a:pt x="156163" y="1907822"/>
                  </a:cubicBezTo>
                  <a:cubicBezTo>
                    <a:pt x="312326" y="1587970"/>
                    <a:pt x="1351844" y="793985"/>
                    <a:pt x="2391363" y="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56160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template is </a:t>
            </a:r>
            <a:r>
              <a:rPr lang="en-US" i="1" dirty="0">
                <a:solidFill>
                  <a:srgbClr val="FF0000"/>
                </a:solidFill>
              </a:rPr>
              <a:t>self-referential</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pizza-fn : Pizza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pizza-fn</a:t>
            </a:r>
            <a:r>
              <a:rPr lang="en-US" sz="2400" b="1" dirty="0">
                <a:latin typeface="Consolas" pitchFamily="49" charset="0"/>
                <a:cs typeface="Consolas" pitchFamily="49" charset="0"/>
              </a:rPr>
              <a:t> pizza)</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[(plain-pizza? pizza) ...]</a:t>
            </a:r>
          </a:p>
          <a:p>
            <a:pPr>
              <a:buNone/>
            </a:pPr>
            <a:r>
              <a:rPr lang="en-US" sz="2400" b="1" dirty="0">
                <a:latin typeface="Consolas" pitchFamily="49" charset="0"/>
                <a:cs typeface="Consolas" pitchFamily="49" charset="0"/>
              </a:rPr>
              <a:t>    [else (... (topped-pizza-topping pizza)</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pizza-fn</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(topped-pizza-base pizza)))]))</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140</a:t>
            </a:fld>
            <a:endParaRPr lang="en-US"/>
          </a:p>
        </p:txBody>
      </p:sp>
      <p:sp>
        <p:nvSpPr>
          <p:cNvPr id="5" name="Bent Arrow 4"/>
          <p:cNvSpPr/>
          <p:nvPr/>
        </p:nvSpPr>
        <p:spPr>
          <a:xfrm flipH="1">
            <a:off x="3429000" y="1981200"/>
            <a:ext cx="838200" cy="2286000"/>
          </a:xfrm>
          <a:prstGeom prst="bentArrow">
            <a:avLst>
              <a:gd name="adj1" fmla="val 36272"/>
              <a:gd name="adj2" fmla="val 34882"/>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p:cNvSpPr/>
          <p:nvPr/>
        </p:nvSpPr>
        <p:spPr>
          <a:xfrm>
            <a:off x="4800600" y="5257800"/>
            <a:ext cx="3810000" cy="1219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solidFill>
                  <a:schemeClr val="tx1"/>
                </a:solidFill>
              </a:rPr>
              <a:t>We also call this a </a:t>
            </a:r>
            <a:r>
              <a:rPr lang="en-US" sz="2800" i="1" dirty="0">
                <a:solidFill>
                  <a:srgbClr val="FF0000"/>
                </a:solidFill>
              </a:rPr>
              <a:t>recursive</a:t>
            </a:r>
            <a:r>
              <a:rPr lang="en-US" sz="2800" dirty="0">
                <a:solidFill>
                  <a:schemeClr val="tx1"/>
                </a:solidFill>
              </a:rPr>
              <a:t> template</a:t>
            </a:r>
          </a:p>
        </p:txBody>
      </p:sp>
    </p:spTree>
    <p:extLst>
      <p:ext uri="{BB962C8B-B14F-4D97-AF65-F5344CB8AC3E}">
        <p14:creationId xmlns:p14="http://schemas.microsoft.com/office/powerpoint/2010/main" val="287790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Lists </a:t>
            </a:r>
            <a:r>
              <a:rPr lang="en-US" dirty="0" err="1"/>
              <a:t>vs</a:t>
            </a:r>
            <a:r>
              <a:rPr lang="en-US" dirty="0"/>
              <a:t> Structures: Data Definitions</a:t>
            </a:r>
          </a:p>
        </p:txBody>
      </p:sp>
      <p:sp>
        <p:nvSpPr>
          <p:cNvPr id="6" name="Content Placeholder 5"/>
          <p:cNvSpPr>
            <a:spLocks noGrp="1"/>
          </p:cNvSpPr>
          <p:nvPr>
            <p:ph sz="half" idx="1"/>
          </p:nvPr>
        </p:nvSpPr>
        <p:spPr/>
        <p:txBody>
          <a:bodyPr>
            <a:normAutofit fontScale="77500" lnSpcReduction="20000"/>
          </a:bodyPr>
          <a:lstStyle/>
          <a:p>
            <a:pPr>
              <a:buNone/>
            </a:pPr>
            <a:r>
              <a:rPr lang="en-US" sz="2600" b="1" dirty="0">
                <a:latin typeface="Consolas" pitchFamily="49" charset="0"/>
                <a:cs typeface="Consolas" pitchFamily="49" charset="0"/>
              </a:rPr>
              <a:t>A </a:t>
            </a:r>
            <a:r>
              <a:rPr lang="en-US" sz="2600" b="1" dirty="0" err="1">
                <a:latin typeface="Consolas" pitchFamily="49" charset="0"/>
                <a:cs typeface="Consolas" pitchFamily="49" charset="0"/>
              </a:rPr>
              <a:t>ListOfToppings</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LoT</a:t>
            </a:r>
            <a:r>
              <a:rPr lang="en-US" sz="2600" b="1" dirty="0">
                <a:latin typeface="Consolas" pitchFamily="49" charset="0"/>
                <a:cs typeface="Consolas" pitchFamily="49" charset="0"/>
              </a:rPr>
              <a:t>) is</a:t>
            </a:r>
          </a:p>
          <a:p>
            <a:pPr>
              <a:buNone/>
            </a:pPr>
            <a:r>
              <a:rPr lang="en-US" sz="2600" b="1" dirty="0">
                <a:latin typeface="Consolas" pitchFamily="49" charset="0"/>
                <a:cs typeface="Consolas" pitchFamily="49" charset="0"/>
              </a:rPr>
              <a:t>  either</a:t>
            </a:r>
          </a:p>
          <a:p>
            <a:pPr>
              <a:buNone/>
            </a:pPr>
            <a:r>
              <a:rPr lang="en-US" sz="2600" b="1" dirty="0">
                <a:latin typeface="Consolas" pitchFamily="49" charset="0"/>
                <a:cs typeface="Consolas" pitchFamily="49" charset="0"/>
              </a:rPr>
              <a:t>-- empty</a:t>
            </a:r>
          </a:p>
          <a:p>
            <a:pPr>
              <a:buNone/>
            </a:pPr>
            <a:r>
              <a:rPr lang="en-US" sz="2600" b="1" dirty="0">
                <a:latin typeface="Consolas" pitchFamily="49" charset="0"/>
                <a:cs typeface="Consolas" pitchFamily="49" charset="0"/>
              </a:rPr>
              <a:t>-- (cons Topping </a:t>
            </a:r>
            <a:r>
              <a:rPr lang="en-US" sz="2600" b="1" dirty="0" err="1">
                <a:latin typeface="Consolas" pitchFamily="49" charset="0"/>
                <a:cs typeface="Consolas" pitchFamily="49" charset="0"/>
              </a:rPr>
              <a:t>LoT</a:t>
            </a:r>
            <a:r>
              <a:rPr lang="en-US" sz="2600" b="1" dirty="0">
                <a:latin typeface="Consolas" pitchFamily="49" charset="0"/>
                <a:cs typeface="Consolas" pitchFamily="49" charset="0"/>
              </a:rPr>
              <a:t>)</a:t>
            </a:r>
          </a:p>
          <a:p>
            <a:pPr>
              <a:buNone/>
            </a:pPr>
            <a:endParaRPr lang="en-US" sz="2600" b="1" dirty="0">
              <a:latin typeface="Consolas" pitchFamily="49" charset="0"/>
              <a:cs typeface="Consolas" pitchFamily="49" charset="0"/>
            </a:endParaRPr>
          </a:p>
          <a:p>
            <a:pPr>
              <a:buNone/>
            </a:pPr>
            <a:endParaRPr lang="en-US" sz="2600" b="1" dirty="0">
              <a:latin typeface="Consolas" pitchFamily="49" charset="0"/>
              <a:cs typeface="Consolas" pitchFamily="49" charset="0"/>
            </a:endParaRPr>
          </a:p>
          <a:p>
            <a:pPr>
              <a:buNone/>
            </a:pPr>
            <a:r>
              <a:rPr lang="en-US" sz="2600" b="1" dirty="0" err="1">
                <a:latin typeface="Consolas" pitchFamily="49" charset="0"/>
                <a:cs typeface="Consolas" pitchFamily="49" charset="0"/>
              </a:rPr>
              <a:t>Interp</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empty represents a pizza with no toppings</a:t>
            </a:r>
          </a:p>
          <a:p>
            <a:pPr>
              <a:buNone/>
            </a:pPr>
            <a:r>
              <a:rPr lang="en-US" sz="2600" b="1" dirty="0">
                <a:latin typeface="Consolas" pitchFamily="49" charset="0"/>
                <a:cs typeface="Consolas" pitchFamily="49" charset="0"/>
              </a:rPr>
              <a:t>-- (cons t p)</a:t>
            </a:r>
          </a:p>
          <a:p>
            <a:pPr>
              <a:buNone/>
            </a:pPr>
            <a:r>
              <a:rPr lang="en-US" sz="2600" b="1" dirty="0">
                <a:latin typeface="Consolas" pitchFamily="49" charset="0"/>
                <a:cs typeface="Consolas" pitchFamily="49" charset="0"/>
              </a:rPr>
              <a:t>represents the pizza p with topping t added on top.</a:t>
            </a:r>
          </a:p>
          <a:p>
            <a:pPr>
              <a:buNone/>
            </a:pPr>
            <a:r>
              <a:rPr lang="en-US" b="1" dirty="0">
                <a:latin typeface="Consolas" pitchFamily="49" charset="0"/>
                <a:cs typeface="Consolas" pitchFamily="49" charset="0"/>
              </a:rPr>
              <a:t> </a:t>
            </a:r>
          </a:p>
        </p:txBody>
      </p:sp>
      <p:sp>
        <p:nvSpPr>
          <p:cNvPr id="7" name="Content Placeholder 6"/>
          <p:cNvSpPr>
            <a:spLocks noGrp="1"/>
          </p:cNvSpPr>
          <p:nvPr>
            <p:ph sz="half" idx="2"/>
          </p:nvPr>
        </p:nvSpPr>
        <p:spPr>
          <a:xfrm>
            <a:off x="4724400" y="1600200"/>
            <a:ext cx="4343400" cy="4525963"/>
          </a:xfrm>
        </p:spPr>
        <p:txBody>
          <a:bodyPr>
            <a:normAutofit fontScale="77500" lnSpcReduction="20000"/>
          </a:bodyPr>
          <a:lstStyle/>
          <a:p>
            <a:pPr>
              <a:buNone/>
            </a:pPr>
            <a:r>
              <a:rPr lang="en-US" sz="2600" b="1" dirty="0">
                <a:latin typeface="Consolas" pitchFamily="49" charset="0"/>
                <a:cs typeface="Consolas" pitchFamily="49" charset="0"/>
              </a:rPr>
              <a:t>A Pizza is either</a:t>
            </a:r>
          </a:p>
          <a:p>
            <a:pPr>
              <a:buNone/>
            </a:pP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 (make-plain-pizza)</a:t>
            </a:r>
          </a:p>
          <a:p>
            <a:pPr>
              <a:buNone/>
            </a:pPr>
            <a:r>
              <a:rPr lang="en-US" sz="2600" b="1" dirty="0">
                <a:latin typeface="Consolas" pitchFamily="49" charset="0"/>
                <a:cs typeface="Consolas" pitchFamily="49" charset="0"/>
              </a:rPr>
              <a:t>-- (make-topped-pizza</a:t>
            </a:r>
          </a:p>
          <a:p>
            <a:pPr>
              <a:buNone/>
            </a:pPr>
            <a:r>
              <a:rPr lang="en-US" sz="2600" b="1" dirty="0">
                <a:latin typeface="Consolas" pitchFamily="49" charset="0"/>
                <a:cs typeface="Consolas" pitchFamily="49" charset="0"/>
              </a:rPr>
              <a:t>       Topping Pizza)</a:t>
            </a:r>
          </a:p>
          <a:p>
            <a:pPr>
              <a:buNone/>
            </a:pPr>
            <a:endParaRPr lang="en-US" sz="2600" b="1" dirty="0">
              <a:latin typeface="Consolas" pitchFamily="49" charset="0"/>
              <a:cs typeface="Consolas" pitchFamily="49" charset="0"/>
            </a:endParaRPr>
          </a:p>
          <a:p>
            <a:pPr>
              <a:buNone/>
            </a:pPr>
            <a:r>
              <a:rPr lang="en-US" sz="2600" b="1" dirty="0" err="1">
                <a:latin typeface="Consolas" pitchFamily="49" charset="0"/>
                <a:cs typeface="Consolas" pitchFamily="49" charset="0"/>
              </a:rPr>
              <a:t>Interp</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(make-plain-pizza) represents a pizza with no toppings</a:t>
            </a:r>
          </a:p>
          <a:p>
            <a:pPr>
              <a:buNone/>
            </a:pPr>
            <a:r>
              <a:rPr lang="en-US" sz="2600" b="1" dirty="0">
                <a:latin typeface="Consolas" pitchFamily="49" charset="0"/>
                <a:cs typeface="Consolas" pitchFamily="49" charset="0"/>
              </a:rPr>
              <a:t>(make-topped-pizza t p) represents the pizza p with topping t added on top.</a:t>
            </a:r>
          </a:p>
          <a:p>
            <a:endParaRPr lang="en-US" dirty="0"/>
          </a:p>
        </p:txBody>
      </p:sp>
      <p:sp>
        <p:nvSpPr>
          <p:cNvPr id="3" name="Slide Number Placeholder 2"/>
          <p:cNvSpPr>
            <a:spLocks noGrp="1"/>
          </p:cNvSpPr>
          <p:nvPr>
            <p:ph type="sldNum" sz="quarter" idx="12"/>
          </p:nvPr>
        </p:nvSpPr>
        <p:spPr/>
        <p:txBody>
          <a:bodyPr/>
          <a:lstStyle/>
          <a:p>
            <a:fld id="{C1D4534E-1B22-4A44-850A-B3E8E9EE687A}" type="slidenum">
              <a:rPr lang="en-US" smtClean="0"/>
              <a:t>141</a:t>
            </a:fld>
            <a:endParaRPr lang="en-US"/>
          </a:p>
        </p:txBody>
      </p:sp>
      <p:sp>
        <p:nvSpPr>
          <p:cNvPr id="8" name="Up Arrow 7"/>
          <p:cNvSpPr/>
          <p:nvPr/>
        </p:nvSpPr>
        <p:spPr>
          <a:xfrm rot="701466">
            <a:off x="3047791" y="1899304"/>
            <a:ext cx="179832" cy="687014"/>
          </a:xfrm>
          <a:prstGeom prst="up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9" name="Up Arrow 8"/>
          <p:cNvSpPr/>
          <p:nvPr/>
        </p:nvSpPr>
        <p:spPr>
          <a:xfrm rot="18624627">
            <a:off x="6281014" y="1621000"/>
            <a:ext cx="179832" cy="1463070"/>
          </a:xfrm>
          <a:prstGeom prst="up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2" name="Rectangle 1"/>
          <p:cNvSpPr/>
          <p:nvPr/>
        </p:nvSpPr>
        <p:spPr>
          <a:xfrm>
            <a:off x="2980048" y="5486400"/>
            <a:ext cx="3801752"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1600" dirty="0">
                <a:solidFill>
                  <a:schemeClr val="tx1"/>
                </a:solidFill>
              </a:rPr>
              <a:t>Observe that both data definitions are self-referential in the same way.</a:t>
            </a:r>
          </a:p>
          <a:p>
            <a:r>
              <a:rPr lang="en-US" sz="1600" dirty="0"/>
              <a:t>You could represent pizzas either by lists or structures.</a:t>
            </a:r>
          </a:p>
        </p:txBody>
      </p:sp>
    </p:spTree>
    <p:extLst>
      <p:ext uri="{BB962C8B-B14F-4D97-AF65-F5344CB8AC3E}">
        <p14:creationId xmlns:p14="http://schemas.microsoft.com/office/powerpoint/2010/main" val="366306785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vs. Structures: Templates</a:t>
            </a:r>
          </a:p>
        </p:txBody>
      </p:sp>
      <p:sp>
        <p:nvSpPr>
          <p:cNvPr id="3" name="Content Placeholder 2"/>
          <p:cNvSpPr>
            <a:spLocks noGrp="1"/>
          </p:cNvSpPr>
          <p:nvPr>
            <p:ph sz="half" idx="1"/>
          </p:nvPr>
        </p:nvSpPr>
        <p:spPr/>
        <p:txBody>
          <a:bodyPr>
            <a:normAutofit fontScale="92500" lnSpcReduction="10000"/>
          </a:bodyPr>
          <a:lstStyle/>
          <a:p>
            <a:pPr marL="0" indent="0">
              <a:buNone/>
            </a:pPr>
            <a:r>
              <a:rPr lang="en-US" sz="2400" b="1" dirty="0">
                <a:latin typeface="Consolas" pitchFamily="49" charset="0"/>
                <a:cs typeface="Consolas" pitchFamily="49" charset="0"/>
              </a:rPr>
              <a:t>pizza-fn : Pizza -&gt; ??</a:t>
            </a:r>
          </a:p>
          <a:p>
            <a:pPr marL="0" indent="0">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pizza-fn</a:t>
            </a:r>
            <a:r>
              <a:rPr lang="en-US" sz="2400" b="1" dirty="0">
                <a:latin typeface="Consolas" pitchFamily="49" charset="0"/>
                <a:cs typeface="Consolas" pitchFamily="49" charset="0"/>
              </a:rPr>
              <a:t> p)</a:t>
            </a:r>
          </a:p>
          <a:p>
            <a:pPr marL="0" indent="0">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[(empty? p) </a:t>
            </a:r>
          </a:p>
          <a:p>
            <a:pPr marL="0" indent="0">
              <a:buNone/>
            </a:pPr>
            <a:r>
              <a:rPr lang="en-US" sz="2400" b="1" dirty="0">
                <a:latin typeface="Consolas" pitchFamily="49" charset="0"/>
                <a:cs typeface="Consolas" pitchFamily="49" charset="0"/>
              </a:rPr>
              <a:t>     ...]</a:t>
            </a:r>
          </a:p>
          <a:p>
            <a:pPr marL="0" indent="0">
              <a:buNone/>
            </a:pPr>
            <a:r>
              <a:rPr lang="en-US" sz="2400" b="1" dirty="0">
                <a:latin typeface="Consolas" pitchFamily="49" charset="0"/>
                <a:cs typeface="Consolas" pitchFamily="49" charset="0"/>
              </a:rPr>
              <a:t>    [else </a:t>
            </a:r>
          </a:p>
          <a:p>
            <a:pPr marL="0" indent="0">
              <a:buNone/>
            </a:pPr>
            <a:r>
              <a:rPr lang="en-US" sz="2400" b="1" dirty="0">
                <a:latin typeface="Consolas" pitchFamily="49" charset="0"/>
                <a:cs typeface="Consolas" pitchFamily="49" charset="0"/>
              </a:rPr>
              <a:t>     (... </a:t>
            </a:r>
          </a:p>
          <a:p>
            <a:pPr marL="0" indent="0">
              <a:buNone/>
            </a:pPr>
            <a:r>
              <a:rPr lang="en-US" sz="2400" b="1" dirty="0">
                <a:latin typeface="Consolas" pitchFamily="49" charset="0"/>
                <a:cs typeface="Consolas" pitchFamily="49" charset="0"/>
              </a:rPr>
              <a:t>       (first p)</a:t>
            </a:r>
          </a:p>
          <a:p>
            <a:pPr marL="0" indent="0">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pizza-fn</a:t>
            </a:r>
          </a:p>
          <a:p>
            <a:pPr marL="0" indent="0">
              <a:buNone/>
            </a:pPr>
            <a:r>
              <a:rPr lang="en-US" sz="2400" b="1" dirty="0">
                <a:latin typeface="Consolas" pitchFamily="49" charset="0"/>
                <a:cs typeface="Consolas" pitchFamily="49" charset="0"/>
              </a:rPr>
              <a:t>         (rest p)))]))</a:t>
            </a:r>
            <a:endParaRPr lang="en-US" sz="2400" dirty="0"/>
          </a:p>
        </p:txBody>
      </p:sp>
      <p:sp>
        <p:nvSpPr>
          <p:cNvPr id="4" name="Content Placeholder 3"/>
          <p:cNvSpPr>
            <a:spLocks noGrp="1"/>
          </p:cNvSpPr>
          <p:nvPr>
            <p:ph sz="half" idx="2"/>
          </p:nvPr>
        </p:nvSpPr>
        <p:spPr/>
        <p:txBody>
          <a:bodyPr>
            <a:normAutofit fontScale="92500" lnSpcReduction="10000"/>
          </a:bodyPr>
          <a:lstStyle/>
          <a:p>
            <a:pPr>
              <a:buNone/>
            </a:pPr>
            <a:r>
              <a:rPr lang="en-US" sz="2400" b="1" dirty="0">
                <a:latin typeface="Consolas" pitchFamily="49" charset="0"/>
                <a:cs typeface="Consolas" pitchFamily="49" charset="0"/>
              </a:rPr>
              <a:t>pizza-fn : Pizza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pizza-fn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[(plain-pizza? p)</a:t>
            </a:r>
          </a:p>
          <a:p>
            <a:pPr>
              <a:buNone/>
            </a:pP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a:t>
            </a:r>
          </a:p>
          <a:p>
            <a:pPr>
              <a:buNone/>
            </a:pPr>
            <a:r>
              <a:rPr lang="en-US" sz="2400" b="1" dirty="0">
                <a:latin typeface="Consolas" pitchFamily="49" charset="0"/>
                <a:cs typeface="Consolas" pitchFamily="49" charset="0"/>
              </a:rPr>
              <a:t>     (... </a:t>
            </a:r>
          </a:p>
          <a:p>
            <a:pPr>
              <a:buNone/>
            </a:pPr>
            <a:r>
              <a:rPr lang="en-US" sz="2400" b="1" dirty="0">
                <a:latin typeface="Consolas" pitchFamily="49" charset="0"/>
                <a:cs typeface="Consolas" pitchFamily="49" charset="0"/>
              </a:rPr>
              <a:t>      (topped-pizza-</a:t>
            </a:r>
          </a:p>
          <a:p>
            <a:pPr>
              <a:buNone/>
            </a:pPr>
            <a:r>
              <a:rPr lang="en-US" sz="2400" b="1" dirty="0">
                <a:latin typeface="Consolas" pitchFamily="49" charset="0"/>
                <a:cs typeface="Consolas" pitchFamily="49" charset="0"/>
              </a:rPr>
              <a:t>        topping p)</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pizza-fn</a:t>
            </a:r>
          </a:p>
          <a:p>
            <a:pPr>
              <a:buNone/>
            </a:pPr>
            <a:r>
              <a:rPr lang="en-US" sz="2400" b="1" dirty="0">
                <a:latin typeface="Consolas" pitchFamily="49" charset="0"/>
                <a:cs typeface="Consolas" pitchFamily="49" charset="0"/>
              </a:rPr>
              <a:t>       (topped-pizza-base</a:t>
            </a:r>
          </a:p>
          <a:p>
            <a:pPr>
              <a:buNone/>
            </a:pPr>
            <a:r>
              <a:rPr lang="en-US" sz="2400" b="1" dirty="0">
                <a:latin typeface="Consolas" pitchFamily="49" charset="0"/>
                <a:cs typeface="Consolas" pitchFamily="49" charset="0"/>
              </a:rPr>
              <a:t>         p)))]))</a:t>
            </a:r>
          </a:p>
          <a:p>
            <a:endParaRPr lang="en-US" dirty="0"/>
          </a:p>
        </p:txBody>
      </p:sp>
      <p:sp>
        <p:nvSpPr>
          <p:cNvPr id="8" name="Slide Number Placeholder 7"/>
          <p:cNvSpPr>
            <a:spLocks noGrp="1"/>
          </p:cNvSpPr>
          <p:nvPr>
            <p:ph type="sldNum" sz="quarter" idx="12"/>
          </p:nvPr>
        </p:nvSpPr>
        <p:spPr/>
        <p:txBody>
          <a:bodyPr/>
          <a:lstStyle/>
          <a:p>
            <a:fld id="{C1D4534E-1B22-4A44-850A-B3E8E9EE687A}" type="slidenum">
              <a:rPr lang="en-US" smtClean="0"/>
              <a:t>142</a:t>
            </a:fld>
            <a:endParaRPr lang="en-US"/>
          </a:p>
        </p:txBody>
      </p:sp>
      <p:sp>
        <p:nvSpPr>
          <p:cNvPr id="6" name="Up Arrow 5"/>
          <p:cNvSpPr/>
          <p:nvPr/>
        </p:nvSpPr>
        <p:spPr>
          <a:xfrm>
            <a:off x="2430378" y="2362200"/>
            <a:ext cx="179832" cy="2133599"/>
          </a:xfrm>
          <a:prstGeom prst="up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7" name="Up Arrow 6"/>
          <p:cNvSpPr/>
          <p:nvPr/>
        </p:nvSpPr>
        <p:spPr>
          <a:xfrm>
            <a:off x="6386159" y="2360020"/>
            <a:ext cx="179832" cy="2595074"/>
          </a:xfrm>
          <a:prstGeom prst="up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5" name="Rectangle 4"/>
          <p:cNvSpPr/>
          <p:nvPr/>
        </p:nvSpPr>
        <p:spPr>
          <a:xfrm>
            <a:off x="805794" y="5562600"/>
            <a:ext cx="3429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1600" dirty="0">
                <a:solidFill>
                  <a:schemeClr val="tx1"/>
                </a:solidFill>
              </a:rPr>
              <a:t>And here are the templates.  Observe that they are also both self-referential in the same way.</a:t>
            </a:r>
            <a:endParaRPr lang="en-US" sz="1600" dirty="0"/>
          </a:p>
        </p:txBody>
      </p:sp>
    </p:spTree>
    <p:extLst>
      <p:ext uri="{BB962C8B-B14F-4D97-AF65-F5344CB8AC3E}">
        <p14:creationId xmlns:p14="http://schemas.microsoft.com/office/powerpoint/2010/main" val="92786797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Lists vs. Structures: Halting Measures</a:t>
            </a:r>
          </a:p>
        </p:txBody>
      </p:sp>
      <p:sp>
        <p:nvSpPr>
          <p:cNvPr id="7" name="Content Placeholder 6"/>
          <p:cNvSpPr>
            <a:spLocks noGrp="1"/>
          </p:cNvSpPr>
          <p:nvPr>
            <p:ph idx="1"/>
          </p:nvPr>
        </p:nvSpPr>
        <p:spPr/>
        <p:txBody>
          <a:bodyPr/>
          <a:lstStyle/>
          <a:p>
            <a:r>
              <a:rPr lang="en-US" dirty="0"/>
              <a:t>For the list representation, we could use "length of the list" as a halting measure</a:t>
            </a:r>
          </a:p>
          <a:p>
            <a:r>
              <a:rPr lang="en-US" dirty="0"/>
              <a:t>For the structure representation, we could use "number of toppings" as a halting measure.</a:t>
            </a:r>
          </a:p>
          <a:p>
            <a:r>
              <a:rPr lang="en-US" dirty="0"/>
              <a:t>These will be a correct halting measure for any function that follows the template.</a:t>
            </a:r>
          </a:p>
        </p:txBody>
      </p:sp>
      <p:sp>
        <p:nvSpPr>
          <p:cNvPr id="5" name="Slide Number Placeholder 4"/>
          <p:cNvSpPr>
            <a:spLocks noGrp="1"/>
          </p:cNvSpPr>
          <p:nvPr>
            <p:ph type="sldNum" sz="quarter" idx="12"/>
          </p:nvPr>
        </p:nvSpPr>
        <p:spPr/>
        <p:txBody>
          <a:bodyPr/>
          <a:lstStyle/>
          <a:p>
            <a:fld id="{2AF3B5EA-18B6-4040-9F78-6052AF49C681}" type="slidenum">
              <a:rPr lang="en-US" smtClean="0"/>
              <a:t>143</a:t>
            </a:fld>
            <a:endParaRPr lang="en-US"/>
          </a:p>
        </p:txBody>
      </p:sp>
    </p:spTree>
    <p:extLst>
      <p:ext uri="{BB962C8B-B14F-4D97-AF65-F5344CB8AC3E}">
        <p14:creationId xmlns:p14="http://schemas.microsoft.com/office/powerpoint/2010/main" val="293733170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Lists vs. Structures: The Choice</a:t>
            </a:r>
          </a:p>
        </p:txBody>
      </p:sp>
      <p:sp>
        <p:nvSpPr>
          <p:cNvPr id="7" name="Content Placeholder 6"/>
          <p:cNvSpPr>
            <a:spLocks noGrp="1"/>
          </p:cNvSpPr>
          <p:nvPr>
            <p:ph idx="1"/>
          </p:nvPr>
        </p:nvSpPr>
        <p:spPr/>
        <p:txBody>
          <a:bodyPr>
            <a:normAutofit fontScale="92500" lnSpcReduction="20000"/>
          </a:bodyPr>
          <a:lstStyle/>
          <a:p>
            <a:r>
              <a:rPr lang="en-US" dirty="0"/>
              <a:t>Use structures for compound information with a fixed size or fixed number of components.</a:t>
            </a:r>
          </a:p>
          <a:p>
            <a:r>
              <a:rPr lang="en-US" dirty="0"/>
              <a:t>Use lists for homogeneous sequences of data items.</a:t>
            </a:r>
          </a:p>
          <a:p>
            <a:pPr lvl="1"/>
            <a:r>
              <a:rPr lang="en-US" dirty="0"/>
              <a:t>so we'll use mostly lists</a:t>
            </a:r>
          </a:p>
          <a:p>
            <a:pPr lvl="1"/>
            <a:r>
              <a:rPr lang="en-US" dirty="0"/>
              <a:t>DON’T use lists for data of fixed size or a fixed number of components</a:t>
            </a:r>
          </a:p>
          <a:p>
            <a:r>
              <a:rPr lang="en-US" dirty="0"/>
              <a:t>Each language has its own idioms</a:t>
            </a:r>
          </a:p>
          <a:p>
            <a:pPr lvl="1"/>
            <a:r>
              <a:rPr lang="en-US" dirty="0"/>
              <a:t>some don't have lists at all</a:t>
            </a:r>
          </a:p>
          <a:p>
            <a:pPr lvl="1"/>
            <a:r>
              <a:rPr lang="en-US" dirty="0"/>
              <a:t>some have other ways of representing sequences– use them when possible</a:t>
            </a:r>
          </a:p>
          <a:p>
            <a:pPr lvl="1"/>
            <a:endParaRPr lang="en-US" dirty="0"/>
          </a:p>
        </p:txBody>
      </p:sp>
      <p:sp>
        <p:nvSpPr>
          <p:cNvPr id="2" name="Slide Number Placeholder 1"/>
          <p:cNvSpPr>
            <a:spLocks noGrp="1"/>
          </p:cNvSpPr>
          <p:nvPr>
            <p:ph type="sldNum" sz="quarter" idx="12"/>
          </p:nvPr>
        </p:nvSpPr>
        <p:spPr/>
        <p:txBody>
          <a:bodyPr/>
          <a:lstStyle/>
          <a:p>
            <a:fld id="{C1D4534E-1B22-4A44-850A-B3E8E9EE687A}" type="slidenum">
              <a:rPr lang="en-US" smtClean="0"/>
              <a:t>144</a:t>
            </a:fld>
            <a:endParaRPr lang="en-US"/>
          </a:p>
        </p:txBody>
      </p:sp>
    </p:spTree>
    <p:extLst>
      <p:ext uri="{BB962C8B-B14F-4D97-AF65-F5344CB8AC3E}">
        <p14:creationId xmlns:p14="http://schemas.microsoft.com/office/powerpoint/2010/main" val="374191040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You should now be able to</a:t>
            </a:r>
          </a:p>
          <a:p>
            <a:pPr lvl="1"/>
            <a:r>
              <a:rPr lang="en-US" dirty="0"/>
              <a:t>convert a data definition using the </a:t>
            </a:r>
            <a:r>
              <a:rPr lang="en-US" b="1" dirty="0" err="1"/>
              <a:t>ListOfX</a:t>
            </a:r>
            <a:r>
              <a:rPr lang="en-US" b="1" dirty="0"/>
              <a:t> </a:t>
            </a:r>
            <a:r>
              <a:rPr lang="en-US" dirty="0"/>
              <a:t>pattern to a recursive data definition using structures</a:t>
            </a:r>
          </a:p>
          <a:p>
            <a:pPr lvl="1"/>
            <a:r>
              <a:rPr lang="en-US" dirty="0"/>
              <a:t>write a template for a recursive data definition using structures</a:t>
            </a:r>
          </a:p>
          <a:p>
            <a:pPr lvl="1"/>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145</a:t>
            </a:fld>
            <a:endParaRPr lang="en-US"/>
          </a:p>
        </p:txBody>
      </p:sp>
    </p:spTree>
    <p:extLst>
      <p:ext uri="{BB962C8B-B14F-4D97-AF65-F5344CB8AC3E}">
        <p14:creationId xmlns:p14="http://schemas.microsoft.com/office/powerpoint/2010/main" val="307469881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06-1-recursive-structures.rkt in the </a:t>
            </a:r>
            <a:r>
              <a:rPr lang="en-US"/>
              <a:t>Examples folder.</a:t>
            </a:r>
          </a:p>
          <a:p>
            <a:r>
              <a:rPr lang="en-US" dirty="0"/>
              <a:t>If you have questions about this lesson, ask them on the Discussion Board</a:t>
            </a:r>
          </a:p>
          <a:p>
            <a:r>
              <a:rPr lang="en-US" dirty="0"/>
              <a:t>Do Guided Practice 6.1 </a:t>
            </a:r>
          </a:p>
          <a:p>
            <a:r>
              <a:rPr lang="en-US" dirty="0"/>
              <a:t>Go on to the next lesson</a:t>
            </a:r>
          </a:p>
        </p:txBody>
      </p:sp>
      <p:sp>
        <p:nvSpPr>
          <p:cNvPr id="4" name="Slide Number Placeholder 3"/>
          <p:cNvSpPr>
            <a:spLocks noGrp="1"/>
          </p:cNvSpPr>
          <p:nvPr>
            <p:ph type="sldNum" sz="quarter" idx="12"/>
          </p:nvPr>
        </p:nvSpPr>
        <p:spPr/>
        <p:txBody>
          <a:bodyPr/>
          <a:lstStyle/>
          <a:p>
            <a:fld id="{C1D4534E-1B22-4A44-850A-B3E8E9EE687A}" type="slidenum">
              <a:rPr lang="en-US" smtClean="0"/>
              <a:t>146</a:t>
            </a:fld>
            <a:endParaRPr lang="en-US"/>
          </a:p>
        </p:txBody>
      </p:sp>
    </p:spTree>
    <p:extLst>
      <p:ext uri="{BB962C8B-B14F-4D97-AF65-F5344CB8AC3E}">
        <p14:creationId xmlns:p14="http://schemas.microsoft.com/office/powerpoint/2010/main" val="4265453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You should now be able to:</a:t>
            </a:r>
          </a:p>
          <a:p>
            <a:pPr lvl="1"/>
            <a:r>
              <a:rPr lang="en-US" dirty="0"/>
              <a:t>Write a data definition for tree-structured information</a:t>
            </a:r>
          </a:p>
          <a:p>
            <a:pPr lvl="1"/>
            <a:r>
              <a:rPr lang="en-US" dirty="0"/>
              <a:t>Write a template for tree-structured information</a:t>
            </a:r>
          </a:p>
          <a:p>
            <a:pPr lvl="1"/>
            <a:r>
              <a:rPr lang="en-US" dirty="0"/>
              <a:t>Write functions that manipulate that data, using the template</a:t>
            </a:r>
          </a:p>
        </p:txBody>
      </p:sp>
      <p:sp>
        <p:nvSpPr>
          <p:cNvPr id="4" name="Slide Number Placeholder 3"/>
          <p:cNvSpPr>
            <a:spLocks noGrp="1"/>
          </p:cNvSpPr>
          <p:nvPr>
            <p:ph type="sldNum" sz="quarter" idx="12"/>
          </p:nvPr>
        </p:nvSpPr>
        <p:spPr/>
        <p:txBody>
          <a:bodyPr/>
          <a:lstStyle/>
          <a:p>
            <a:fld id="{C1D4534E-1B22-4A44-850A-B3E8E9EE687A}" type="slidenum">
              <a:rPr lang="en-US" smtClean="0"/>
              <a:t>15</a:t>
            </a:fld>
            <a:endParaRPr lang="en-US"/>
          </a:p>
        </p:txBody>
      </p:sp>
    </p:spTree>
    <p:extLst>
      <p:ext uri="{BB962C8B-B14F-4D97-AF65-F5344CB8AC3E}">
        <p14:creationId xmlns:p14="http://schemas.microsoft.com/office/powerpoint/2010/main" val="550468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05-1-trees.rkt in the Examples folder.</a:t>
            </a:r>
          </a:p>
          <a:p>
            <a:r>
              <a:rPr lang="en-US" dirty="0"/>
              <a:t>If you have questions about this lesson, ask them on the Discussion Board</a:t>
            </a:r>
          </a:p>
          <a:p>
            <a:r>
              <a:rPr lang="en-US" dirty="0"/>
              <a:t>Do Guided Practice 5.1</a:t>
            </a:r>
          </a:p>
          <a:p>
            <a:r>
              <a:rPr lang="en-US" dirty="0"/>
              <a:t>Go on to the next lesson</a:t>
            </a:r>
          </a:p>
        </p:txBody>
      </p:sp>
      <p:sp>
        <p:nvSpPr>
          <p:cNvPr id="4" name="Slide Number Placeholder 3"/>
          <p:cNvSpPr>
            <a:spLocks noGrp="1"/>
          </p:cNvSpPr>
          <p:nvPr>
            <p:ph type="sldNum" sz="quarter" idx="12"/>
          </p:nvPr>
        </p:nvSpPr>
        <p:spPr/>
        <p:txBody>
          <a:bodyPr/>
          <a:lstStyle/>
          <a:p>
            <a:fld id="{C1D4534E-1B22-4A44-850A-B3E8E9EE687A}" type="slidenum">
              <a:rPr lang="en-US" smtClean="0"/>
              <a:t>16</a:t>
            </a:fld>
            <a:endParaRPr lang="en-US"/>
          </a:p>
        </p:txBody>
      </p:sp>
    </p:spTree>
    <p:extLst>
      <p:ext uri="{BB962C8B-B14F-4D97-AF65-F5344CB8AC3E}">
        <p14:creationId xmlns:p14="http://schemas.microsoft.com/office/powerpoint/2010/main" val="1378654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Multi-way Trees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5.2</a:t>
            </a:r>
          </a:p>
          <a:p>
            <a:endParaRPr lang="en-US" dirty="0"/>
          </a:p>
        </p:txBody>
      </p:sp>
      <p:sp>
        <p:nvSpPr>
          <p:cNvPr id="10" name="Slide Number Placeholder 9"/>
          <p:cNvSpPr>
            <a:spLocks noGrp="1"/>
          </p:cNvSpPr>
          <p:nvPr>
            <p:ph type="sldNum" sz="quarter" idx="12"/>
          </p:nvPr>
        </p:nvSpPr>
        <p:spPr/>
        <p:txBody>
          <a:bodyPr/>
          <a:lstStyle/>
          <a:p>
            <a:fld id="{C1D4534E-1B22-4A44-850A-B3E8E9EE687A}" type="slidenum">
              <a:rPr lang="en-US" smtClean="0"/>
              <a:t>17</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882376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20000"/>
          </a:bodyPr>
          <a:lstStyle/>
          <a:p>
            <a:r>
              <a:rPr lang="en-US" dirty="0"/>
              <a:t>We've talked about binary trees</a:t>
            </a:r>
          </a:p>
          <a:p>
            <a:r>
              <a:rPr lang="en-US" dirty="0"/>
              <a:t>Sometimes, we need to construct trees in which each node has an unbounded number of sons.  We call these </a:t>
            </a:r>
            <a:r>
              <a:rPr lang="en-US" i="1" dirty="0"/>
              <a:t>multi-way trees</a:t>
            </a:r>
            <a:r>
              <a:rPr lang="en-US" dirty="0"/>
              <a:t>.</a:t>
            </a:r>
          </a:p>
          <a:p>
            <a:pPr lvl="1"/>
            <a:r>
              <a:rPr lang="en-US" dirty="0"/>
              <a:t>example: a file system, in which a directory can have any number of files or directories in it.</a:t>
            </a:r>
          </a:p>
          <a:p>
            <a:pPr lvl="1"/>
            <a:r>
              <a:rPr lang="en-US" dirty="0"/>
              <a:t>an XML item.</a:t>
            </a:r>
          </a:p>
          <a:p>
            <a:pPr lvl="1"/>
            <a:r>
              <a:rPr lang="en-US" dirty="0"/>
              <a:t>a JSON object is a multi-way tree (with additional structure, represented as a string).</a:t>
            </a:r>
          </a:p>
          <a:p>
            <a:pPr lvl="1"/>
            <a:r>
              <a:rPr lang="en-US" dirty="0"/>
              <a:t>in this lesson, we'll do a case study of one application of multi-way trees.</a:t>
            </a:r>
          </a:p>
        </p:txBody>
      </p:sp>
      <p:sp>
        <p:nvSpPr>
          <p:cNvPr id="4" name="Slide Number Placeholder 3"/>
          <p:cNvSpPr>
            <a:spLocks noGrp="1"/>
          </p:cNvSpPr>
          <p:nvPr>
            <p:ph type="sldNum" sz="quarter" idx="12"/>
          </p:nvPr>
        </p:nvSpPr>
        <p:spPr/>
        <p:txBody>
          <a:bodyPr/>
          <a:lstStyle/>
          <a:p>
            <a:fld id="{C1D4534E-1B22-4A44-850A-B3E8E9EE687A}" type="slidenum">
              <a:rPr lang="en-US" smtClean="0"/>
              <a:t>18</a:t>
            </a:fld>
            <a:endParaRPr lang="en-US"/>
          </a:p>
        </p:txBody>
      </p:sp>
    </p:spTree>
    <p:extLst>
      <p:ext uri="{BB962C8B-B14F-4D97-AF65-F5344CB8AC3E}">
        <p14:creationId xmlns:p14="http://schemas.microsoft.com/office/powerpoint/2010/main" val="3625526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recognize situations in which a structure may have a component that is a list of similar structures</a:t>
            </a:r>
          </a:p>
          <a:p>
            <a:pPr lvl="1"/>
            <a:r>
              <a:rPr lang="en-US" dirty="0"/>
              <a:t>write a data definition for such values</a:t>
            </a:r>
          </a:p>
          <a:p>
            <a:pPr lvl="1"/>
            <a:r>
              <a:rPr lang="en-US" dirty="0"/>
              <a:t>write a template for such a structure</a:t>
            </a:r>
          </a:p>
          <a:p>
            <a:pPr lvl="1"/>
            <a:r>
              <a:rPr lang="en-US" dirty="0"/>
              <a:t>write functions on such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19</a:t>
            </a:fld>
            <a:endParaRPr lang="en-US"/>
          </a:p>
        </p:txBody>
      </p:sp>
    </p:spTree>
    <p:extLst>
      <p:ext uri="{BB962C8B-B14F-4D97-AF65-F5344CB8AC3E}">
        <p14:creationId xmlns:p14="http://schemas.microsoft.com/office/powerpoint/2010/main" val="1259674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Introduction</a:t>
            </a:r>
          </a:p>
        </p:txBody>
      </p:sp>
      <p:sp>
        <p:nvSpPr>
          <p:cNvPr id="3" name="Content Placeholder 2"/>
          <p:cNvSpPr>
            <a:spLocks noGrp="1"/>
          </p:cNvSpPr>
          <p:nvPr>
            <p:ph idx="1"/>
          </p:nvPr>
        </p:nvSpPr>
        <p:spPr/>
        <p:txBody>
          <a:bodyPr/>
          <a:lstStyle/>
          <a:p>
            <a:r>
              <a:rPr lang="en-US" dirty="0"/>
              <a:t>In this module we will learn about two related topics:</a:t>
            </a:r>
          </a:p>
          <a:p>
            <a:pPr lvl="1"/>
            <a:r>
              <a:rPr lang="en-US" dirty="0"/>
              <a:t>branching structures, such as trees</a:t>
            </a:r>
          </a:p>
          <a:p>
            <a:pPr lvl="1"/>
            <a:r>
              <a:rPr lang="en-US" dirty="0"/>
              <a:t>mutually recursive data definitions</a:t>
            </a:r>
          </a:p>
        </p:txBody>
      </p:sp>
      <p:sp>
        <p:nvSpPr>
          <p:cNvPr id="4" name="Slide Number Placeholder 3"/>
          <p:cNvSpPr>
            <a:spLocks noGrp="1"/>
          </p:cNvSpPr>
          <p:nvPr>
            <p:ph type="sldNum" sz="quarter" idx="12"/>
          </p:nvPr>
        </p:nvSpPr>
        <p:spPr/>
        <p:txBody>
          <a:bodyPr/>
          <a:lstStyle/>
          <a:p>
            <a:fld id="{C1D4534E-1B22-4A44-850A-B3E8E9EE687A}" type="slidenum">
              <a:rPr lang="en-US" smtClean="0"/>
              <a:t>2</a:t>
            </a:fld>
            <a:endParaRPr lang="en-US"/>
          </a:p>
        </p:txBody>
      </p:sp>
    </p:spTree>
    <p:extLst>
      <p:ext uri="{BB962C8B-B14F-4D97-AF65-F5344CB8AC3E}">
        <p14:creationId xmlns:p14="http://schemas.microsoft.com/office/powerpoint/2010/main" val="2337529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Ancestor Trees</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(define-</a:t>
            </a:r>
            <a:r>
              <a:rPr lang="en-US" b="1" dirty="0" err="1">
                <a:latin typeface="Consolas" pitchFamily="49" charset="0"/>
                <a:cs typeface="Consolas" pitchFamily="49" charset="0"/>
              </a:rPr>
              <a:t>struct</a:t>
            </a:r>
            <a:r>
              <a:rPr lang="en-US" b="1" dirty="0">
                <a:latin typeface="Consolas" pitchFamily="49" charset="0"/>
                <a:cs typeface="Consolas" pitchFamily="49" charset="0"/>
              </a:rPr>
              <a:t> person (name father mother))</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a:solidFill>
                  <a:srgbClr val="FF0000"/>
                </a:solidFill>
                <a:latin typeface="Consolas" pitchFamily="49" charset="0"/>
                <a:cs typeface="Consolas" pitchFamily="49" charset="0"/>
              </a:rPr>
              <a:t>Person</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--"Adam"</a:t>
            </a:r>
          </a:p>
          <a:p>
            <a:pPr>
              <a:buNone/>
            </a:pPr>
            <a:r>
              <a:rPr lang="en-US" b="1" dirty="0">
                <a:latin typeface="Consolas" pitchFamily="49" charset="0"/>
                <a:cs typeface="Consolas" pitchFamily="49" charset="0"/>
              </a:rPr>
              <a:t>;; --"Eve"</a:t>
            </a:r>
          </a:p>
          <a:p>
            <a:pPr>
              <a:buNone/>
            </a:pPr>
            <a:r>
              <a:rPr lang="en-US" b="1" dirty="0">
                <a:latin typeface="Consolas" pitchFamily="49" charset="0"/>
                <a:cs typeface="Consolas" pitchFamily="49" charset="0"/>
              </a:rPr>
              <a:t>;; --(make-person String </a:t>
            </a:r>
            <a:r>
              <a:rPr lang="en-US" b="1" dirty="0">
                <a:solidFill>
                  <a:srgbClr val="FF0000"/>
                </a:solidFill>
                <a:latin typeface="Consolas" pitchFamily="49" charset="0"/>
                <a:cs typeface="Consolas" pitchFamily="49" charset="0"/>
              </a:rPr>
              <a:t>Person</a:t>
            </a: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Person</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person-fn : Person -&gt; ???</a:t>
            </a:r>
          </a:p>
          <a:p>
            <a:pPr>
              <a:buNone/>
            </a:pPr>
            <a:r>
              <a:rPr lang="en-US" b="1" dirty="0">
                <a:latin typeface="Consolas" pitchFamily="49" charset="0"/>
                <a:cs typeface="Consolas" pitchFamily="49" charset="0"/>
              </a:rPr>
              <a:t>(define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adam</a:t>
            </a:r>
            <a:r>
              <a:rPr lang="en-US" b="1" dirty="0">
                <a:latin typeface="Consolas" pitchFamily="49" charset="0"/>
                <a:cs typeface="Consolas" pitchFamily="49" charset="0"/>
              </a:rPr>
              <a:t>? p) ...]</a:t>
            </a:r>
          </a:p>
          <a:p>
            <a:pPr>
              <a:buNone/>
            </a:pPr>
            <a:r>
              <a:rPr lang="en-US" b="1" dirty="0">
                <a:latin typeface="Consolas" pitchFamily="49" charset="0"/>
                <a:cs typeface="Consolas" pitchFamily="49" charset="0"/>
              </a:rPr>
              <a:t>    [(eve? p) ...]</a:t>
            </a:r>
          </a:p>
          <a:p>
            <a:pPr>
              <a:buNone/>
            </a:pPr>
            <a:r>
              <a:rPr lang="en-US" b="1" dirty="0">
                <a:latin typeface="Consolas" pitchFamily="49" charset="0"/>
                <a:cs typeface="Consolas" pitchFamily="49" charset="0"/>
              </a:rPr>
              <a:t>    [else (...</a:t>
            </a:r>
          </a:p>
          <a:p>
            <a:pPr>
              <a:buNone/>
            </a:pPr>
            <a:r>
              <a:rPr lang="en-US" b="1" dirty="0">
                <a:latin typeface="Consolas" pitchFamily="49" charset="0"/>
                <a:cs typeface="Consolas" pitchFamily="49" charset="0"/>
              </a:rPr>
              <a:t>           (person-name p)</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(person-father p))</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(person-mother p)))]))</a:t>
            </a:r>
          </a:p>
        </p:txBody>
      </p:sp>
      <p:sp>
        <p:nvSpPr>
          <p:cNvPr id="5" name="Slide Number Placeholder 4"/>
          <p:cNvSpPr>
            <a:spLocks noGrp="1"/>
          </p:cNvSpPr>
          <p:nvPr>
            <p:ph type="sldNum" sz="quarter" idx="12"/>
          </p:nvPr>
        </p:nvSpPr>
        <p:spPr/>
        <p:txBody>
          <a:bodyPr/>
          <a:lstStyle/>
          <a:p>
            <a:fld id="{C1D4534E-1B22-4A44-850A-B3E8E9EE687A}" type="slidenum">
              <a:rPr lang="en-US" smtClean="0"/>
              <a:t>20</a:t>
            </a:fld>
            <a:endParaRPr lang="en-US"/>
          </a:p>
        </p:txBody>
      </p:sp>
      <p:sp>
        <p:nvSpPr>
          <p:cNvPr id="4" name="Bent Arrow 3"/>
          <p:cNvSpPr/>
          <p:nvPr/>
        </p:nvSpPr>
        <p:spPr>
          <a:xfrm flipH="1">
            <a:off x="3581400" y="2133600"/>
            <a:ext cx="762000" cy="868680"/>
          </a:xfrm>
          <a:prstGeom prst="bentArrow">
            <a:avLst>
              <a:gd name="adj1" fmla="val 25000"/>
              <a:gd name="adj2" fmla="val 16171"/>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Bent Arrow 5"/>
          <p:cNvSpPr/>
          <p:nvPr/>
        </p:nvSpPr>
        <p:spPr>
          <a:xfrm flipH="1">
            <a:off x="4343400" y="2133600"/>
            <a:ext cx="1066800" cy="868680"/>
          </a:xfrm>
          <a:prstGeom prst="bentArrow">
            <a:avLst>
              <a:gd name="adj1" fmla="val 25000"/>
              <a:gd name="adj2" fmla="val 16171"/>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U-Turn Arrow 6"/>
          <p:cNvSpPr/>
          <p:nvPr/>
        </p:nvSpPr>
        <p:spPr>
          <a:xfrm rot="5400000" flipH="1">
            <a:off x="2800350" y="4362450"/>
            <a:ext cx="1905000" cy="647700"/>
          </a:xfrm>
          <a:prstGeom prst="uturnArrow">
            <a:avLst>
              <a:gd name="adj1" fmla="val 33067"/>
              <a:gd name="adj2" fmla="val 25000"/>
              <a:gd name="adj3" fmla="val 25000"/>
              <a:gd name="adj4" fmla="val 43750"/>
              <a:gd name="adj5" fmla="val 10000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U-Turn Arrow 8"/>
          <p:cNvSpPr/>
          <p:nvPr/>
        </p:nvSpPr>
        <p:spPr>
          <a:xfrm rot="5400000" flipH="1">
            <a:off x="3486150" y="4362450"/>
            <a:ext cx="2209800" cy="952500"/>
          </a:xfrm>
          <a:prstGeom prst="uturnArrow">
            <a:avLst>
              <a:gd name="adj1" fmla="val 25000"/>
              <a:gd name="adj2" fmla="val 25000"/>
              <a:gd name="adj3" fmla="val 25000"/>
              <a:gd name="adj4" fmla="val 43750"/>
              <a:gd name="adj5" fmla="val 10000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6172200" y="2133600"/>
            <a:ext cx="2514600" cy="2286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ancestor trees, an application of binary trees, which we saw before.   For this representation, we needed to introduce </a:t>
            </a:r>
            <a:r>
              <a:rPr lang="en-US" b="1" dirty="0">
                <a:solidFill>
                  <a:schemeClr val="tx1"/>
                </a:solidFill>
              </a:rPr>
              <a:t>"</a:t>
            </a:r>
            <a:r>
              <a:rPr lang="en-US" b="1" dirty="0" err="1">
                <a:solidFill>
                  <a:schemeClr val="tx1"/>
                </a:solidFill>
              </a:rPr>
              <a:t>adam</a:t>
            </a:r>
            <a:r>
              <a:rPr lang="en-US" b="1" dirty="0">
                <a:solidFill>
                  <a:schemeClr val="tx1"/>
                </a:solidFill>
              </a:rPr>
              <a:t>"</a:t>
            </a:r>
            <a:r>
              <a:rPr lang="en-US" dirty="0">
                <a:solidFill>
                  <a:schemeClr val="tx1"/>
                </a:solidFill>
              </a:rPr>
              <a:t> and </a:t>
            </a:r>
            <a:r>
              <a:rPr lang="en-US" b="1" dirty="0">
                <a:solidFill>
                  <a:schemeClr val="tx1"/>
                </a:solidFill>
              </a:rPr>
              <a:t>"eve"</a:t>
            </a:r>
            <a:r>
              <a:rPr lang="en-US" dirty="0">
                <a:solidFill>
                  <a:schemeClr val="tx1"/>
                </a:solidFill>
              </a:rPr>
              <a:t> as artificial "first people".</a:t>
            </a:r>
          </a:p>
        </p:txBody>
      </p:sp>
    </p:spTree>
    <p:extLst>
      <p:ext uri="{BB962C8B-B14F-4D97-AF65-F5344CB8AC3E}">
        <p14:creationId xmlns:p14="http://schemas.microsoft.com/office/powerpoint/2010/main" val="566459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 Different Representation: Descendant Trees</a:t>
            </a:r>
          </a:p>
        </p:txBody>
      </p:sp>
      <p:sp>
        <p:nvSpPr>
          <p:cNvPr id="6" name="Content Placeholder 5"/>
          <p:cNvSpPr>
            <a:spLocks noGrp="1"/>
          </p:cNvSpPr>
          <p:nvPr>
            <p:ph idx="1"/>
          </p:nvPr>
        </p:nvSpPr>
        <p:spPr/>
        <p:txBody>
          <a:bodyPr>
            <a:noAutofit/>
          </a:bodyPr>
          <a:lstStyle/>
          <a:p>
            <a:r>
              <a:rPr lang="en-US" sz="1400" dirty="0"/>
              <a:t>;; A Person is represented as a struct</a:t>
            </a:r>
          </a:p>
          <a:p>
            <a:r>
              <a:rPr lang="en-US" sz="1400" dirty="0"/>
              <a:t>;; (make-person name children)</a:t>
            </a:r>
          </a:p>
          <a:p>
            <a:endParaRPr lang="en-US" sz="1400" dirty="0"/>
          </a:p>
          <a:p>
            <a:r>
              <a:rPr lang="en-US" sz="1400" dirty="0"/>
              <a:t>;; INTERPRETATION</a:t>
            </a:r>
          </a:p>
          <a:p>
            <a:r>
              <a:rPr lang="en-US" sz="1400" dirty="0"/>
              <a:t>;; name   :   String (any string will do)  --the name of the person</a:t>
            </a:r>
          </a:p>
          <a:p>
            <a:r>
              <a:rPr lang="en-US" sz="1400" dirty="0"/>
              <a:t>;; children : </a:t>
            </a:r>
            <a:r>
              <a:rPr lang="en-US" sz="1400" dirty="0" err="1"/>
              <a:t>PersonList</a:t>
            </a:r>
            <a:r>
              <a:rPr lang="en-US" sz="1400" dirty="0"/>
              <a:t>                   --the children of the</a:t>
            </a:r>
          </a:p>
          <a:p>
            <a:r>
              <a:rPr lang="en-US" sz="1400" dirty="0"/>
              <a:t>;;                                           person</a:t>
            </a:r>
          </a:p>
          <a:p>
            <a:endParaRPr lang="en-US" sz="1400" dirty="0"/>
          </a:p>
          <a:p>
            <a:r>
              <a:rPr lang="en-US" sz="1400" dirty="0"/>
              <a:t>;; IMPLEMENTATION:</a:t>
            </a:r>
          </a:p>
          <a:p>
            <a:r>
              <a:rPr lang="en-US" sz="1400" dirty="0"/>
              <a:t>(define-struct person (name children))</a:t>
            </a:r>
          </a:p>
          <a:p>
            <a:endParaRPr lang="en-US" sz="1400" dirty="0"/>
          </a:p>
          <a:p>
            <a:r>
              <a:rPr lang="en-US" sz="1400" dirty="0"/>
              <a:t>;; CONSTRUCTOR TEMPLATES:</a:t>
            </a:r>
          </a:p>
          <a:p>
            <a:r>
              <a:rPr lang="en-US" sz="1400" dirty="0"/>
              <a:t>;; For Person:</a:t>
            </a:r>
          </a:p>
          <a:p>
            <a:r>
              <a:rPr lang="en-US" sz="1400" dirty="0"/>
              <a:t>;;   (make-person String </a:t>
            </a:r>
            <a:r>
              <a:rPr lang="en-US" sz="1400" dirty="0" err="1"/>
              <a:t>PersonList</a:t>
            </a:r>
            <a:r>
              <a:rPr lang="en-US" sz="1400" dirty="0"/>
              <a:t>)</a:t>
            </a:r>
          </a:p>
          <a:p>
            <a:r>
              <a:rPr lang="en-US" sz="1400" dirty="0"/>
              <a:t>;; For </a:t>
            </a:r>
            <a:r>
              <a:rPr lang="en-US" sz="1400" dirty="0" err="1"/>
              <a:t>PersonList</a:t>
            </a:r>
            <a:r>
              <a:rPr lang="en-US" sz="1400" dirty="0"/>
              <a:t>:</a:t>
            </a:r>
          </a:p>
          <a:p>
            <a:r>
              <a:rPr lang="en-US" sz="1400" dirty="0"/>
              <a:t>;;   empty</a:t>
            </a:r>
          </a:p>
          <a:p>
            <a:r>
              <a:rPr lang="en-US" sz="1400" dirty="0"/>
              <a:t>;;   (cons Person </a:t>
            </a:r>
            <a:r>
              <a:rPr lang="en-US" sz="1400" dirty="0" err="1"/>
              <a:t>PersonList</a:t>
            </a:r>
            <a:r>
              <a:rPr lang="en-US" sz="1400" dirty="0"/>
              <a:t>)</a:t>
            </a:r>
          </a:p>
          <a:p>
            <a:endParaRPr lang="en-US" sz="1400" dirty="0"/>
          </a:p>
        </p:txBody>
      </p:sp>
      <p:sp>
        <p:nvSpPr>
          <p:cNvPr id="4" name="Slide Number Placeholder 3"/>
          <p:cNvSpPr>
            <a:spLocks noGrp="1"/>
          </p:cNvSpPr>
          <p:nvPr>
            <p:ph type="sldNum" sz="quarter" idx="12"/>
          </p:nvPr>
        </p:nvSpPr>
        <p:spPr/>
        <p:txBody>
          <a:bodyPr/>
          <a:lstStyle/>
          <a:p>
            <a:fld id="{2AF3B5EA-18B6-4040-9F78-6052AF49C681}" type="slidenum">
              <a:rPr lang="en-US" smtClean="0"/>
              <a:t>21</a:t>
            </a:fld>
            <a:endParaRPr lang="en-US"/>
          </a:p>
        </p:txBody>
      </p:sp>
      <p:sp>
        <p:nvSpPr>
          <p:cNvPr id="7" name="Rectangle 6"/>
          <p:cNvSpPr/>
          <p:nvPr/>
        </p:nvSpPr>
        <p:spPr>
          <a:xfrm>
            <a:off x="5486400" y="3627210"/>
            <a:ext cx="3200400" cy="2849789"/>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tx1"/>
                </a:solidFill>
              </a:rPr>
              <a:t>Here is a different information analysis: instead of keeping track of each person's parents, let's keep track of each person's children.  A person may have any number of children, including no children.  So we can represent each person's children as a list of persons.</a:t>
            </a:r>
          </a:p>
          <a:p>
            <a:r>
              <a:rPr lang="en-US" sz="1600" dirty="0">
                <a:solidFill>
                  <a:schemeClr val="tx1"/>
                </a:solidFill>
              </a:rPr>
              <a:t>So now we have a pair of </a:t>
            </a:r>
            <a:r>
              <a:rPr lang="en-US" sz="1600" dirty="0">
                <a:solidFill>
                  <a:srgbClr val="FF0000"/>
                </a:solidFill>
              </a:rPr>
              <a:t>mutually-recursive</a:t>
            </a:r>
            <a:r>
              <a:rPr lang="en-US" sz="1600" dirty="0">
                <a:solidFill>
                  <a:schemeClr val="tx1"/>
                </a:solidFill>
              </a:rPr>
              <a:t> data definitions: </a:t>
            </a:r>
            <a:r>
              <a:rPr lang="en-US" sz="1600" b="1" dirty="0">
                <a:solidFill>
                  <a:schemeClr val="tx1"/>
                </a:solidFill>
              </a:rPr>
              <a:t>Person</a:t>
            </a:r>
            <a:r>
              <a:rPr lang="en-US" sz="1600" dirty="0">
                <a:solidFill>
                  <a:schemeClr val="tx1"/>
                </a:solidFill>
              </a:rPr>
              <a:t> and </a:t>
            </a:r>
            <a:r>
              <a:rPr lang="en-US" sz="1600" b="1" dirty="0" err="1">
                <a:solidFill>
                  <a:schemeClr val="tx1"/>
                </a:solidFill>
              </a:rPr>
              <a:t>PersonList</a:t>
            </a:r>
            <a:endParaRPr lang="en-US" sz="1600" b="1" dirty="0">
              <a:solidFill>
                <a:schemeClr val="tx1"/>
              </a:solidFill>
            </a:endParaRPr>
          </a:p>
        </p:txBody>
      </p:sp>
      <p:sp>
        <p:nvSpPr>
          <p:cNvPr id="8" name="Freeform: Shape 7"/>
          <p:cNvSpPr/>
          <p:nvPr/>
        </p:nvSpPr>
        <p:spPr>
          <a:xfrm>
            <a:off x="2342923" y="5181601"/>
            <a:ext cx="1026027" cy="261992"/>
          </a:xfrm>
          <a:custGeom>
            <a:avLst/>
            <a:gdLst>
              <a:gd name="connsiteX0" fmla="*/ 928914 w 941815"/>
              <a:gd name="connsiteY0" fmla="*/ 0 h 266197"/>
              <a:gd name="connsiteX1" fmla="*/ 812800 w 941815"/>
              <a:gd name="connsiteY1" fmla="*/ 246743 h 266197"/>
              <a:gd name="connsiteX2" fmla="*/ 0 w 941815"/>
              <a:gd name="connsiteY2" fmla="*/ 232229 h 266197"/>
              <a:gd name="connsiteX0" fmla="*/ 1009877 w 1026027"/>
              <a:gd name="connsiteY0" fmla="*/ 0 h 260309"/>
              <a:gd name="connsiteX1" fmla="*/ 893763 w 1026027"/>
              <a:gd name="connsiteY1" fmla="*/ 246743 h 260309"/>
              <a:gd name="connsiteX2" fmla="*/ 0 w 1026027"/>
              <a:gd name="connsiteY2" fmla="*/ 213179 h 260309"/>
              <a:gd name="connsiteX0" fmla="*/ 1009877 w 1026027"/>
              <a:gd name="connsiteY0" fmla="*/ 0 h 261992"/>
              <a:gd name="connsiteX1" fmla="*/ 893763 w 1026027"/>
              <a:gd name="connsiteY1" fmla="*/ 246743 h 261992"/>
              <a:gd name="connsiteX2" fmla="*/ 0 w 1026027"/>
              <a:gd name="connsiteY2" fmla="*/ 213179 h 261992"/>
            </a:gdLst>
            <a:ahLst/>
            <a:cxnLst>
              <a:cxn ang="0">
                <a:pos x="connsiteX0" y="connsiteY0"/>
              </a:cxn>
              <a:cxn ang="0">
                <a:pos x="connsiteX1" y="connsiteY1"/>
              </a:cxn>
              <a:cxn ang="0">
                <a:pos x="connsiteX2" y="connsiteY2"/>
              </a:cxn>
            </a:cxnLst>
            <a:rect l="l" t="t" r="r" b="b"/>
            <a:pathLst>
              <a:path w="1026027" h="261992">
                <a:moveTo>
                  <a:pt x="1009877" y="0"/>
                </a:moveTo>
                <a:cubicBezTo>
                  <a:pt x="1029229" y="104019"/>
                  <a:pt x="1062076" y="211213"/>
                  <a:pt x="893763" y="246743"/>
                </a:cubicBezTo>
                <a:cubicBezTo>
                  <a:pt x="725450" y="282273"/>
                  <a:pt x="328990" y="249313"/>
                  <a:pt x="0" y="213179"/>
                </a:cubicBezTo>
              </a:path>
            </a:pathLst>
          </a:custGeom>
          <a:noFill/>
          <a:ln w="38100">
            <a:tailEnd type="triangle"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Freeform: Shape 8"/>
          <p:cNvSpPr/>
          <p:nvPr/>
        </p:nvSpPr>
        <p:spPr>
          <a:xfrm>
            <a:off x="1365570" y="4911110"/>
            <a:ext cx="656452" cy="1342062"/>
          </a:xfrm>
          <a:custGeom>
            <a:avLst/>
            <a:gdLst>
              <a:gd name="connsiteX0" fmla="*/ 928914 w 941815"/>
              <a:gd name="connsiteY0" fmla="*/ 0 h 266197"/>
              <a:gd name="connsiteX1" fmla="*/ 812800 w 941815"/>
              <a:gd name="connsiteY1" fmla="*/ 246743 h 266197"/>
              <a:gd name="connsiteX2" fmla="*/ 0 w 941815"/>
              <a:gd name="connsiteY2" fmla="*/ 232229 h 266197"/>
              <a:gd name="connsiteX0" fmla="*/ 1088571 w 1108310"/>
              <a:gd name="connsiteY0" fmla="*/ 493485 h 757947"/>
              <a:gd name="connsiteX1" fmla="*/ 972457 w 1108310"/>
              <a:gd name="connsiteY1" fmla="*/ 740228 h 757947"/>
              <a:gd name="connsiteX2" fmla="*/ 0 w 1108310"/>
              <a:gd name="connsiteY2" fmla="*/ 0 h 757947"/>
              <a:gd name="connsiteX0" fmla="*/ 1088571 w 1089498"/>
              <a:gd name="connsiteY0" fmla="*/ 493485 h 704213"/>
              <a:gd name="connsiteX1" fmla="*/ 638629 w 1089498"/>
              <a:gd name="connsiteY1" fmla="*/ 682171 h 704213"/>
              <a:gd name="connsiteX2" fmla="*/ 0 w 1089498"/>
              <a:gd name="connsiteY2" fmla="*/ 0 h 704213"/>
              <a:gd name="connsiteX0" fmla="*/ 1088571 w 1089457"/>
              <a:gd name="connsiteY0" fmla="*/ 493485 h 739278"/>
              <a:gd name="connsiteX1" fmla="*/ 624341 w 1089457"/>
              <a:gd name="connsiteY1" fmla="*/ 720271 h 739278"/>
              <a:gd name="connsiteX2" fmla="*/ 0 w 1089457"/>
              <a:gd name="connsiteY2" fmla="*/ 0 h 739278"/>
              <a:gd name="connsiteX0" fmla="*/ 1088571 w 1089457"/>
              <a:gd name="connsiteY0" fmla="*/ 493485 h 739278"/>
              <a:gd name="connsiteX1" fmla="*/ 624341 w 1089457"/>
              <a:gd name="connsiteY1" fmla="*/ 720271 h 739278"/>
              <a:gd name="connsiteX2" fmla="*/ 0 w 1089457"/>
              <a:gd name="connsiteY2" fmla="*/ 0 h 739278"/>
              <a:gd name="connsiteX0" fmla="*/ 1088571 w 1089457"/>
              <a:gd name="connsiteY0" fmla="*/ 493485 h 739278"/>
              <a:gd name="connsiteX1" fmla="*/ 624341 w 1089457"/>
              <a:gd name="connsiteY1" fmla="*/ 720271 h 739278"/>
              <a:gd name="connsiteX2" fmla="*/ 0 w 1089457"/>
              <a:gd name="connsiteY2" fmla="*/ 0 h 739278"/>
              <a:gd name="connsiteX0" fmla="*/ 1031421 w 1032281"/>
              <a:gd name="connsiteY0" fmla="*/ 507773 h 754378"/>
              <a:gd name="connsiteX1" fmla="*/ 567191 w 1032281"/>
              <a:gd name="connsiteY1" fmla="*/ 734559 h 754378"/>
              <a:gd name="connsiteX2" fmla="*/ 0 w 1032281"/>
              <a:gd name="connsiteY2" fmla="*/ 0 h 754378"/>
              <a:gd name="connsiteX0" fmla="*/ 1031421 w 1032410"/>
              <a:gd name="connsiteY0" fmla="*/ 507773 h 776630"/>
              <a:gd name="connsiteX1" fmla="*/ 610053 w 1032410"/>
              <a:gd name="connsiteY1" fmla="*/ 758371 h 776630"/>
              <a:gd name="connsiteX2" fmla="*/ 0 w 1032410"/>
              <a:gd name="connsiteY2" fmla="*/ 0 h 776630"/>
              <a:gd name="connsiteX0" fmla="*/ 636134 w 636939"/>
              <a:gd name="connsiteY0" fmla="*/ 1022123 h 1322086"/>
              <a:gd name="connsiteX1" fmla="*/ 214766 w 636939"/>
              <a:gd name="connsiteY1" fmla="*/ 1272721 h 1322086"/>
              <a:gd name="connsiteX2" fmla="*/ 0 w 636939"/>
              <a:gd name="connsiteY2" fmla="*/ 0 h 1322086"/>
              <a:gd name="connsiteX0" fmla="*/ 638864 w 639669"/>
              <a:gd name="connsiteY0" fmla="*/ 1022123 h 1322086"/>
              <a:gd name="connsiteX1" fmla="*/ 217496 w 639669"/>
              <a:gd name="connsiteY1" fmla="*/ 1272721 h 1322086"/>
              <a:gd name="connsiteX2" fmla="*/ 2730 w 639669"/>
              <a:gd name="connsiteY2" fmla="*/ 0 h 1322086"/>
              <a:gd name="connsiteX0" fmla="*/ 638864 w 639669"/>
              <a:gd name="connsiteY0" fmla="*/ 1064985 h 1367734"/>
              <a:gd name="connsiteX1" fmla="*/ 217496 w 639669"/>
              <a:gd name="connsiteY1" fmla="*/ 1315583 h 1367734"/>
              <a:gd name="connsiteX2" fmla="*/ 2730 w 639669"/>
              <a:gd name="connsiteY2" fmla="*/ 0 h 1367734"/>
              <a:gd name="connsiteX0" fmla="*/ 638706 w 639534"/>
              <a:gd name="connsiteY0" fmla="*/ 1064985 h 1367734"/>
              <a:gd name="connsiteX1" fmla="*/ 226863 w 639534"/>
              <a:gd name="connsiteY1" fmla="*/ 1315583 h 1367734"/>
              <a:gd name="connsiteX2" fmla="*/ 2572 w 639534"/>
              <a:gd name="connsiteY2" fmla="*/ 0 h 1367734"/>
              <a:gd name="connsiteX0" fmla="*/ 658750 w 660807"/>
              <a:gd name="connsiteY0" fmla="*/ 1064985 h 1328632"/>
              <a:gd name="connsiteX1" fmla="*/ 246907 w 660807"/>
              <a:gd name="connsiteY1" fmla="*/ 1315583 h 1328632"/>
              <a:gd name="connsiteX2" fmla="*/ 22616 w 660807"/>
              <a:gd name="connsiteY2" fmla="*/ 0 h 1328632"/>
              <a:gd name="connsiteX0" fmla="*/ 656452 w 658384"/>
              <a:gd name="connsiteY0" fmla="*/ 1064985 h 1342741"/>
              <a:gd name="connsiteX1" fmla="*/ 244609 w 658384"/>
              <a:gd name="connsiteY1" fmla="*/ 1315583 h 1342741"/>
              <a:gd name="connsiteX2" fmla="*/ 20318 w 658384"/>
              <a:gd name="connsiteY2" fmla="*/ 0 h 1342741"/>
              <a:gd name="connsiteX0" fmla="*/ 656452 w 656452"/>
              <a:gd name="connsiteY0" fmla="*/ 1064985 h 1342062"/>
              <a:gd name="connsiteX1" fmla="*/ 244609 w 656452"/>
              <a:gd name="connsiteY1" fmla="*/ 1315583 h 1342062"/>
              <a:gd name="connsiteX2" fmla="*/ 20318 w 656452"/>
              <a:gd name="connsiteY2" fmla="*/ 0 h 1342062"/>
            </a:gdLst>
            <a:ahLst/>
            <a:cxnLst>
              <a:cxn ang="0">
                <a:pos x="connsiteX0" y="connsiteY0"/>
              </a:cxn>
              <a:cxn ang="0">
                <a:pos x="connsiteX1" y="connsiteY1"/>
              </a:cxn>
              <a:cxn ang="0">
                <a:pos x="connsiteX2" y="connsiteY2"/>
              </a:cxn>
            </a:cxnLst>
            <a:rect l="l" t="t" r="r" b="b"/>
            <a:pathLst>
              <a:path w="656452" h="1342062">
                <a:moveTo>
                  <a:pt x="656452" y="1064985"/>
                </a:moveTo>
                <a:cubicBezTo>
                  <a:pt x="628179" y="1159479"/>
                  <a:pt x="550656" y="1426405"/>
                  <a:pt x="244609" y="1315583"/>
                </a:cubicBezTo>
                <a:cubicBezTo>
                  <a:pt x="-61438" y="1204761"/>
                  <a:pt x="-3117" y="240921"/>
                  <a:pt x="20318" y="0"/>
                </a:cubicBezTo>
              </a:path>
            </a:pathLst>
          </a:custGeom>
          <a:noFill/>
          <a:ln w="38100">
            <a:solidFill>
              <a:schemeClr val="accent2">
                <a:lumMod val="60000"/>
                <a:lumOff val="40000"/>
              </a:schemeClr>
            </a:solidFill>
            <a:tailEnd type="triangle"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75348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mutual recursion</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r>
              <a:rPr lang="en-US" b="1" dirty="0">
                <a:latin typeface="Consolas" pitchFamily="49" charset="0"/>
                <a:cs typeface="Consolas" pitchFamily="49" charset="0"/>
              </a:rPr>
              <a:t>Person             </a:t>
            </a:r>
            <a:r>
              <a:rPr lang="en-US" b="1" dirty="0" err="1">
                <a:latin typeface="Consolas" pitchFamily="49" charset="0"/>
                <a:cs typeface="Consolas" pitchFamily="49" charset="0"/>
              </a:rPr>
              <a:t>PersonList</a:t>
            </a:r>
            <a:endParaRPr lang="en-US" b="1" dirty="0">
              <a:latin typeface="Consolas" pitchFamily="49" charset="0"/>
              <a:cs typeface="Consolas" pitchFamily="49" charset="0"/>
            </a:endParaRPr>
          </a:p>
        </p:txBody>
      </p:sp>
      <p:sp>
        <p:nvSpPr>
          <p:cNvPr id="8" name="Slide Number Placeholder 7"/>
          <p:cNvSpPr>
            <a:spLocks noGrp="1"/>
          </p:cNvSpPr>
          <p:nvPr>
            <p:ph type="sldNum" sz="quarter" idx="12"/>
          </p:nvPr>
        </p:nvSpPr>
        <p:spPr/>
        <p:txBody>
          <a:bodyPr/>
          <a:lstStyle/>
          <a:p>
            <a:fld id="{C1D4534E-1B22-4A44-850A-B3E8E9EE687A}" type="slidenum">
              <a:rPr lang="en-US" smtClean="0"/>
              <a:t>22</a:t>
            </a:fld>
            <a:endParaRPr lang="en-US"/>
          </a:p>
        </p:txBody>
      </p:sp>
      <p:grpSp>
        <p:nvGrpSpPr>
          <p:cNvPr id="9" name="Group 8"/>
          <p:cNvGrpSpPr/>
          <p:nvPr/>
        </p:nvGrpSpPr>
        <p:grpSpPr>
          <a:xfrm>
            <a:off x="1905000" y="1600200"/>
            <a:ext cx="5029200" cy="4500265"/>
            <a:chOff x="1905000" y="1600200"/>
            <a:chExt cx="5029200" cy="4500265"/>
          </a:xfrm>
        </p:grpSpPr>
        <p:sp>
          <p:nvSpPr>
            <p:cNvPr id="4" name="Curved Down Arrow 3"/>
            <p:cNvSpPr/>
            <p:nvPr/>
          </p:nvSpPr>
          <p:spPr>
            <a:xfrm>
              <a:off x="1981200" y="1600200"/>
              <a:ext cx="4953000" cy="1600200"/>
            </a:xfrm>
            <a:prstGeom prst="curvedDownArrow">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urved Down Arrow 4"/>
            <p:cNvSpPr/>
            <p:nvPr/>
          </p:nvSpPr>
          <p:spPr>
            <a:xfrm flipH="1" flipV="1">
              <a:off x="1905000" y="3962400"/>
              <a:ext cx="4876800" cy="1600200"/>
            </a:xfrm>
            <a:prstGeom prst="curved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r>
                <a:rPr lang="en-US" sz="2400" dirty="0"/>
                <a:t>defined in terms of </a:t>
              </a:r>
            </a:p>
          </p:txBody>
        </p:sp>
        <p:sp>
          <p:nvSpPr>
            <p:cNvPr id="7" name="TextBox 6"/>
            <p:cNvSpPr txBox="1"/>
            <p:nvPr/>
          </p:nvSpPr>
          <p:spPr>
            <a:xfrm>
              <a:off x="3276600" y="5638800"/>
              <a:ext cx="2743200" cy="461665"/>
            </a:xfrm>
            <a:prstGeom prst="rect">
              <a:avLst/>
            </a:prstGeom>
            <a:noFill/>
          </p:spPr>
          <p:txBody>
            <a:bodyPr wrap="square" rtlCol="0">
              <a:spAutoFit/>
            </a:bodyPr>
            <a:lstStyle/>
            <a:p>
              <a:r>
                <a:rPr lang="en-US" sz="2400" dirty="0"/>
                <a:t>defined in terms of </a:t>
              </a:r>
            </a:p>
          </p:txBody>
        </p:sp>
      </p:grpSp>
    </p:spTree>
    <p:extLst>
      <p:ext uri="{BB962C8B-B14F-4D97-AF65-F5344CB8AC3E}">
        <p14:creationId xmlns:p14="http://schemas.microsoft.com/office/powerpoint/2010/main" val="4249868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functions come in pairs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plist-fn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PersonList</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7" name="Slide Number Placeholder 6"/>
          <p:cNvSpPr>
            <a:spLocks noGrp="1"/>
          </p:cNvSpPr>
          <p:nvPr>
            <p:ph type="sldNum" sz="quarter" idx="12"/>
          </p:nvPr>
        </p:nvSpPr>
        <p:spPr/>
        <p:txBody>
          <a:bodyPr/>
          <a:lstStyle/>
          <a:p>
            <a:fld id="{C1D4534E-1B22-4A44-850A-B3E8E9EE687A}" type="slidenum">
              <a:rPr lang="en-US" smtClean="0"/>
              <a:t>23</a:t>
            </a:fld>
            <a:endParaRPr lang="en-US"/>
          </a:p>
        </p:txBody>
      </p:sp>
      <p:sp>
        <p:nvSpPr>
          <p:cNvPr id="4" name="Right Arrow 3"/>
          <p:cNvSpPr/>
          <p:nvPr/>
        </p:nvSpPr>
        <p:spPr>
          <a:xfrm rot="14696096">
            <a:off x="2202382" y="3580811"/>
            <a:ext cx="3167208"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ight Arrow 5"/>
          <p:cNvSpPr/>
          <p:nvPr/>
        </p:nvSpPr>
        <p:spPr>
          <a:xfrm rot="4679866">
            <a:off x="2252538" y="3329485"/>
            <a:ext cx="928773"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6477000" y="3420319"/>
            <a:ext cx="1905000" cy="130499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1600" dirty="0">
                <a:solidFill>
                  <a:schemeClr val="tx1"/>
                </a:solidFill>
              </a:rPr>
              <a:t>Here is the pair of templates that we get by applying the recipe to our data definition.</a:t>
            </a:r>
          </a:p>
        </p:txBody>
      </p:sp>
      <p:sp>
        <p:nvSpPr>
          <p:cNvPr id="8" name="Rectangle 7"/>
          <p:cNvSpPr/>
          <p:nvPr/>
        </p:nvSpPr>
        <p:spPr>
          <a:xfrm>
            <a:off x="5257800" y="6096000"/>
            <a:ext cx="29718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They are mutually recursive, as you might expect.</a:t>
            </a:r>
          </a:p>
        </p:txBody>
      </p:sp>
    </p:spTree>
    <p:extLst>
      <p:ext uri="{BB962C8B-B14F-4D97-AF65-F5344CB8AC3E}">
        <p14:creationId xmlns:p14="http://schemas.microsoft.com/office/powerpoint/2010/main" val="113164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5400">
            <a:solidFill>
              <a:schemeClr val="accent1"/>
            </a:solidFill>
          </a:ln>
        </p:spPr>
        <p:txBody>
          <a:bodyPr vert="horz" lIns="91440" tIns="45720" rIns="91440" bIns="45720" rtlCol="0" anchor="ctr">
            <a:normAutofit fontScale="90000"/>
          </a:bodyPr>
          <a:lstStyle/>
          <a:p>
            <a:r>
              <a:rPr lang="en-US" dirty="0"/>
              <a:t>Remember: The Shape of the Program Follows the Shape of the Data</a:t>
            </a:r>
          </a:p>
        </p:txBody>
      </p:sp>
      <p:sp>
        <p:nvSpPr>
          <p:cNvPr id="4" name="Slide Number Placeholder 3"/>
          <p:cNvSpPr>
            <a:spLocks noGrp="1"/>
          </p:cNvSpPr>
          <p:nvPr>
            <p:ph type="sldNum" sz="quarter" idx="12"/>
          </p:nvPr>
        </p:nvSpPr>
        <p:spPr/>
        <p:txBody>
          <a:bodyPr/>
          <a:lstStyle/>
          <a:p>
            <a:fld id="{8D704B19-8EED-495A-99FA-12E5518CCC54}" type="slidenum">
              <a:rPr lang="en-US" smtClean="0"/>
              <a:pPr/>
              <a:t>24</a:t>
            </a:fld>
            <a:endParaRPr lang="en-US"/>
          </a:p>
        </p:txBody>
      </p:sp>
      <p:sp>
        <p:nvSpPr>
          <p:cNvPr id="27" name="TextBox 26"/>
          <p:cNvSpPr txBox="1"/>
          <p:nvPr/>
        </p:nvSpPr>
        <p:spPr>
          <a:xfrm>
            <a:off x="1138383" y="4628271"/>
            <a:ext cx="2406077" cy="1477328"/>
          </a:xfrm>
          <a:prstGeom prst="rect">
            <a:avLst/>
          </a:prstGeom>
          <a:solidFill>
            <a:schemeClr val="accent1">
              <a:lumMod val="20000"/>
              <a:lumOff val="80000"/>
            </a:schemeClr>
          </a:solidFill>
        </p:spPr>
        <p:txBody>
          <a:bodyPr wrap="square" rtlCol="0">
            <a:spAutoFit/>
          </a:bodyPr>
          <a:lstStyle/>
          <a:p>
            <a:r>
              <a:rPr lang="en-US" dirty="0"/>
              <a:t>Data Hierarchy: </a:t>
            </a:r>
            <a:r>
              <a:rPr lang="en-US" b="1" dirty="0"/>
              <a:t>Person</a:t>
            </a:r>
            <a:r>
              <a:rPr lang="en-US" dirty="0"/>
              <a:t> contains </a:t>
            </a:r>
            <a:r>
              <a:rPr lang="en-US" b="1" dirty="0" err="1"/>
              <a:t>PersonList</a:t>
            </a:r>
            <a:r>
              <a:rPr lang="en-US" dirty="0"/>
              <a:t> as a component; and </a:t>
            </a:r>
            <a:r>
              <a:rPr lang="en-US" b="1" dirty="0" err="1"/>
              <a:t>PersonList</a:t>
            </a:r>
            <a:r>
              <a:rPr lang="en-US" dirty="0"/>
              <a:t> has </a:t>
            </a:r>
            <a:r>
              <a:rPr lang="en-US" b="1" dirty="0"/>
              <a:t>Person</a:t>
            </a:r>
            <a:r>
              <a:rPr lang="en-US" dirty="0"/>
              <a:t> as a component</a:t>
            </a:r>
            <a:endParaRPr lang="en-US" b="1" dirty="0"/>
          </a:p>
        </p:txBody>
      </p:sp>
      <p:sp>
        <p:nvSpPr>
          <p:cNvPr id="28" name="TextBox 27"/>
          <p:cNvSpPr txBox="1"/>
          <p:nvPr/>
        </p:nvSpPr>
        <p:spPr>
          <a:xfrm flipH="1">
            <a:off x="5635007" y="4620310"/>
            <a:ext cx="2057400" cy="1200329"/>
          </a:xfrm>
          <a:prstGeom prst="rect">
            <a:avLst/>
          </a:prstGeom>
          <a:solidFill>
            <a:schemeClr val="accent1">
              <a:lumMod val="20000"/>
              <a:lumOff val="80000"/>
            </a:schemeClr>
          </a:solidFill>
        </p:spPr>
        <p:txBody>
          <a:bodyPr wrap="square" rtlCol="0">
            <a:spAutoFit/>
          </a:bodyPr>
          <a:lstStyle/>
          <a:p>
            <a:r>
              <a:rPr lang="en-US" dirty="0"/>
              <a:t>Call Tree: </a:t>
            </a:r>
            <a:r>
              <a:rPr lang="en-US" b="1" dirty="0"/>
              <a:t>person-</a:t>
            </a:r>
            <a:r>
              <a:rPr lang="en-US" b="1" dirty="0" err="1"/>
              <a:t>fn</a:t>
            </a:r>
            <a:r>
              <a:rPr lang="en-US" dirty="0"/>
              <a:t> calls </a:t>
            </a:r>
            <a:r>
              <a:rPr lang="en-US" b="1" dirty="0" err="1"/>
              <a:t>plist-fn</a:t>
            </a:r>
            <a:r>
              <a:rPr lang="en-US" dirty="0"/>
              <a:t>, and </a:t>
            </a:r>
            <a:r>
              <a:rPr lang="en-US" b="1" dirty="0" err="1"/>
              <a:t>plist-fn</a:t>
            </a:r>
            <a:r>
              <a:rPr lang="en-US" dirty="0"/>
              <a:t> calls </a:t>
            </a:r>
            <a:r>
              <a:rPr lang="en-US" b="1" dirty="0"/>
              <a:t>person-fn</a:t>
            </a:r>
            <a:r>
              <a:rPr lang="en-US" dirty="0"/>
              <a:t>. </a:t>
            </a:r>
          </a:p>
        </p:txBody>
      </p:sp>
      <p:grpSp>
        <p:nvGrpSpPr>
          <p:cNvPr id="11" name="Group 10"/>
          <p:cNvGrpSpPr/>
          <p:nvPr/>
        </p:nvGrpSpPr>
        <p:grpSpPr>
          <a:xfrm>
            <a:off x="653635" y="1790622"/>
            <a:ext cx="3493329" cy="2425454"/>
            <a:chOff x="5029200" y="1814513"/>
            <a:chExt cx="3493329" cy="2425454"/>
          </a:xfrm>
        </p:grpSpPr>
        <p:grpSp>
          <p:nvGrpSpPr>
            <p:cNvPr id="32" name="Group 31"/>
            <p:cNvGrpSpPr/>
            <p:nvPr/>
          </p:nvGrpSpPr>
          <p:grpSpPr>
            <a:xfrm flipH="1">
              <a:off x="5225315" y="1814513"/>
              <a:ext cx="2895600" cy="2425454"/>
              <a:chOff x="1905000" y="1600200"/>
              <a:chExt cx="5029200" cy="3962400"/>
            </a:xfrm>
          </p:grpSpPr>
          <p:sp>
            <p:nvSpPr>
              <p:cNvPr id="33" name="Curved Down Arrow 3"/>
              <p:cNvSpPr/>
              <p:nvPr/>
            </p:nvSpPr>
            <p:spPr>
              <a:xfrm>
                <a:off x="1981200" y="1600200"/>
                <a:ext cx="4953000" cy="1600200"/>
              </a:xfrm>
              <a:prstGeom prst="curvedDownArrow">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Curved Down Arrow 4"/>
              <p:cNvSpPr/>
              <p:nvPr/>
            </p:nvSpPr>
            <p:spPr>
              <a:xfrm flipH="1" flipV="1">
                <a:off x="1905000" y="3962400"/>
                <a:ext cx="4876800" cy="1600200"/>
              </a:xfrm>
              <a:prstGeom prst="curved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grpSp>
        <p:sp>
          <p:nvSpPr>
            <p:cNvPr id="10" name="TextBox 9"/>
            <p:cNvSpPr txBox="1"/>
            <p:nvPr/>
          </p:nvSpPr>
          <p:spPr>
            <a:xfrm>
              <a:off x="5029200" y="2825272"/>
              <a:ext cx="914400" cy="369332"/>
            </a:xfrm>
            <a:prstGeom prst="rect">
              <a:avLst/>
            </a:prstGeom>
            <a:noFill/>
          </p:spPr>
          <p:txBody>
            <a:bodyPr wrap="square" rtlCol="0">
              <a:spAutoFit/>
            </a:bodyPr>
            <a:lstStyle/>
            <a:p>
              <a:r>
                <a:rPr lang="en-US" b="1" dirty="0"/>
                <a:t>Person</a:t>
              </a:r>
            </a:p>
          </p:txBody>
        </p:sp>
        <p:sp>
          <p:nvSpPr>
            <p:cNvPr id="46" name="TextBox 45"/>
            <p:cNvSpPr txBox="1"/>
            <p:nvPr/>
          </p:nvSpPr>
          <p:spPr>
            <a:xfrm>
              <a:off x="7283852" y="2858199"/>
              <a:ext cx="1238677" cy="369332"/>
            </a:xfrm>
            <a:prstGeom prst="rect">
              <a:avLst/>
            </a:prstGeom>
            <a:noFill/>
          </p:spPr>
          <p:txBody>
            <a:bodyPr wrap="square" rtlCol="0">
              <a:spAutoFit/>
            </a:bodyPr>
            <a:lstStyle/>
            <a:p>
              <a:r>
                <a:rPr lang="en-US" b="1" dirty="0" err="1"/>
                <a:t>PersonList</a:t>
              </a:r>
              <a:endParaRPr lang="en-US" b="1" dirty="0"/>
            </a:p>
          </p:txBody>
        </p:sp>
        <p:sp>
          <p:nvSpPr>
            <p:cNvPr id="47" name="TextBox 46"/>
            <p:cNvSpPr txBox="1"/>
            <p:nvPr/>
          </p:nvSpPr>
          <p:spPr>
            <a:xfrm>
              <a:off x="5844063" y="2177871"/>
              <a:ext cx="1745848" cy="369332"/>
            </a:xfrm>
            <a:prstGeom prst="rect">
              <a:avLst/>
            </a:prstGeom>
            <a:noFill/>
          </p:spPr>
          <p:txBody>
            <a:bodyPr wrap="square" rtlCol="0">
              <a:spAutoFit/>
            </a:bodyPr>
            <a:lstStyle/>
            <a:p>
              <a:pPr algn="ctr"/>
              <a:r>
                <a:rPr lang="en-US" dirty="0"/>
                <a:t>is-component-of</a:t>
              </a:r>
            </a:p>
          </p:txBody>
        </p:sp>
        <p:sp>
          <p:nvSpPr>
            <p:cNvPr id="48" name="TextBox 47"/>
            <p:cNvSpPr txBox="1"/>
            <p:nvPr/>
          </p:nvSpPr>
          <p:spPr>
            <a:xfrm>
              <a:off x="5778254" y="3476372"/>
              <a:ext cx="1745848" cy="369332"/>
            </a:xfrm>
            <a:prstGeom prst="rect">
              <a:avLst/>
            </a:prstGeom>
            <a:noFill/>
          </p:spPr>
          <p:txBody>
            <a:bodyPr wrap="square" rtlCol="0">
              <a:spAutoFit/>
            </a:bodyPr>
            <a:lstStyle/>
            <a:p>
              <a:pPr algn="ctr"/>
              <a:r>
                <a:rPr lang="en-US" dirty="0"/>
                <a:t>is-component-of</a:t>
              </a:r>
            </a:p>
          </p:txBody>
        </p:sp>
      </p:grpSp>
      <p:grpSp>
        <p:nvGrpSpPr>
          <p:cNvPr id="49" name="Group 48"/>
          <p:cNvGrpSpPr/>
          <p:nvPr/>
        </p:nvGrpSpPr>
        <p:grpSpPr>
          <a:xfrm>
            <a:off x="5041728" y="1790622"/>
            <a:ext cx="3493330" cy="2425454"/>
            <a:chOff x="5029199" y="1814513"/>
            <a:chExt cx="3493330" cy="2425454"/>
          </a:xfrm>
        </p:grpSpPr>
        <p:grpSp>
          <p:nvGrpSpPr>
            <p:cNvPr id="50" name="Group 49"/>
            <p:cNvGrpSpPr/>
            <p:nvPr/>
          </p:nvGrpSpPr>
          <p:grpSpPr>
            <a:xfrm flipH="1">
              <a:off x="5212786" y="1814513"/>
              <a:ext cx="2864256" cy="2425454"/>
              <a:chOff x="1981200" y="1600200"/>
              <a:chExt cx="4974761" cy="3962400"/>
            </a:xfrm>
          </p:grpSpPr>
          <p:sp>
            <p:nvSpPr>
              <p:cNvPr id="55" name="Curved Down Arrow 3"/>
              <p:cNvSpPr/>
              <p:nvPr/>
            </p:nvSpPr>
            <p:spPr>
              <a:xfrm flipH="1">
                <a:off x="1981200" y="1600200"/>
                <a:ext cx="4953000" cy="1600200"/>
              </a:xfrm>
              <a:prstGeom prst="curvedDownArrow">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Curved Down Arrow 4"/>
              <p:cNvSpPr/>
              <p:nvPr/>
            </p:nvSpPr>
            <p:spPr>
              <a:xfrm flipV="1">
                <a:off x="2079160" y="3962400"/>
                <a:ext cx="4876801" cy="1600200"/>
              </a:xfrm>
              <a:prstGeom prst="curved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grpSp>
        <p:sp>
          <p:nvSpPr>
            <p:cNvPr id="51" name="TextBox 50"/>
            <p:cNvSpPr txBox="1"/>
            <p:nvPr/>
          </p:nvSpPr>
          <p:spPr>
            <a:xfrm>
              <a:off x="5029199" y="2825272"/>
              <a:ext cx="1130471" cy="369332"/>
            </a:xfrm>
            <a:prstGeom prst="rect">
              <a:avLst/>
            </a:prstGeom>
            <a:noFill/>
          </p:spPr>
          <p:txBody>
            <a:bodyPr wrap="square" rtlCol="0">
              <a:spAutoFit/>
            </a:bodyPr>
            <a:lstStyle/>
            <a:p>
              <a:r>
                <a:rPr lang="en-US" b="1" dirty="0"/>
                <a:t>person-</a:t>
              </a:r>
              <a:r>
                <a:rPr lang="en-US" b="1" dirty="0" err="1"/>
                <a:t>fn</a:t>
              </a:r>
              <a:endParaRPr lang="en-US" b="1" dirty="0"/>
            </a:p>
          </p:txBody>
        </p:sp>
        <p:sp>
          <p:nvSpPr>
            <p:cNvPr id="52" name="TextBox 51"/>
            <p:cNvSpPr txBox="1"/>
            <p:nvPr/>
          </p:nvSpPr>
          <p:spPr>
            <a:xfrm>
              <a:off x="7283852" y="2858199"/>
              <a:ext cx="1238677" cy="369332"/>
            </a:xfrm>
            <a:prstGeom prst="rect">
              <a:avLst/>
            </a:prstGeom>
            <a:noFill/>
          </p:spPr>
          <p:txBody>
            <a:bodyPr wrap="square" rtlCol="0">
              <a:spAutoFit/>
            </a:bodyPr>
            <a:lstStyle/>
            <a:p>
              <a:pPr algn="ctr"/>
              <a:r>
                <a:rPr lang="en-US" b="1" dirty="0" err="1"/>
                <a:t>plist-fn</a:t>
              </a:r>
              <a:endParaRPr lang="en-US" b="1" dirty="0"/>
            </a:p>
          </p:txBody>
        </p:sp>
        <p:sp>
          <p:nvSpPr>
            <p:cNvPr id="53" name="TextBox 52"/>
            <p:cNvSpPr txBox="1"/>
            <p:nvPr/>
          </p:nvSpPr>
          <p:spPr>
            <a:xfrm>
              <a:off x="5881742" y="2202957"/>
              <a:ext cx="1745848" cy="369332"/>
            </a:xfrm>
            <a:prstGeom prst="rect">
              <a:avLst/>
            </a:prstGeom>
            <a:noFill/>
          </p:spPr>
          <p:txBody>
            <a:bodyPr wrap="square" rtlCol="0">
              <a:spAutoFit/>
            </a:bodyPr>
            <a:lstStyle/>
            <a:p>
              <a:pPr algn="ctr"/>
              <a:r>
                <a:rPr lang="en-US" dirty="0"/>
                <a:t>calls</a:t>
              </a:r>
            </a:p>
          </p:txBody>
        </p:sp>
        <p:sp>
          <p:nvSpPr>
            <p:cNvPr id="54" name="TextBox 53"/>
            <p:cNvSpPr txBox="1"/>
            <p:nvPr/>
          </p:nvSpPr>
          <p:spPr>
            <a:xfrm>
              <a:off x="5815933" y="3501458"/>
              <a:ext cx="1745848" cy="369332"/>
            </a:xfrm>
            <a:prstGeom prst="rect">
              <a:avLst/>
            </a:prstGeom>
            <a:noFill/>
          </p:spPr>
          <p:txBody>
            <a:bodyPr wrap="square" rtlCol="0">
              <a:spAutoFit/>
            </a:bodyPr>
            <a:lstStyle/>
            <a:p>
              <a:pPr algn="ctr"/>
              <a:r>
                <a:rPr lang="en-US" dirty="0"/>
                <a:t>calls</a:t>
              </a:r>
            </a:p>
          </p:txBody>
        </p:sp>
      </p:grpSp>
    </p:spTree>
    <p:extLst>
      <p:ext uri="{BB962C8B-B14F-4D97-AF65-F5344CB8AC3E}">
        <p14:creationId xmlns:p14="http://schemas.microsoft.com/office/powerpoint/2010/main" val="3238819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plist-fn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PersonList</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25</a:t>
            </a:fld>
            <a:endParaRPr lang="en-US"/>
          </a:p>
        </p:txBody>
      </p:sp>
      <p:sp>
        <p:nvSpPr>
          <p:cNvPr id="5" name="Rectangle 4"/>
          <p:cNvSpPr/>
          <p:nvPr/>
        </p:nvSpPr>
        <p:spPr>
          <a:xfrm>
            <a:off x="6553200" y="1421459"/>
            <a:ext cx="2514600" cy="81468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here are the template questions, as usual.</a:t>
            </a:r>
          </a:p>
        </p:txBody>
      </p:sp>
      <p:grpSp>
        <p:nvGrpSpPr>
          <p:cNvPr id="14" name="Group 13"/>
          <p:cNvGrpSpPr/>
          <p:nvPr/>
        </p:nvGrpSpPr>
        <p:grpSpPr>
          <a:xfrm>
            <a:off x="1643583" y="1371600"/>
            <a:ext cx="7500417" cy="1143000"/>
            <a:chOff x="1643583" y="1371600"/>
            <a:chExt cx="7500417" cy="1143000"/>
          </a:xfrm>
        </p:grpSpPr>
        <p:sp>
          <p:nvSpPr>
            <p:cNvPr id="7" name="Rectangle 6"/>
            <p:cNvSpPr/>
            <p:nvPr/>
          </p:nvSpPr>
          <p:spPr>
            <a:xfrm>
              <a:off x="5867400" y="1371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a person’s children, how do we find the answer for the person?</a:t>
              </a:r>
            </a:p>
          </p:txBody>
        </p:sp>
        <p:cxnSp>
          <p:nvCxnSpPr>
            <p:cNvPr id="13" name="Straight Arrow Connector 12"/>
            <p:cNvCxnSpPr>
              <a:stCxn id="7" idx="1"/>
            </p:cNvCxnSpPr>
            <p:nvPr/>
          </p:nvCxnSpPr>
          <p:spPr>
            <a:xfrm flipH="1">
              <a:off x="1643583" y="1828800"/>
              <a:ext cx="422381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10000" y="3429000"/>
            <a:ext cx="4953000" cy="1447800"/>
            <a:chOff x="3810000" y="3429000"/>
            <a:chExt cx="4953000" cy="1447800"/>
          </a:xfrm>
        </p:grpSpPr>
        <p:sp>
          <p:nvSpPr>
            <p:cNvPr id="9" name="Rectangle 8"/>
            <p:cNvSpPr/>
            <p:nvPr/>
          </p:nvSpPr>
          <p:spPr>
            <a:xfrm>
              <a:off x="6400800" y="3429000"/>
              <a:ext cx="2362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What’s the answer for the empty </a:t>
              </a:r>
              <a:r>
                <a:rPr lang="en-US" dirty="0" err="1">
                  <a:solidFill>
                    <a:schemeClr val="tx1"/>
                  </a:solidFill>
                </a:rPr>
                <a:t>PersonList</a:t>
              </a:r>
              <a:r>
                <a:rPr lang="en-US" dirty="0">
                  <a:solidFill>
                    <a:schemeClr val="tx1"/>
                  </a:solidFill>
                </a:rPr>
                <a:t>?</a:t>
              </a:r>
            </a:p>
          </p:txBody>
        </p:sp>
        <p:cxnSp>
          <p:nvCxnSpPr>
            <p:cNvPr id="16" name="Straight Arrow Connector 15"/>
            <p:cNvCxnSpPr>
              <a:stCxn id="9" idx="1"/>
            </p:cNvCxnSpPr>
            <p:nvPr/>
          </p:nvCxnSpPr>
          <p:spPr>
            <a:xfrm flipH="1">
              <a:off x="3810000" y="3886200"/>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14400" y="5638800"/>
            <a:ext cx="7162800" cy="1219200"/>
            <a:chOff x="914400" y="5638800"/>
            <a:chExt cx="7162800" cy="1219200"/>
          </a:xfrm>
        </p:grpSpPr>
        <p:sp>
          <p:nvSpPr>
            <p:cNvPr id="11" name="Rectangle 10"/>
            <p:cNvSpPr/>
            <p:nvPr/>
          </p:nvSpPr>
          <p:spPr>
            <a:xfrm>
              <a:off x="914400" y="6172200"/>
              <a:ext cx="7162800" cy="685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the first person in the list and the answer for the rest of the people in the list, how do we find the answer for the whole list?</a:t>
              </a:r>
            </a:p>
          </p:txBody>
        </p:sp>
        <p:cxnSp>
          <p:nvCxnSpPr>
            <p:cNvPr id="18" name="Straight Arrow Connector 17"/>
            <p:cNvCxnSpPr/>
            <p:nvPr/>
          </p:nvCxnSpPr>
          <p:spPr>
            <a:xfrm flipV="1">
              <a:off x="2590800" y="5638800"/>
              <a:ext cx="76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960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empty))</a:t>
            </a:r>
          </a:p>
          <a:p>
            <a:pPr>
              <a:buNone/>
              <a:tabLst>
                <a:tab pos="287338" algn="l"/>
              </a:tabLst>
            </a:pPr>
            <a:r>
              <a:rPr lang="en-US" sz="2000" b="1" dirty="0">
                <a:latin typeface="Consolas" pitchFamily="49" charset="0"/>
                <a:cs typeface="Consolas" pitchFamily="49" charset="0"/>
              </a:rPr>
              <a:t>(define bob (make-person "bob" empty))</a:t>
            </a:r>
          </a:p>
          <a:p>
            <a:pPr>
              <a:buNone/>
              <a:tabLst>
                <a:tab pos="287338" algn="l"/>
              </a:tabLst>
            </a:pPr>
            <a:r>
              <a:rPr lang="en-US" sz="2000" b="1" dirty="0">
                <a:latin typeface="Consolas" pitchFamily="49" charset="0"/>
                <a:cs typeface="Consolas" pitchFamily="49" charset="0"/>
              </a:rPr>
              <a:t>(define chuck (make-person "chuck"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a:t>
            </a:r>
          </a:p>
          <a:p>
            <a:pPr>
              <a:buNone/>
              <a:tabLst>
                <a:tab pos="287338" algn="l"/>
              </a:tabLst>
            </a:pPr>
            <a:endParaRPr lang="en-US" sz="2000" b="1" dirty="0">
              <a:latin typeface="Consolas" pitchFamily="49" charset="0"/>
              <a:cs typeface="Consolas" pitchFamily="49" charset="0"/>
            </a:endParaRP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empty))</a:t>
            </a: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tabLst>
                <a:tab pos="287338" algn="l"/>
              </a:tabLst>
            </a:pPr>
            <a:endParaRPr lang="en-US" sz="2000" b="1" dirty="0">
              <a:latin typeface="Consolas" pitchFamily="49" charset="0"/>
              <a:cs typeface="Consolas" pitchFamily="49" charset="0"/>
            </a:endParaRP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(make-person </a:t>
            </a:r>
          </a:p>
          <a:p>
            <a:pPr>
              <a:buNone/>
              <a:tabLst>
                <a:tab pos="287338" algn="l"/>
              </a:tabLst>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26</a:t>
            </a:fld>
            <a:endParaRPr lang="en-US"/>
          </a:p>
        </p:txBody>
      </p:sp>
      <p:grpSp>
        <p:nvGrpSpPr>
          <p:cNvPr id="11" name="Group 10"/>
          <p:cNvGrpSpPr/>
          <p:nvPr/>
        </p:nvGrpSpPr>
        <p:grpSpPr>
          <a:xfrm>
            <a:off x="5105400" y="2971800"/>
            <a:ext cx="3886200" cy="3276600"/>
            <a:chOff x="2514600" y="1828800"/>
            <a:chExt cx="4267200" cy="4038600"/>
          </a:xfrm>
        </p:grpSpPr>
        <p:grpSp>
          <p:nvGrpSpPr>
            <p:cNvPr id="12" name="Group 38"/>
            <p:cNvGrpSpPr/>
            <p:nvPr/>
          </p:nvGrpSpPr>
          <p:grpSpPr>
            <a:xfrm>
              <a:off x="2514600" y="1828800"/>
              <a:ext cx="4267200" cy="4038600"/>
              <a:chOff x="2514600" y="1828800"/>
              <a:chExt cx="4267200" cy="4038600"/>
            </a:xfrm>
          </p:grpSpPr>
          <p:sp>
            <p:nvSpPr>
              <p:cNvPr id="18" name="Rounded Rectangle 17"/>
              <p:cNvSpPr/>
              <p:nvPr/>
            </p:nvSpPr>
            <p:spPr>
              <a:xfrm>
                <a:off x="4419600" y="1828800"/>
                <a:ext cx="914400" cy="914400"/>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fred</a:t>
                </a:r>
                <a:endParaRPr lang="en-US" b="1" dirty="0">
                  <a:solidFill>
                    <a:schemeClr val="tx1"/>
                  </a:solidFill>
                </a:endParaRPr>
              </a:p>
            </p:txBody>
          </p:sp>
          <p:sp>
            <p:nvSpPr>
              <p:cNvPr id="19" name="Rounded Rectangle 18"/>
              <p:cNvSpPr/>
              <p:nvPr/>
            </p:nvSpPr>
            <p:spPr>
              <a:xfrm>
                <a:off x="3124200" y="3390900"/>
                <a:ext cx="10668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chuck</a:t>
                </a:r>
              </a:p>
            </p:txBody>
          </p:sp>
          <p:sp>
            <p:nvSpPr>
              <p:cNvPr id="20" name="Rounded Rectangle 19"/>
              <p:cNvSpPr/>
              <p:nvPr/>
            </p:nvSpPr>
            <p:spPr>
              <a:xfrm>
                <a:off x="5638800" y="3390900"/>
                <a:ext cx="11430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eddie</a:t>
                </a:r>
                <a:endParaRPr lang="en-US" b="1" dirty="0">
                  <a:solidFill>
                    <a:schemeClr val="tx1"/>
                  </a:solidFill>
                </a:endParaRPr>
              </a:p>
            </p:txBody>
          </p:sp>
          <p:sp>
            <p:nvSpPr>
              <p:cNvPr id="21" name="Rounded Rectangle 20"/>
              <p:cNvSpPr/>
              <p:nvPr/>
            </p:nvSpPr>
            <p:spPr>
              <a:xfrm>
                <a:off x="25146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alice</a:t>
                </a:r>
                <a:endParaRPr lang="en-US" b="1" dirty="0">
                  <a:solidFill>
                    <a:schemeClr val="tx1"/>
                  </a:solidFill>
                </a:endParaRPr>
              </a:p>
            </p:txBody>
          </p:sp>
          <p:sp>
            <p:nvSpPr>
              <p:cNvPr id="22" name="Rounded Rectangle 21"/>
              <p:cNvSpPr/>
              <p:nvPr/>
            </p:nvSpPr>
            <p:spPr>
              <a:xfrm>
                <a:off x="37338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bob</a:t>
                </a:r>
              </a:p>
            </p:txBody>
          </p:sp>
          <p:sp>
            <p:nvSpPr>
              <p:cNvPr id="23" name="Rounded Rectangle 22"/>
              <p:cNvSpPr/>
              <p:nvPr/>
            </p:nvSpPr>
            <p:spPr>
              <a:xfrm>
                <a:off x="57531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dave</a:t>
                </a:r>
                <a:endParaRPr lang="en-US" b="1" dirty="0">
                  <a:solidFill>
                    <a:schemeClr val="tx1"/>
                  </a:solidFill>
                </a:endParaRPr>
              </a:p>
            </p:txBody>
          </p:sp>
        </p:grpSp>
        <p:cxnSp>
          <p:nvCxnSpPr>
            <p:cNvPr id="13" name="Straight Arrow Connector 12"/>
            <p:cNvCxnSpPr>
              <a:stCxn id="18" idx="2"/>
              <a:endCxn id="19" idx="0"/>
            </p:cNvCxnSpPr>
            <p:nvPr/>
          </p:nvCxnSpPr>
          <p:spPr>
            <a:xfrm rot="5400000">
              <a:off x="3943350" y="2457450"/>
              <a:ext cx="647700" cy="12192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8" idx="2"/>
              <a:endCxn id="20" idx="0"/>
            </p:cNvCxnSpPr>
            <p:nvPr/>
          </p:nvCxnSpPr>
          <p:spPr>
            <a:xfrm rot="16200000" flipH="1">
              <a:off x="5219700" y="2400300"/>
              <a:ext cx="647700" cy="13335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9" idx="2"/>
              <a:endCxn id="21" idx="0"/>
            </p:cNvCxnSpPr>
            <p:nvPr/>
          </p:nvCxnSpPr>
          <p:spPr>
            <a:xfrm rot="5400000">
              <a:off x="2990850" y="4286250"/>
              <a:ext cx="647700" cy="6858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9" idx="2"/>
              <a:endCxn id="22" idx="0"/>
            </p:cNvCxnSpPr>
            <p:nvPr/>
          </p:nvCxnSpPr>
          <p:spPr>
            <a:xfrm rot="16200000" flipH="1">
              <a:off x="3600450" y="4362450"/>
              <a:ext cx="647700" cy="5334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0" idx="2"/>
              <a:endCxn id="23" idx="0"/>
            </p:cNvCxnSpPr>
            <p:nvPr/>
          </p:nvCxnSpPr>
          <p:spPr>
            <a:xfrm rot="5400000">
              <a:off x="5886450" y="4629150"/>
              <a:ext cx="647700"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5397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a:t>
            </a:r>
          </a:p>
        </p:txBody>
      </p:sp>
      <p:sp>
        <p:nvSpPr>
          <p:cNvPr id="3" name="Content Placeholder 2"/>
          <p:cNvSpPr>
            <a:spLocks noGrp="1"/>
          </p:cNvSpPr>
          <p:nvPr>
            <p:ph idx="1"/>
          </p:nvPr>
        </p:nvSpPr>
        <p:spPr/>
        <p:txBody>
          <a:bodyPr/>
          <a:lstStyle/>
          <a:p>
            <a:r>
              <a:rPr lang="en-US" dirty="0"/>
              <a:t>A tree where each node contains a list of subtrees is called a </a:t>
            </a:r>
            <a:r>
              <a:rPr lang="en-US" i="1" dirty="0"/>
              <a:t>multi-way tree</a:t>
            </a:r>
            <a:r>
              <a:rPr lang="en-US" dirty="0"/>
              <a:t>, a </a:t>
            </a:r>
            <a:r>
              <a:rPr lang="en-US" i="1" dirty="0"/>
              <a:t>general tree</a:t>
            </a:r>
            <a:r>
              <a:rPr lang="en-US" dirty="0"/>
              <a:t>, or sometimes a </a:t>
            </a:r>
            <a:r>
              <a:rPr lang="en-US" i="1" dirty="0"/>
              <a:t>rose tree</a:t>
            </a:r>
            <a:r>
              <a:rPr lang="en-US" dirty="0"/>
              <a:t>.</a:t>
            </a:r>
          </a:p>
          <a:p>
            <a:r>
              <a:rPr lang="en-US" dirty="0"/>
              <a:t>Observe that the "base case" is a tree containing an empty list of </a:t>
            </a:r>
            <a:r>
              <a:rPr lang="en-US" dirty="0" err="1"/>
              <a:t>subtrees</a:t>
            </a:r>
            <a:r>
              <a:rPr lang="en-US" dirty="0"/>
              <a:t>.</a:t>
            </a:r>
          </a:p>
        </p:txBody>
      </p:sp>
      <p:sp>
        <p:nvSpPr>
          <p:cNvPr id="4" name="Slide Number Placeholder 3"/>
          <p:cNvSpPr>
            <a:spLocks noGrp="1"/>
          </p:cNvSpPr>
          <p:nvPr>
            <p:ph type="sldNum" sz="quarter" idx="12"/>
          </p:nvPr>
        </p:nvSpPr>
        <p:spPr/>
        <p:txBody>
          <a:bodyPr/>
          <a:lstStyle/>
          <a:p>
            <a:fld id="{C1D4534E-1B22-4A44-850A-B3E8E9EE687A}" type="slidenum">
              <a:rPr lang="en-US" smtClean="0"/>
              <a:t>27</a:t>
            </a:fld>
            <a:endParaRPr lang="en-US"/>
          </a:p>
        </p:txBody>
      </p:sp>
    </p:spTree>
    <p:extLst>
      <p:ext uri="{BB962C8B-B14F-4D97-AF65-F5344CB8AC3E}">
        <p14:creationId xmlns:p14="http://schemas.microsoft.com/office/powerpoint/2010/main" val="2976715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Grandchildren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grandchildren :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Person</a:t>
            </a:r>
          </a:p>
          <a:p>
            <a:pPr>
              <a:buNone/>
            </a:pPr>
            <a:r>
              <a:rPr lang="en-US" sz="2000" b="1" dirty="0">
                <a:latin typeface="Consolas" pitchFamily="49" charset="0"/>
                <a:cs typeface="Consolas" pitchFamily="49" charset="0"/>
              </a:rPr>
              <a:t>;; RETURNS: a list of the grandchildren of the given</a:t>
            </a:r>
          </a:p>
          <a:p>
            <a:pPr>
              <a:buNone/>
            </a:pPr>
            <a:r>
              <a:rPr lang="en-US" sz="2000" b="1" dirty="0">
                <a:latin typeface="Consolas" pitchFamily="49" charset="0"/>
                <a:cs typeface="Consolas" pitchFamily="49" charset="0"/>
              </a:rPr>
              <a:t>;; person.</a:t>
            </a:r>
          </a:p>
          <a:p>
            <a:pPr>
              <a:buNone/>
            </a:pPr>
            <a:r>
              <a:rPr lang="en-US" sz="2000" b="1" dirty="0">
                <a:latin typeface="Consolas" pitchFamily="49" charset="0"/>
                <a:cs typeface="Consolas" pitchFamily="49" charset="0"/>
              </a:rPr>
              <a:t>;; EXAMPLE: (grandchildren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a:t>
            </a:r>
            <a:r>
              <a:rPr lang="en-US" sz="2000" b="1" dirty="0">
                <a:solidFill>
                  <a:srgbClr val="FF0000"/>
                </a:solidFill>
                <a:latin typeface="Consolas" pitchFamily="49" charset="0"/>
                <a:cs typeface="Consolas" pitchFamily="49" charset="0"/>
              </a:rPr>
              <a:t>grandchildren</a:t>
            </a:r>
            <a:r>
              <a:rPr lang="en-US" sz="2000" b="1" dirty="0">
                <a:latin typeface="Consolas" pitchFamily="49" charset="0"/>
                <a:cs typeface="Consolas" pitchFamily="49" charset="0"/>
              </a:rPr>
              <a:t> p)</a:t>
            </a:r>
          </a:p>
          <a:p>
            <a:pPr>
              <a:buNone/>
            </a:pPr>
            <a:r>
              <a:rPr lang="en-US" sz="2000" b="1" dirty="0">
                <a:latin typeface="Consolas" pitchFamily="49" charset="0"/>
                <a:cs typeface="Consolas" pitchFamily="49" charset="0"/>
              </a:rPr>
              <a:t>  (... (person-children p)))</a:t>
            </a:r>
          </a:p>
        </p:txBody>
      </p:sp>
      <p:sp>
        <p:nvSpPr>
          <p:cNvPr id="6" name="Slide Number Placeholder 5"/>
          <p:cNvSpPr>
            <a:spLocks noGrp="1"/>
          </p:cNvSpPr>
          <p:nvPr>
            <p:ph type="sldNum" sz="quarter" idx="12"/>
          </p:nvPr>
        </p:nvSpPr>
        <p:spPr/>
        <p:txBody>
          <a:bodyPr/>
          <a:lstStyle/>
          <a:p>
            <a:fld id="{C1D4534E-1B22-4A44-850A-B3E8E9EE687A}" type="slidenum">
              <a:rPr lang="en-US" smtClean="0"/>
              <a:t>28</a:t>
            </a:fld>
            <a:endParaRPr lang="en-US"/>
          </a:p>
        </p:txBody>
      </p:sp>
      <p:sp>
        <p:nvSpPr>
          <p:cNvPr id="5" name="Rectangle 4"/>
          <p:cNvSpPr/>
          <p:nvPr/>
        </p:nvSpPr>
        <p:spPr>
          <a:xfrm>
            <a:off x="4440702" y="5211763"/>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A: We need a function which, given a list of persons, produces a list of all their children</a:t>
            </a:r>
          </a:p>
        </p:txBody>
      </p:sp>
      <p:sp>
        <p:nvSpPr>
          <p:cNvPr id="9" name="Rectangle 8"/>
          <p:cNvSpPr/>
          <p:nvPr/>
        </p:nvSpPr>
        <p:spPr>
          <a:xfrm>
            <a:off x="6172200" y="1219200"/>
            <a:ext cx="22860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 simple function we might want to write.  </a:t>
            </a:r>
          </a:p>
        </p:txBody>
      </p:sp>
      <p:grpSp>
        <p:nvGrpSpPr>
          <p:cNvPr id="12" name="Group 11"/>
          <p:cNvGrpSpPr/>
          <p:nvPr/>
        </p:nvGrpSpPr>
        <p:grpSpPr>
          <a:xfrm>
            <a:off x="685800" y="4602163"/>
            <a:ext cx="3048000" cy="1524000"/>
            <a:chOff x="990600" y="4191000"/>
            <a:chExt cx="3048000" cy="1524000"/>
          </a:xfrm>
        </p:grpSpPr>
        <p:sp>
          <p:nvSpPr>
            <p:cNvPr id="4" name="Rectangle 3"/>
            <p:cNvSpPr/>
            <p:nvPr/>
          </p:nvSpPr>
          <p:spPr>
            <a:xfrm>
              <a:off x="990600" y="4800600"/>
              <a:ext cx="30480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Q: Given </a:t>
              </a:r>
              <a:r>
                <a:rPr lang="en-US" dirty="0" err="1">
                  <a:solidFill>
                    <a:schemeClr val="tx1"/>
                  </a:solidFill>
                </a:rPr>
                <a:t>p’s</a:t>
              </a:r>
              <a:r>
                <a:rPr lang="en-US" dirty="0">
                  <a:solidFill>
                    <a:schemeClr val="tx1"/>
                  </a:solidFill>
                </a:rPr>
                <a:t> children, how do we find </a:t>
              </a:r>
              <a:r>
                <a:rPr lang="en-US" dirty="0" err="1">
                  <a:solidFill>
                    <a:schemeClr val="tx1"/>
                  </a:solidFill>
                </a:rPr>
                <a:t>p’s</a:t>
              </a:r>
              <a:r>
                <a:rPr lang="en-US" dirty="0">
                  <a:solidFill>
                    <a:schemeClr val="tx1"/>
                  </a:solidFill>
                </a:rPr>
                <a:t> grandchildren?</a:t>
              </a:r>
            </a:p>
          </p:txBody>
        </p:sp>
        <p:cxnSp>
          <p:nvCxnSpPr>
            <p:cNvPr id="11" name="Straight Arrow Connector 10"/>
            <p:cNvCxnSpPr>
              <a:stCxn id="4" idx="0"/>
            </p:cNvCxnSpPr>
            <p:nvPr/>
          </p:nvCxnSpPr>
          <p:spPr>
            <a:xfrm flipH="1" flipV="1">
              <a:off x="1447800" y="4191000"/>
              <a:ext cx="1066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268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all-children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all-children :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list of persons</a:t>
            </a:r>
          </a:p>
          <a:p>
            <a:pPr>
              <a:buNone/>
            </a:pPr>
            <a:r>
              <a:rPr lang="en-US" sz="2000" b="1" dirty="0">
                <a:latin typeface="Consolas" pitchFamily="49" charset="0"/>
                <a:cs typeface="Consolas" pitchFamily="49" charset="0"/>
              </a:rPr>
              <a:t>;; RETURNS: a list of all their children.</a:t>
            </a:r>
          </a:p>
          <a:p>
            <a:pPr>
              <a:buNone/>
            </a:pPr>
            <a:r>
              <a:rPr lang="en-US" sz="2000" b="1" dirty="0">
                <a:latin typeface="Consolas" pitchFamily="49" charset="0"/>
                <a:cs typeface="Consolas" pitchFamily="49" charset="0"/>
              </a:rPr>
              <a:t>;; (all-children (list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(define (</a:t>
            </a:r>
            <a:r>
              <a:rPr lang="en-US" sz="2000" b="1" dirty="0">
                <a:solidFill>
                  <a:schemeClr val="accent1"/>
                </a:solidFill>
                <a:latin typeface="Consolas" pitchFamily="49" charset="0"/>
                <a:cs typeface="Consolas" pitchFamily="49" charset="0"/>
              </a:rPr>
              <a:t>all-children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(person-children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a:solidFill>
                  <a:schemeClr val="accent1"/>
                </a:solidFill>
                <a:latin typeface="Consolas" pitchFamily="49" charset="0"/>
                <a:cs typeface="Consolas" pitchFamily="49" charset="0"/>
              </a:rPr>
              <a:t>all-children</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C1D4534E-1B22-4A44-850A-B3E8E9EE687A}" type="slidenum">
              <a:rPr lang="en-US" smtClean="0"/>
              <a:t>29</a:t>
            </a:fld>
            <a:endParaRPr lang="en-US"/>
          </a:p>
        </p:txBody>
      </p:sp>
      <p:sp>
        <p:nvSpPr>
          <p:cNvPr id="4" name="Parallelogram 3"/>
          <p:cNvSpPr/>
          <p:nvPr/>
        </p:nvSpPr>
        <p:spPr>
          <a:xfrm>
            <a:off x="4876800" y="5867400"/>
            <a:ext cx="3124200" cy="914400"/>
          </a:xfrm>
          <a:prstGeom prst="parallelogram">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This one was too easy! It didn't require mutual recursion.</a:t>
            </a:r>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 all-children :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GIVEN: a list of persons</a:t>
            </a:r>
          </a:p>
          <a:p>
            <a:pPr>
              <a:buFont typeface="Arial" pitchFamily="34" charset="0"/>
              <a:buNone/>
            </a:pPr>
            <a:r>
              <a:rPr lang="en-US" sz="2000" b="1" dirty="0">
                <a:latin typeface="Consolas" pitchFamily="49" charset="0"/>
                <a:cs typeface="Consolas" pitchFamily="49" charset="0"/>
              </a:rPr>
              <a:t>;; RETURNS: a list of all their children.</a:t>
            </a:r>
          </a:p>
          <a:p>
            <a:pPr>
              <a:buFont typeface="Arial" pitchFamily="34" charset="0"/>
              <a:buNone/>
            </a:pPr>
            <a:r>
              <a:rPr lang="en-US" sz="2000" b="1" dirty="0">
                <a:latin typeface="Consolas" pitchFamily="49" charset="0"/>
                <a:cs typeface="Consolas" pitchFamily="49" charset="0"/>
              </a:rPr>
              <a:t>;; (all-children (list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Font typeface="Arial" pitchFamily="34" charset="0"/>
              <a:buNone/>
            </a:pPr>
            <a:r>
              <a:rPr lang="en-US" sz="2000" b="1" dirty="0">
                <a:latin typeface="Consolas" pitchFamily="49" charset="0"/>
                <a:cs typeface="Consolas" pitchFamily="49" charset="0"/>
              </a:rPr>
              <a:t>;;  =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(define (</a:t>
            </a:r>
            <a:r>
              <a:rPr lang="en-US" sz="2000" b="1" dirty="0">
                <a:solidFill>
                  <a:schemeClr val="accent1"/>
                </a:solidFill>
                <a:latin typeface="Consolas" pitchFamily="49" charset="0"/>
                <a:cs typeface="Consolas" pitchFamily="49" charset="0"/>
              </a:rPr>
              <a:t>all-children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(person-children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a:solidFill>
                  <a:schemeClr val="accent1"/>
                </a:solidFill>
                <a:latin typeface="Consolas" pitchFamily="49" charset="0"/>
                <a:cs typeface="Consolas" pitchFamily="49" charset="0"/>
              </a:rPr>
              <a:t>all-children</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p:txBody>
      </p:sp>
    </p:spTree>
    <p:extLst>
      <p:ext uri="{BB962C8B-B14F-4D97-AF65-F5344CB8AC3E}">
        <p14:creationId xmlns:p14="http://schemas.microsoft.com/office/powerpoint/2010/main" val="127256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Outline</a:t>
            </a:r>
          </a:p>
        </p:txBody>
      </p:sp>
      <p:sp>
        <p:nvSpPr>
          <p:cNvPr id="3" name="Content Placeholder 2"/>
          <p:cNvSpPr>
            <a:spLocks noGrp="1"/>
          </p:cNvSpPr>
          <p:nvPr>
            <p:ph idx="1"/>
          </p:nvPr>
        </p:nvSpPr>
        <p:spPr/>
        <p:txBody>
          <a:bodyPr>
            <a:normAutofit fontScale="77500" lnSpcReduction="20000"/>
          </a:bodyPr>
          <a:lstStyle/>
          <a:p>
            <a:r>
              <a:rPr lang="en-US" dirty="0"/>
              <a:t>Lesson 6.1 begins by considering alternative representations for sequence information</a:t>
            </a:r>
          </a:p>
          <a:p>
            <a:pPr lvl="1"/>
            <a:r>
              <a:rPr lang="en-US" dirty="0"/>
              <a:t>This is a warm-up for Lessons 6.2-6.3 </a:t>
            </a:r>
          </a:p>
          <a:p>
            <a:r>
              <a:rPr lang="en-US" dirty="0"/>
              <a:t>Lessons 6.2 and 6.3 show how to represent information that has a naturally branching structure, such as trees</a:t>
            </a:r>
          </a:p>
          <a:p>
            <a:r>
              <a:rPr lang="en-US" dirty="0"/>
              <a:t>Lesson 6.4 introduces mutually-recursive data definitions</a:t>
            </a:r>
          </a:p>
          <a:p>
            <a:r>
              <a:rPr lang="en-US" dirty="0"/>
              <a:t>Lesson 6.5 applies these ideas to S-expressions</a:t>
            </a:r>
          </a:p>
          <a:p>
            <a:pPr lvl="1"/>
            <a:r>
              <a:rPr lang="en-US" dirty="0"/>
              <a:t>S-expressions are nested lists</a:t>
            </a:r>
          </a:p>
          <a:p>
            <a:pPr lvl="1"/>
            <a:r>
              <a:rPr lang="en-US" dirty="0"/>
              <a:t>These are the basis for XML and JSON</a:t>
            </a:r>
          </a:p>
          <a:p>
            <a:r>
              <a:rPr lang="en-US" dirty="0"/>
              <a:t>Lesson 6.6 combines all these ideas into a case study</a:t>
            </a:r>
          </a:p>
          <a:p>
            <a:r>
              <a:rPr lang="en-US" dirty="0"/>
              <a:t>Lesson 6.7 shows how to write halting measures for tree-like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3</a:t>
            </a:fld>
            <a:endParaRPr lang="en-US"/>
          </a:p>
        </p:txBody>
      </p:sp>
      <p:sp>
        <p:nvSpPr>
          <p:cNvPr id="5" name="Cross 4"/>
          <p:cNvSpPr/>
          <p:nvPr/>
        </p:nvSpPr>
        <p:spPr>
          <a:xfrm>
            <a:off x="3581400" y="2514600"/>
            <a:ext cx="3352800" cy="2971800"/>
          </a:xfrm>
          <a:prstGeom prst="plus">
            <a:avLst>
              <a:gd name="adj" fmla="val 35000"/>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95842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a:t>
            </a:r>
          </a:p>
        </p:txBody>
      </p:sp>
      <p:sp>
        <p:nvSpPr>
          <p:cNvPr id="5" name="Content Placeholder 4"/>
          <p:cNvSpPr>
            <a:spLocks noGrp="1"/>
          </p:cNvSpPr>
          <p:nvPr>
            <p:ph idx="1"/>
          </p:nvPr>
        </p:nvSpPr>
        <p:spPr/>
        <p:txBody>
          <a:bodyPr>
            <a:normAutofit/>
          </a:bodyPr>
          <a:lstStyle/>
          <a:p>
            <a:r>
              <a:rPr lang="en-US" sz="1800" dirty="0"/>
              <a:t>;; grandchildren : Person -&gt; </a:t>
            </a:r>
            <a:r>
              <a:rPr lang="en-US" sz="1800" dirty="0" err="1"/>
              <a:t>PersonList</a:t>
            </a:r>
            <a:endParaRPr lang="en-US" sz="1800" dirty="0"/>
          </a:p>
          <a:p>
            <a:r>
              <a:rPr lang="en-US" sz="1800" dirty="0"/>
              <a:t>;; STRATEGY: Use template for Person on p</a:t>
            </a:r>
          </a:p>
          <a:p>
            <a:r>
              <a:rPr lang="en-US" sz="1800" dirty="0"/>
              <a:t>(define (</a:t>
            </a:r>
            <a:r>
              <a:rPr lang="en-US" sz="1800" dirty="0">
                <a:solidFill>
                  <a:srgbClr val="FF0000"/>
                </a:solidFill>
              </a:rPr>
              <a:t>grandchildren</a:t>
            </a:r>
            <a:r>
              <a:rPr lang="en-US" sz="1800" dirty="0"/>
              <a:t> p)</a:t>
            </a:r>
          </a:p>
          <a:p>
            <a:r>
              <a:rPr lang="en-US" sz="1800" dirty="0"/>
              <a:t>  (</a:t>
            </a:r>
            <a:r>
              <a:rPr lang="en-US" sz="1800" dirty="0">
                <a:solidFill>
                  <a:schemeClr val="accent1"/>
                </a:solidFill>
              </a:rPr>
              <a:t>all-children</a:t>
            </a:r>
            <a:r>
              <a:rPr lang="en-US" sz="1800" dirty="0"/>
              <a:t> (person-children p)))</a:t>
            </a:r>
          </a:p>
          <a:p>
            <a:endParaRPr lang="en-US" sz="1800" dirty="0"/>
          </a:p>
          <a:p>
            <a:r>
              <a:rPr lang="en-US" sz="1800" dirty="0"/>
              <a:t>;; all-children : </a:t>
            </a:r>
            <a:r>
              <a:rPr lang="en-US" sz="1800" dirty="0" err="1"/>
              <a:t>PersonList</a:t>
            </a:r>
            <a:r>
              <a:rPr lang="en-US" sz="1800" dirty="0"/>
              <a:t> -&gt; </a:t>
            </a:r>
            <a:r>
              <a:rPr lang="en-US" sz="1800" dirty="0" err="1"/>
              <a:t>PersonList</a:t>
            </a:r>
            <a:endParaRPr lang="en-US" sz="1800" dirty="0"/>
          </a:p>
          <a:p>
            <a:r>
              <a:rPr lang="en-US" sz="1800" dirty="0"/>
              <a:t>;; STRATEGY: Use template for </a:t>
            </a:r>
            <a:r>
              <a:rPr lang="en-US" sz="1800" dirty="0" err="1"/>
              <a:t>PersonList</a:t>
            </a:r>
            <a:r>
              <a:rPr lang="en-US" sz="1800" dirty="0"/>
              <a:t> on </a:t>
            </a:r>
            <a:r>
              <a:rPr lang="en-US" sz="1800" dirty="0" err="1"/>
              <a:t>ps</a:t>
            </a:r>
            <a:endParaRPr lang="en-US" sz="1800" dirty="0"/>
          </a:p>
          <a:p>
            <a:r>
              <a:rPr lang="en-US" sz="1800" dirty="0"/>
              <a:t>(define (</a:t>
            </a:r>
            <a:r>
              <a:rPr lang="en-US" sz="1800" dirty="0">
                <a:solidFill>
                  <a:schemeClr val="accent1"/>
                </a:solidFill>
              </a:rPr>
              <a:t>all-children</a:t>
            </a:r>
            <a:r>
              <a:rPr lang="en-US" sz="1800" dirty="0"/>
              <a:t> </a:t>
            </a:r>
            <a:r>
              <a:rPr lang="en-US" sz="1800" dirty="0" err="1"/>
              <a:t>ps</a:t>
            </a:r>
            <a:r>
              <a:rPr lang="en-US" sz="1800" dirty="0"/>
              <a:t>)</a:t>
            </a:r>
          </a:p>
          <a:p>
            <a:r>
              <a:rPr lang="en-US" sz="1800" dirty="0"/>
              <a:t>  (</a:t>
            </a:r>
            <a:r>
              <a:rPr lang="en-US" sz="1800" dirty="0" err="1"/>
              <a:t>cond</a:t>
            </a:r>
            <a:endParaRPr lang="en-US" sz="1800" dirty="0"/>
          </a:p>
          <a:p>
            <a:r>
              <a:rPr lang="en-US" sz="1800" dirty="0"/>
              <a:t>    [(empty? </a:t>
            </a:r>
            <a:r>
              <a:rPr lang="en-US" sz="1800" dirty="0" err="1"/>
              <a:t>ps</a:t>
            </a:r>
            <a:r>
              <a:rPr lang="en-US" sz="1800" dirty="0"/>
              <a:t>) </a:t>
            </a:r>
            <a:r>
              <a:rPr lang="en-US" sz="1800" dirty="0">
                <a:solidFill>
                  <a:srgbClr val="FF0000"/>
                </a:solidFill>
              </a:rPr>
              <a:t>empty</a:t>
            </a:r>
            <a:r>
              <a:rPr lang="en-US" sz="1800" dirty="0"/>
              <a:t>]</a:t>
            </a:r>
          </a:p>
          <a:p>
            <a:r>
              <a:rPr lang="en-US" sz="1800" dirty="0"/>
              <a:t>    [else (</a:t>
            </a:r>
            <a:r>
              <a:rPr lang="en-US" sz="1800" dirty="0">
                <a:solidFill>
                  <a:srgbClr val="FF0000"/>
                </a:solidFill>
              </a:rPr>
              <a:t>append</a:t>
            </a:r>
          </a:p>
          <a:p>
            <a:r>
              <a:rPr lang="en-US" sz="1800" dirty="0"/>
              <a:t>           (person-children (first </a:t>
            </a:r>
            <a:r>
              <a:rPr lang="en-US" sz="1800" dirty="0" err="1"/>
              <a:t>ps</a:t>
            </a:r>
            <a:r>
              <a:rPr lang="en-US" sz="1800" dirty="0"/>
              <a:t>))</a:t>
            </a:r>
          </a:p>
          <a:p>
            <a:r>
              <a:rPr lang="en-US" sz="1800" dirty="0"/>
              <a:t>           (</a:t>
            </a:r>
            <a:r>
              <a:rPr lang="en-US" sz="1800" dirty="0">
                <a:solidFill>
                  <a:schemeClr val="accent1"/>
                </a:solidFill>
              </a:rPr>
              <a:t>all-children</a:t>
            </a:r>
            <a:r>
              <a:rPr lang="en-US" sz="1800" dirty="0"/>
              <a:t> (rest </a:t>
            </a:r>
            <a:r>
              <a:rPr lang="en-US" sz="1800" dirty="0" err="1"/>
              <a:t>ps</a:t>
            </a:r>
            <a:r>
              <a:rPr lang="en-US" sz="1800" dirty="0"/>
              <a:t>)))]))</a:t>
            </a:r>
          </a:p>
          <a:p>
            <a:endParaRPr lang="en-US" sz="1800"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30</a:t>
            </a:fld>
            <a:endParaRPr lang="en-US"/>
          </a:p>
        </p:txBody>
      </p:sp>
    </p:spTree>
    <p:extLst>
      <p:ext uri="{BB962C8B-B14F-4D97-AF65-F5344CB8AC3E}">
        <p14:creationId xmlns:p14="http://schemas.microsoft.com/office/powerpoint/2010/main" val="4044139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could use HOFs, too</a:t>
            </a:r>
          </a:p>
        </p:txBody>
      </p:sp>
      <p:sp>
        <p:nvSpPr>
          <p:cNvPr id="5" name="Content Placeholder 4"/>
          <p:cNvSpPr>
            <a:spLocks noGrp="1"/>
          </p:cNvSpPr>
          <p:nvPr>
            <p:ph idx="1"/>
          </p:nvPr>
        </p:nvSpPr>
        <p:spPr/>
        <p:txBody>
          <a:bodyPr>
            <a:normAutofit/>
          </a:bodyPr>
          <a:lstStyle/>
          <a:p>
            <a:r>
              <a:rPr lang="en-US" sz="1800" dirty="0"/>
              <a:t>;; grandchildren : Person -&gt; </a:t>
            </a:r>
            <a:r>
              <a:rPr lang="en-US" sz="1800" dirty="0" err="1"/>
              <a:t>PersonList</a:t>
            </a:r>
            <a:endParaRPr lang="en-US" sz="1800" dirty="0"/>
          </a:p>
          <a:p>
            <a:r>
              <a:rPr lang="en-US" sz="1800" dirty="0"/>
              <a:t>;; STRATEGY: Use template for Person on p</a:t>
            </a:r>
          </a:p>
          <a:p>
            <a:r>
              <a:rPr lang="en-US" sz="1800" dirty="0"/>
              <a:t>(define (</a:t>
            </a:r>
            <a:r>
              <a:rPr lang="en-US" sz="1800" dirty="0">
                <a:solidFill>
                  <a:srgbClr val="FF0000"/>
                </a:solidFill>
              </a:rPr>
              <a:t>grandchildren</a:t>
            </a:r>
            <a:r>
              <a:rPr lang="en-US" sz="1800" dirty="0"/>
              <a:t> p)</a:t>
            </a:r>
          </a:p>
          <a:p>
            <a:r>
              <a:rPr lang="en-US" sz="1800" dirty="0"/>
              <a:t>  (all-children (person-children p)))</a:t>
            </a:r>
          </a:p>
          <a:p>
            <a:endParaRPr lang="en-US" sz="1800" dirty="0"/>
          </a:p>
          <a:p>
            <a:r>
              <a:rPr lang="en-US" sz="1800" dirty="0"/>
              <a:t>;; all-children : </a:t>
            </a:r>
            <a:r>
              <a:rPr lang="en-US" sz="1800" dirty="0" err="1"/>
              <a:t>PersonList</a:t>
            </a:r>
            <a:r>
              <a:rPr lang="en-US" sz="1800" dirty="0"/>
              <a:t> -&gt; </a:t>
            </a:r>
            <a:r>
              <a:rPr lang="en-US" sz="1800" dirty="0" err="1"/>
              <a:t>PersonList</a:t>
            </a:r>
            <a:endParaRPr lang="en-US" sz="1800" dirty="0"/>
          </a:p>
          <a:p>
            <a:r>
              <a:rPr lang="en-US" sz="1800" dirty="0"/>
              <a:t>;; STRATEGY: Use HOF map on </a:t>
            </a:r>
            <a:r>
              <a:rPr lang="en-US" sz="1800" dirty="0" err="1"/>
              <a:t>ps</a:t>
            </a:r>
            <a:endParaRPr lang="en-US" sz="1800" dirty="0"/>
          </a:p>
          <a:p>
            <a:r>
              <a:rPr lang="en-US" sz="1800" dirty="0"/>
              <a:t>(define (</a:t>
            </a:r>
            <a:r>
              <a:rPr lang="en-US" sz="1800" dirty="0">
                <a:solidFill>
                  <a:schemeClr val="accent1"/>
                </a:solidFill>
              </a:rPr>
              <a:t>all-children</a:t>
            </a:r>
            <a:r>
              <a:rPr lang="en-US" sz="1800" dirty="0"/>
              <a:t> </a:t>
            </a:r>
            <a:r>
              <a:rPr lang="en-US" sz="1800" dirty="0" err="1"/>
              <a:t>ps</a:t>
            </a:r>
            <a:r>
              <a:rPr lang="en-US" sz="1800" dirty="0"/>
              <a:t>)</a:t>
            </a:r>
          </a:p>
          <a:p>
            <a:r>
              <a:rPr lang="en-US" sz="1800" dirty="0"/>
              <a:t>  (</a:t>
            </a:r>
            <a:r>
              <a:rPr lang="en-US" sz="1800" dirty="0" err="1"/>
              <a:t>foldr</a:t>
            </a:r>
            <a:r>
              <a:rPr lang="en-US" sz="1800" dirty="0"/>
              <a:t> append empty</a:t>
            </a:r>
          </a:p>
          <a:p>
            <a:r>
              <a:rPr lang="en-US" sz="1800" dirty="0"/>
              <a:t>    (map person-children </a:t>
            </a:r>
            <a:r>
              <a:rPr lang="en-US" sz="1800" dirty="0" err="1"/>
              <a:t>ps</a:t>
            </a:r>
            <a:r>
              <a:rPr lang="en-US" sz="1800" dirty="0"/>
              <a:t>)))</a:t>
            </a:r>
          </a:p>
          <a:p>
            <a:r>
              <a:rPr lang="en-US" sz="1800" dirty="0"/>
              <a:t>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31</a:t>
            </a:fld>
            <a:endParaRPr lang="en-US"/>
          </a:p>
        </p:txBody>
      </p:sp>
      <p:sp>
        <p:nvSpPr>
          <p:cNvPr id="7" name="Rectangle 6"/>
          <p:cNvSpPr/>
          <p:nvPr/>
        </p:nvSpPr>
        <p:spPr>
          <a:xfrm>
            <a:off x="5715000" y="4038600"/>
            <a:ext cx="3048000"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Of course, a </a:t>
            </a:r>
            <a:r>
              <a:rPr lang="en-US" b="1" dirty="0" err="1"/>
              <a:t>PersonList</a:t>
            </a:r>
            <a:r>
              <a:rPr lang="en-US" dirty="0"/>
              <a:t> is a list, so we can use our list abstractions to define </a:t>
            </a:r>
            <a:r>
              <a:rPr lang="en-US" b="1" dirty="0"/>
              <a:t>all-children</a:t>
            </a:r>
            <a:r>
              <a:rPr lang="en-US" dirty="0"/>
              <a:t>.   This will often be the case.</a:t>
            </a:r>
          </a:p>
        </p:txBody>
      </p:sp>
      <p:sp>
        <p:nvSpPr>
          <p:cNvPr id="4" name="&quot;Not Allowed&quot; Symbol 3"/>
          <p:cNvSpPr/>
          <p:nvPr/>
        </p:nvSpPr>
        <p:spPr>
          <a:xfrm>
            <a:off x="2133600" y="1752600"/>
            <a:ext cx="3200400" cy="2743200"/>
          </a:xfrm>
          <a:prstGeom prst="noSmoking">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3141218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descendants</a:t>
            </a:r>
          </a:p>
        </p:txBody>
      </p:sp>
      <p:sp>
        <p:nvSpPr>
          <p:cNvPr id="3" name="Content Placeholder 2"/>
          <p:cNvSpPr>
            <a:spLocks noGrp="1"/>
          </p:cNvSpPr>
          <p:nvPr>
            <p:ph idx="1"/>
          </p:nvPr>
        </p:nvSpPr>
        <p:spPr/>
        <p:txBody>
          <a:bodyPr/>
          <a:lstStyle/>
          <a:p>
            <a:r>
              <a:rPr lang="en-US" dirty="0"/>
              <a:t>Given a person, find all his/her descendants.</a:t>
            </a:r>
          </a:p>
          <a:p>
            <a:r>
              <a:rPr lang="en-US" dirty="0"/>
              <a:t>What’s a descendant?</a:t>
            </a:r>
          </a:p>
          <a:p>
            <a:pPr lvl="1"/>
            <a:r>
              <a:rPr lang="en-US" dirty="0"/>
              <a:t>a person’s children are his/her descendants.</a:t>
            </a:r>
          </a:p>
          <a:p>
            <a:pPr lvl="1"/>
            <a:r>
              <a:rPr lang="en-US" dirty="0"/>
              <a:t>any descendant of any of a person’s children is also that person’s descendant.</a:t>
            </a:r>
          </a:p>
          <a:p>
            <a:r>
              <a:rPr lang="en-US" dirty="0"/>
              <a:t>Hey:  this definition is recursive!</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32</a:t>
            </a:fld>
            <a:endParaRPr lang="en-US"/>
          </a:p>
        </p:txBody>
      </p:sp>
      <p:sp>
        <p:nvSpPr>
          <p:cNvPr id="5" name="Rectangle 4"/>
          <p:cNvSpPr/>
          <p:nvPr/>
        </p:nvSpPr>
        <p:spPr>
          <a:xfrm>
            <a:off x="6629400" y="533400"/>
            <a:ext cx="1981200" cy="8382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 slightly harder task.</a:t>
            </a:r>
          </a:p>
        </p:txBody>
      </p:sp>
    </p:spTree>
    <p:extLst>
      <p:ext uri="{BB962C8B-B14F-4D97-AF65-F5344CB8AC3E}">
        <p14:creationId xmlns:p14="http://schemas.microsoft.com/office/powerpoint/2010/main" val="2124411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Contracts and Purpose Statements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person-descendants :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Person</a:t>
            </a:r>
          </a:p>
          <a:p>
            <a:pPr>
              <a:buNone/>
            </a:pPr>
            <a:r>
              <a:rPr lang="en-US" sz="2000" b="1" dirty="0">
                <a:latin typeface="Consolas" pitchFamily="49" charset="0"/>
                <a:cs typeface="Consolas" pitchFamily="49" charset="0"/>
              </a:rPr>
              <a:t>;; RETURNS: the list of his/her descendants</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all-descendants :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RETURNS: the list of all their descendants</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33</a:t>
            </a:fld>
            <a:endParaRPr lang="en-US"/>
          </a:p>
        </p:txBody>
      </p:sp>
      <p:sp>
        <p:nvSpPr>
          <p:cNvPr id="5" name="Rectangle 4"/>
          <p:cNvSpPr/>
          <p:nvPr/>
        </p:nvSpPr>
        <p:spPr>
          <a:xfrm>
            <a:off x="4114800" y="4572000"/>
            <a:ext cx="4419600" cy="19812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the contracts and purpose statements.  </a:t>
            </a:r>
          </a:p>
          <a:p>
            <a:r>
              <a:rPr lang="en-US" dirty="0">
                <a:solidFill>
                  <a:schemeClr val="tx1"/>
                </a:solidFill>
              </a:rPr>
              <a:t>The task description talked about "all the descendants of a person's children".   A person's children are a list of persons, so that gives us a clue that we will need the function we've called </a:t>
            </a:r>
            <a:r>
              <a:rPr lang="en-US" b="1" dirty="0">
                <a:solidFill>
                  <a:schemeClr val="tx1"/>
                </a:solidFill>
              </a:rPr>
              <a:t>all-descendants</a:t>
            </a:r>
            <a:r>
              <a:rPr lang="en-US" dirty="0">
                <a:solidFill>
                  <a:schemeClr val="tx1"/>
                </a:solidFill>
              </a:rPr>
              <a:t> here.</a:t>
            </a:r>
          </a:p>
        </p:txBody>
      </p:sp>
    </p:spTree>
    <p:extLst>
      <p:ext uri="{BB962C8B-B14F-4D97-AF65-F5344CB8AC3E}">
        <p14:creationId xmlns:p14="http://schemas.microsoft.com/office/powerpoint/2010/main" val="895618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r>
              <a:rPr lang="en-US" sz="2000" b="1" dirty="0">
                <a:latin typeface="Consolas" pitchFamily="49" charset="0"/>
                <a:cs typeface="Consolas" pitchFamily="49" charset="0"/>
              </a:rPr>
              <a:t>(person-descendants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(all-descendants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34</a:t>
            </a:fld>
            <a:endParaRPr lang="en-US"/>
          </a:p>
        </p:txBody>
      </p:sp>
      <p:grpSp>
        <p:nvGrpSpPr>
          <p:cNvPr id="18" name="Group 17"/>
          <p:cNvGrpSpPr/>
          <p:nvPr/>
        </p:nvGrpSpPr>
        <p:grpSpPr>
          <a:xfrm>
            <a:off x="5105400" y="699817"/>
            <a:ext cx="3886200" cy="3276600"/>
            <a:chOff x="2514600" y="1828800"/>
            <a:chExt cx="4267200" cy="4038600"/>
          </a:xfrm>
        </p:grpSpPr>
        <p:grpSp>
          <p:nvGrpSpPr>
            <p:cNvPr id="19" name="Group 38"/>
            <p:cNvGrpSpPr/>
            <p:nvPr/>
          </p:nvGrpSpPr>
          <p:grpSpPr>
            <a:xfrm>
              <a:off x="2514600" y="1828800"/>
              <a:ext cx="4267200" cy="4038600"/>
              <a:chOff x="2514600" y="1828800"/>
              <a:chExt cx="4267200" cy="4038600"/>
            </a:xfrm>
          </p:grpSpPr>
          <p:sp>
            <p:nvSpPr>
              <p:cNvPr id="25" name="Rounded Rectangle 24"/>
              <p:cNvSpPr/>
              <p:nvPr/>
            </p:nvSpPr>
            <p:spPr>
              <a:xfrm>
                <a:off x="4419600" y="1828800"/>
                <a:ext cx="914400" cy="914400"/>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fred</a:t>
                </a:r>
                <a:endParaRPr lang="en-US" b="1" dirty="0">
                  <a:solidFill>
                    <a:schemeClr val="tx1"/>
                  </a:solidFill>
                </a:endParaRPr>
              </a:p>
            </p:txBody>
          </p:sp>
          <p:sp>
            <p:nvSpPr>
              <p:cNvPr id="26" name="Rounded Rectangle 25"/>
              <p:cNvSpPr/>
              <p:nvPr/>
            </p:nvSpPr>
            <p:spPr>
              <a:xfrm>
                <a:off x="3124200" y="3390900"/>
                <a:ext cx="10668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chuck</a:t>
                </a:r>
              </a:p>
            </p:txBody>
          </p:sp>
          <p:sp>
            <p:nvSpPr>
              <p:cNvPr id="27" name="Rounded Rectangle 26"/>
              <p:cNvSpPr/>
              <p:nvPr/>
            </p:nvSpPr>
            <p:spPr>
              <a:xfrm>
                <a:off x="5638800" y="3390900"/>
                <a:ext cx="11430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eddie</a:t>
                </a:r>
                <a:endParaRPr lang="en-US" b="1" dirty="0">
                  <a:solidFill>
                    <a:schemeClr val="tx1"/>
                  </a:solidFill>
                </a:endParaRPr>
              </a:p>
            </p:txBody>
          </p:sp>
          <p:sp>
            <p:nvSpPr>
              <p:cNvPr id="28" name="Rounded Rectangle 27"/>
              <p:cNvSpPr/>
              <p:nvPr/>
            </p:nvSpPr>
            <p:spPr>
              <a:xfrm>
                <a:off x="25146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alice</a:t>
                </a:r>
                <a:endParaRPr lang="en-US" b="1" dirty="0">
                  <a:solidFill>
                    <a:schemeClr val="tx1"/>
                  </a:solidFill>
                </a:endParaRPr>
              </a:p>
            </p:txBody>
          </p:sp>
          <p:sp>
            <p:nvSpPr>
              <p:cNvPr id="29" name="Rounded Rectangle 28"/>
              <p:cNvSpPr/>
              <p:nvPr/>
            </p:nvSpPr>
            <p:spPr>
              <a:xfrm>
                <a:off x="37338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bob</a:t>
                </a:r>
              </a:p>
            </p:txBody>
          </p:sp>
          <p:sp>
            <p:nvSpPr>
              <p:cNvPr id="30" name="Rounded Rectangle 29"/>
              <p:cNvSpPr/>
              <p:nvPr/>
            </p:nvSpPr>
            <p:spPr>
              <a:xfrm>
                <a:off x="57531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dave</a:t>
                </a:r>
                <a:endParaRPr lang="en-US" b="1" dirty="0">
                  <a:solidFill>
                    <a:schemeClr val="tx1"/>
                  </a:solidFill>
                </a:endParaRPr>
              </a:p>
            </p:txBody>
          </p:sp>
        </p:grpSp>
        <p:cxnSp>
          <p:nvCxnSpPr>
            <p:cNvPr id="20" name="Straight Arrow Connector 19"/>
            <p:cNvCxnSpPr>
              <a:stCxn id="25" idx="2"/>
              <a:endCxn id="26" idx="0"/>
            </p:cNvCxnSpPr>
            <p:nvPr/>
          </p:nvCxnSpPr>
          <p:spPr>
            <a:xfrm rot="5400000">
              <a:off x="3943350" y="2457450"/>
              <a:ext cx="647700" cy="12192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5" idx="2"/>
              <a:endCxn id="27" idx="0"/>
            </p:cNvCxnSpPr>
            <p:nvPr/>
          </p:nvCxnSpPr>
          <p:spPr>
            <a:xfrm rot="16200000" flipH="1">
              <a:off x="5219700" y="2400300"/>
              <a:ext cx="647700" cy="13335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6" idx="2"/>
              <a:endCxn id="28" idx="0"/>
            </p:cNvCxnSpPr>
            <p:nvPr/>
          </p:nvCxnSpPr>
          <p:spPr>
            <a:xfrm rot="5400000">
              <a:off x="2990850" y="4286250"/>
              <a:ext cx="647700" cy="6858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6" idx="2"/>
              <a:endCxn id="29" idx="0"/>
            </p:cNvCxnSpPr>
            <p:nvPr/>
          </p:nvCxnSpPr>
          <p:spPr>
            <a:xfrm rot="16200000" flipH="1">
              <a:off x="3600450" y="4362450"/>
              <a:ext cx="647700" cy="5334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7" idx="2"/>
              <a:endCxn id="30" idx="0"/>
            </p:cNvCxnSpPr>
            <p:nvPr/>
          </p:nvCxnSpPr>
          <p:spPr>
            <a:xfrm rot="5400000">
              <a:off x="5886450" y="4629150"/>
              <a:ext cx="647700"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1618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plist-fn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PersonList</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35</a:t>
            </a:fld>
            <a:endParaRPr lang="en-US"/>
          </a:p>
        </p:txBody>
      </p:sp>
      <p:sp>
        <p:nvSpPr>
          <p:cNvPr id="5" name="Rectangle 4"/>
          <p:cNvSpPr/>
          <p:nvPr/>
        </p:nvSpPr>
        <p:spPr>
          <a:xfrm>
            <a:off x="6553200" y="1421459"/>
            <a:ext cx="2514600" cy="81468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here are the template questions, as usual.</a:t>
            </a:r>
          </a:p>
        </p:txBody>
      </p:sp>
      <p:grpSp>
        <p:nvGrpSpPr>
          <p:cNvPr id="14" name="Group 13"/>
          <p:cNvGrpSpPr/>
          <p:nvPr/>
        </p:nvGrpSpPr>
        <p:grpSpPr>
          <a:xfrm>
            <a:off x="1643583" y="1371600"/>
            <a:ext cx="7500417" cy="1143000"/>
            <a:chOff x="1643583" y="1371600"/>
            <a:chExt cx="7500417" cy="1143000"/>
          </a:xfrm>
        </p:grpSpPr>
        <p:sp>
          <p:nvSpPr>
            <p:cNvPr id="7" name="Rectangle 6"/>
            <p:cNvSpPr/>
            <p:nvPr/>
          </p:nvSpPr>
          <p:spPr>
            <a:xfrm>
              <a:off x="5867400" y="1371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a person’s children, how do we find the answer for the person?</a:t>
              </a:r>
            </a:p>
          </p:txBody>
        </p:sp>
        <p:cxnSp>
          <p:nvCxnSpPr>
            <p:cNvPr id="13" name="Straight Arrow Connector 12"/>
            <p:cNvCxnSpPr>
              <a:stCxn id="7" idx="1"/>
            </p:cNvCxnSpPr>
            <p:nvPr/>
          </p:nvCxnSpPr>
          <p:spPr>
            <a:xfrm flipH="1">
              <a:off x="1643583" y="1828800"/>
              <a:ext cx="422381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10000" y="3429000"/>
            <a:ext cx="4953000" cy="1447800"/>
            <a:chOff x="3810000" y="3429000"/>
            <a:chExt cx="4953000" cy="1447800"/>
          </a:xfrm>
        </p:grpSpPr>
        <p:sp>
          <p:nvSpPr>
            <p:cNvPr id="9" name="Rectangle 8"/>
            <p:cNvSpPr/>
            <p:nvPr/>
          </p:nvSpPr>
          <p:spPr>
            <a:xfrm>
              <a:off x="6400800" y="3429000"/>
              <a:ext cx="2362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What’s the answer for the empty </a:t>
              </a:r>
              <a:r>
                <a:rPr lang="en-US" dirty="0" err="1">
                  <a:solidFill>
                    <a:schemeClr val="tx1"/>
                  </a:solidFill>
                </a:rPr>
                <a:t>PersonList</a:t>
              </a:r>
              <a:r>
                <a:rPr lang="en-US" dirty="0">
                  <a:solidFill>
                    <a:schemeClr val="tx1"/>
                  </a:solidFill>
                </a:rPr>
                <a:t>?</a:t>
              </a:r>
            </a:p>
          </p:txBody>
        </p:sp>
        <p:cxnSp>
          <p:nvCxnSpPr>
            <p:cNvPr id="16" name="Straight Arrow Connector 15"/>
            <p:cNvCxnSpPr>
              <a:stCxn id="9" idx="1"/>
            </p:cNvCxnSpPr>
            <p:nvPr/>
          </p:nvCxnSpPr>
          <p:spPr>
            <a:xfrm flipH="1">
              <a:off x="3810000" y="3886200"/>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14400" y="5638800"/>
            <a:ext cx="7162800" cy="1219200"/>
            <a:chOff x="914400" y="5638800"/>
            <a:chExt cx="7162800" cy="1219200"/>
          </a:xfrm>
        </p:grpSpPr>
        <p:sp>
          <p:nvSpPr>
            <p:cNvPr id="11" name="Rectangle 10"/>
            <p:cNvSpPr/>
            <p:nvPr/>
          </p:nvSpPr>
          <p:spPr>
            <a:xfrm>
              <a:off x="914400" y="6172200"/>
              <a:ext cx="7162800" cy="685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the first person in the list and the answer for the rest of the people in the list, how do we find the answer for the whole list?</a:t>
              </a:r>
            </a:p>
          </p:txBody>
        </p:sp>
        <p:cxnSp>
          <p:nvCxnSpPr>
            <p:cNvPr id="18" name="Straight Arrow Connector 17"/>
            <p:cNvCxnSpPr/>
            <p:nvPr/>
          </p:nvCxnSpPr>
          <p:spPr>
            <a:xfrm flipV="1">
              <a:off x="2590800" y="5638800"/>
              <a:ext cx="76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471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57200" y="1600200"/>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STRATEGY: Use template for Person on p</a:t>
            </a:r>
          </a:p>
          <a:p>
            <a:pPr>
              <a:buFont typeface="Arial" pitchFamily="34" charset="0"/>
              <a:buNone/>
            </a:pPr>
            <a:r>
              <a:rPr lang="en-US" sz="2000" b="1" dirty="0">
                <a:latin typeface="Consolas" pitchFamily="49" charset="0"/>
                <a:cs typeface="Consolas" pitchFamily="49" charset="0"/>
              </a:rPr>
              <a:t>(define (person-descendants p)</a:t>
            </a:r>
          </a:p>
          <a:p>
            <a:pPr>
              <a:buFont typeface="Arial" pitchFamily="34" charset="0"/>
              <a:buNone/>
            </a:pPr>
            <a:r>
              <a:rPr lang="en-US" sz="2000" b="1" dirty="0">
                <a:latin typeface="Consolas" pitchFamily="49" charset="0"/>
                <a:cs typeface="Consolas" pitchFamily="49" charset="0"/>
              </a:rPr>
              <a:t>  (...</a:t>
            </a:r>
          </a:p>
          <a:p>
            <a:pPr>
              <a:buFont typeface="Arial" pitchFamily="34" charset="0"/>
              <a:buNone/>
            </a:pPr>
            <a:r>
              <a:rPr lang="en-US" sz="2000" b="1" dirty="0">
                <a:latin typeface="Consolas" pitchFamily="49" charset="0"/>
                <a:cs typeface="Consolas" pitchFamily="49" charset="0"/>
              </a:rPr>
              <a:t>   (person-children p)</a:t>
            </a:r>
          </a:p>
          <a:p>
            <a:pPr>
              <a:buFont typeface="Arial" pitchFamily="34" charset="0"/>
              <a:buNone/>
            </a:pPr>
            <a:r>
              <a:rPr lang="en-US" sz="2000" b="1" dirty="0">
                <a:latin typeface="Consolas" pitchFamily="49" charset="0"/>
                <a:cs typeface="Consolas" pitchFamily="49" charset="0"/>
              </a:rPr>
              <a:t>   (all-descendants (person-children p))))</a:t>
            </a:r>
          </a:p>
          <a:p>
            <a:pPr>
              <a:buFont typeface="Arial" pitchFamily="34" charset="0"/>
              <a:buNone/>
            </a:pP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STRATEGY: Use template for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on </a:t>
            </a:r>
            <a:r>
              <a:rPr lang="en-US" sz="2000" b="1" dirty="0" err="1">
                <a:latin typeface="Consolas" pitchFamily="49" charset="0"/>
                <a:cs typeface="Consolas" pitchFamily="49" charset="0"/>
              </a:rPr>
              <a:t>ps</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(define (all-descendants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  ]</a:t>
            </a:r>
          </a:p>
          <a:p>
            <a:pPr>
              <a:buFont typeface="Arial" pitchFamily="34" charset="0"/>
              <a:buNone/>
            </a:pPr>
            <a:r>
              <a:rPr lang="en-US" sz="2000" b="1" dirty="0">
                <a:latin typeface="Consolas" pitchFamily="49" charset="0"/>
                <a:cs typeface="Consolas" pitchFamily="49" charset="0"/>
              </a:rPr>
              <a:t>    [else (...</a:t>
            </a:r>
          </a:p>
          <a:p>
            <a:pPr>
              <a:buFont typeface="Arial" pitchFamily="34" charset="0"/>
              <a:buNone/>
            </a:pPr>
            <a:r>
              <a:rPr lang="en-US" sz="2000" b="1" dirty="0">
                <a:latin typeface="Consolas" pitchFamily="49" charset="0"/>
                <a:cs typeface="Consolas" pitchFamily="49" charset="0"/>
              </a:rPr>
              <a:t>           (person-descendants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(all-descendants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endParaRPr lang="en-US" sz="2000" b="1"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Function Definitions</a:t>
            </a:r>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pPr>
              <a:buNone/>
            </a:pPr>
            <a:r>
              <a:rPr lang="en-US" sz="2000" b="1" dirty="0">
                <a:latin typeface="Consolas" pitchFamily="49" charset="0"/>
                <a:cs typeface="Consolas" pitchFamily="49" charset="0"/>
              </a:rPr>
              <a:t>;;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(person-descendants p)</a:t>
            </a:r>
          </a:p>
          <a:p>
            <a:pPr>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(person-children p)</a:t>
            </a:r>
          </a:p>
          <a:p>
            <a:pPr>
              <a:buNone/>
            </a:pPr>
            <a:r>
              <a:rPr lang="en-US" sz="2000" b="1" dirty="0">
                <a:latin typeface="Consolas" pitchFamily="49" charset="0"/>
                <a:cs typeface="Consolas" pitchFamily="49" charset="0"/>
              </a:rPr>
              <a:t>   (all-descendants (person-children p))))</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template for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on </a:t>
            </a:r>
            <a:r>
              <a:rPr lang="en-US" sz="2000" b="1" dirty="0" err="1">
                <a:latin typeface="Consolas" pitchFamily="49" charset="0"/>
                <a:cs typeface="Consolas" pitchFamily="49" charset="0"/>
              </a:rPr>
              <a:t>ps</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(all-descendants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(person-descendants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(all-descendants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C1D4534E-1B22-4A44-850A-B3E8E9EE687A}" type="slidenum">
              <a:rPr lang="en-US" smtClean="0"/>
              <a:t>36</a:t>
            </a:fld>
            <a:endParaRPr lang="en-US"/>
          </a:p>
        </p:txBody>
      </p:sp>
      <p:sp>
        <p:nvSpPr>
          <p:cNvPr id="4" name="Rectangle 3"/>
          <p:cNvSpPr/>
          <p:nvPr/>
        </p:nvSpPr>
        <p:spPr>
          <a:xfrm>
            <a:off x="6943725" y="3733800"/>
            <a:ext cx="2133600" cy="9144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answers come right from the definition!</a:t>
            </a:r>
          </a:p>
        </p:txBody>
      </p:sp>
      <p:sp>
        <p:nvSpPr>
          <p:cNvPr id="5" name="Rectangle 4"/>
          <p:cNvSpPr/>
          <p:nvPr/>
        </p:nvSpPr>
        <p:spPr>
          <a:xfrm>
            <a:off x="6953250" y="1524000"/>
            <a:ext cx="2114550" cy="14478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fill in the blanks in the template with the answers to the template questions.</a:t>
            </a:r>
          </a:p>
        </p:txBody>
      </p:sp>
    </p:spTree>
    <p:extLst>
      <p:ext uri="{BB962C8B-B14F-4D97-AF65-F5344CB8AC3E}">
        <p14:creationId xmlns:p14="http://schemas.microsoft.com/office/powerpoint/2010/main" val="425835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250"/>
                                        <p:tgtEl>
                                          <p:spTgt spid="7"/>
                                        </p:tgtEl>
                                      </p:cBhvr>
                                    </p:animEffect>
                                    <p:set>
                                      <p:cBhvr>
                                        <p:cTn id="7" dur="1" fill="hold">
                                          <p:stCondLst>
                                            <p:cond delay="1249"/>
                                          </p:stCondLst>
                                        </p:cTn>
                                        <p:tgtEl>
                                          <p:spTgt spid="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250"/>
                                        <p:tgtEl>
                                          <p:spTgt spid="3"/>
                                        </p:tgtEl>
                                      </p:cBhvr>
                                    </p:animEffect>
                                  </p:childTnLst>
                                </p:cTn>
                              </p:par>
                            </p:childTnLst>
                          </p:cTn>
                        </p:par>
                        <p:par>
                          <p:cTn id="11" fill="hold">
                            <p:stCondLst>
                              <p:cond delay="1250"/>
                            </p:stCondLst>
                            <p:childTnLst>
                              <p:par>
                                <p:cTn id="12" presetID="4" presetClass="entr" presetSubtype="16" fill="hold" grpId="0" nodeType="afterEffect">
                                  <p:stCondLst>
                                    <p:cond delay="1000"/>
                                  </p:stCondLst>
                                  <p:childTnLst>
                                    <p:set>
                                      <p:cBhvr>
                                        <p:cTn id="13" dur="1" fill="hold">
                                          <p:stCondLst>
                                            <p:cond delay="0"/>
                                          </p:stCondLst>
                                        </p:cTn>
                                        <p:tgtEl>
                                          <p:spTgt spid="4"/>
                                        </p:tgtEl>
                                        <p:attrNameLst>
                                          <p:attrName>style.visibility</p:attrName>
                                        </p:attrNameLst>
                                      </p:cBhvr>
                                      <p:to>
                                        <p:strVal val="visible"/>
                                      </p:to>
                                    </p:set>
                                    <p:animEffect transition="in" filter="box(i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with the HOFs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(person-descendants p)</a:t>
            </a:r>
          </a:p>
          <a:p>
            <a:pPr>
              <a:buNone/>
            </a:pPr>
            <a:r>
              <a:rPr lang="en-US" sz="2000" b="1" dirty="0">
                <a:latin typeface="Consolas" pitchFamily="49" charset="0"/>
                <a:cs typeface="Consolas" pitchFamily="49" charset="0"/>
              </a:rPr>
              <a:t>  (append</a:t>
            </a:r>
          </a:p>
          <a:p>
            <a:pPr>
              <a:buNone/>
            </a:pPr>
            <a:r>
              <a:rPr lang="en-US" sz="2000" b="1" dirty="0">
                <a:latin typeface="Consolas" pitchFamily="49" charset="0"/>
                <a:cs typeface="Consolas" pitchFamily="49" charset="0"/>
              </a:rPr>
              <a:t>   (person-children p)</a:t>
            </a:r>
          </a:p>
          <a:p>
            <a:pPr>
              <a:buNone/>
            </a:pPr>
            <a:r>
              <a:rPr lang="en-US" sz="2000" b="1" dirty="0">
                <a:latin typeface="Consolas" pitchFamily="49" charset="0"/>
                <a:cs typeface="Consolas" pitchFamily="49" charset="0"/>
              </a:rPr>
              <a:t>   (all-descendants (person-children p))))</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HOF map followed by </a:t>
            </a:r>
            <a:r>
              <a:rPr lang="en-US" sz="2000" b="1" dirty="0" err="1">
                <a:latin typeface="Consolas" pitchFamily="49" charset="0"/>
                <a:cs typeface="Consolas" pitchFamily="49" charset="0"/>
              </a:rPr>
              <a:t>foldr</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(all-descendants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foldr</a:t>
            </a:r>
            <a:r>
              <a:rPr lang="en-US" sz="2000" b="1" dirty="0">
                <a:latin typeface="Consolas" pitchFamily="49" charset="0"/>
                <a:cs typeface="Consolas" pitchFamily="49" charset="0"/>
              </a:rPr>
              <a:t> append empty</a:t>
            </a:r>
          </a:p>
          <a:p>
            <a:pPr>
              <a:buNone/>
            </a:pPr>
            <a:r>
              <a:rPr lang="en-US" sz="2000" b="1" dirty="0">
                <a:latin typeface="Consolas" pitchFamily="49" charset="0"/>
                <a:cs typeface="Consolas" pitchFamily="49" charset="0"/>
              </a:rPr>
              <a:t>    (map person-descendants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37</a:t>
            </a:fld>
            <a:endParaRPr lang="en-US"/>
          </a:p>
        </p:txBody>
      </p:sp>
      <p:sp>
        <p:nvSpPr>
          <p:cNvPr id="7" name="Right Arrow 6"/>
          <p:cNvSpPr/>
          <p:nvPr/>
        </p:nvSpPr>
        <p:spPr>
          <a:xfrm rot="4679866">
            <a:off x="1864402" y="4142830"/>
            <a:ext cx="1104542"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ight Arrow 7"/>
          <p:cNvSpPr/>
          <p:nvPr/>
        </p:nvSpPr>
        <p:spPr>
          <a:xfrm rot="15932479">
            <a:off x="1584100" y="3896512"/>
            <a:ext cx="2961027"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ectangle 3"/>
          <p:cNvSpPr/>
          <p:nvPr/>
        </p:nvSpPr>
        <p:spPr>
          <a:xfrm>
            <a:off x="5334000" y="4888436"/>
            <a:ext cx="2819400" cy="195717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As we did before, we could replace the structural decomposition on </a:t>
            </a:r>
            <a:r>
              <a:rPr lang="en-US" dirty="0" err="1">
                <a:solidFill>
                  <a:schemeClr val="tx1"/>
                </a:solidFill>
              </a:rPr>
              <a:t>PersonList</a:t>
            </a:r>
            <a:r>
              <a:rPr lang="en-US" dirty="0">
                <a:solidFill>
                  <a:schemeClr val="tx1"/>
                </a:solidFill>
              </a:rPr>
              <a:t> with Higher-Order Function Composition.  The functions are still mutually recursive.</a:t>
            </a:r>
          </a:p>
        </p:txBody>
      </p:sp>
      <p:sp>
        <p:nvSpPr>
          <p:cNvPr id="6" name="&quot;Not Allowed&quot; Symbol 5"/>
          <p:cNvSpPr/>
          <p:nvPr/>
        </p:nvSpPr>
        <p:spPr>
          <a:xfrm>
            <a:off x="4876800" y="2133600"/>
            <a:ext cx="2590800" cy="2209800"/>
          </a:xfrm>
          <a:prstGeom prst="noSmoking">
            <a:avLst/>
          </a:prstGeom>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64802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(check-equal?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(check-equal? </a:t>
            </a:r>
          </a:p>
          <a:p>
            <a:pPr>
              <a:buNone/>
            </a:pPr>
            <a:r>
              <a:rPr lang="en-US" sz="2000" b="1" dirty="0">
                <a:latin typeface="Consolas" pitchFamily="49" charset="0"/>
                <a:cs typeface="Consolas" pitchFamily="49" charset="0"/>
              </a:rPr>
              <a:t> (all-descendants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38</a:t>
            </a:fld>
            <a:endParaRPr lang="en-US"/>
          </a:p>
        </p:txBody>
      </p:sp>
    </p:spTree>
    <p:extLst>
      <p:ext uri="{BB962C8B-B14F-4D97-AF65-F5344CB8AC3E}">
        <p14:creationId xmlns:p14="http://schemas.microsoft.com/office/powerpoint/2010/main" val="3315078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Are these good tests?</a:t>
            </a:r>
          </a:p>
        </p:txBody>
      </p:sp>
      <p:sp>
        <p:nvSpPr>
          <p:cNvPr id="3" name="Content Placeholder 2"/>
          <p:cNvSpPr>
            <a:spLocks noGrp="1"/>
          </p:cNvSpPr>
          <p:nvPr>
            <p:ph idx="1"/>
          </p:nvPr>
        </p:nvSpPr>
        <p:spPr/>
        <p:txBody>
          <a:bodyPr/>
          <a:lstStyle/>
          <a:p>
            <a:r>
              <a:rPr lang="en-US" dirty="0"/>
              <a:t>Could a program fail these tests but still be correct? If so, how?</a:t>
            </a:r>
          </a:p>
          <a:p>
            <a:r>
              <a:rPr lang="en-US" dirty="0"/>
              <a:t>Answer: Yes! It could produce the list of descendants in a different order, or with duplications.</a:t>
            </a:r>
          </a:p>
        </p:txBody>
      </p:sp>
      <p:sp>
        <p:nvSpPr>
          <p:cNvPr id="4" name="Slide Number Placeholder 3"/>
          <p:cNvSpPr>
            <a:spLocks noGrp="1"/>
          </p:cNvSpPr>
          <p:nvPr>
            <p:ph type="sldNum" sz="quarter" idx="12"/>
          </p:nvPr>
        </p:nvSpPr>
        <p:spPr/>
        <p:txBody>
          <a:bodyPr/>
          <a:lstStyle/>
          <a:p>
            <a:fld id="{C1D4534E-1B22-4A44-850A-B3E8E9EE687A}" type="slidenum">
              <a:rPr lang="en-US" smtClean="0"/>
              <a:t>39</a:t>
            </a:fld>
            <a:endParaRPr lang="en-US"/>
          </a:p>
        </p:txBody>
      </p:sp>
    </p:spTree>
    <p:extLst>
      <p:ext uri="{BB962C8B-B14F-4D97-AF65-F5344CB8AC3E}">
        <p14:creationId xmlns:p14="http://schemas.microsoft.com/office/powerpoint/2010/main" val="275492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Generalization</a:t>
            </a:r>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Constants</a:t>
            </a:r>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Contexts</a:t>
            </a:r>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Data Representations</a:t>
            </a:r>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Method Implementations</a:t>
            </a:r>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Mixed Data</a:t>
              </a:r>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 Representations</a:t>
              </a:r>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Basics</a:t>
              </a:r>
            </a:p>
          </p:txBody>
        </p:sp>
        <p:sp>
          <p:nvSpPr>
            <p:cNvPr id="27" name="Rounded Rectangle 26"/>
            <p:cNvSpPr/>
            <p:nvPr/>
          </p:nvSpPr>
          <p:spPr>
            <a:xfrm>
              <a:off x="476250" y="3371153"/>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Recursive Data</a:t>
              </a:r>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Functional Data</a:t>
              </a:r>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Objects &amp; Classes</a:t>
              </a:r>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Stateful</a:t>
              </a:r>
              <a:r>
                <a:rPr lang="en-US" dirty="0"/>
                <a:t> Objects</a:t>
              </a:r>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Design Strategies</a:t>
              </a:r>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Combine simpler functions</a:t>
              </a:r>
            </a:p>
          </p:txBody>
        </p:sp>
        <p:sp>
          <p:nvSpPr>
            <p:cNvPr id="23" name="Rounded Rectangle 22"/>
            <p:cNvSpPr/>
            <p:nvPr/>
          </p:nvSpPr>
          <p:spPr>
            <a:xfrm>
              <a:off x="2598691" y="276614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 a template</a:t>
              </a:r>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Divide into Cases</a:t>
              </a:r>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Call a more general function</a:t>
              </a:r>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Communicate via State</a:t>
              </a:r>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t>Module 06</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4</a:t>
            </a:fld>
            <a:endParaRPr lang="en-US"/>
          </a:p>
        </p:txBody>
      </p:sp>
      <p:sp>
        <p:nvSpPr>
          <p:cNvPr id="40" name="Cross 39"/>
          <p:cNvSpPr/>
          <p:nvPr/>
        </p:nvSpPr>
        <p:spPr>
          <a:xfrm>
            <a:off x="3581400" y="2514600"/>
            <a:ext cx="3352800" cy="2971800"/>
          </a:xfrm>
          <a:prstGeom prst="plus">
            <a:avLst>
              <a:gd name="adj" fmla="val 35000"/>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3346287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Tests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same-people?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same-people?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bob))</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same-people?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(all-descendants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40</a:t>
            </a:fld>
            <a:endParaRPr lang="en-US"/>
          </a:p>
        </p:txBody>
      </p:sp>
      <p:sp>
        <p:nvSpPr>
          <p:cNvPr id="13" name="Right Arrow 12"/>
          <p:cNvSpPr/>
          <p:nvPr/>
        </p:nvSpPr>
        <p:spPr>
          <a:xfrm rot="3661945">
            <a:off x="4046005" y="3232917"/>
            <a:ext cx="1228575" cy="152400"/>
          </a:xfrm>
          <a:prstGeom prst="rightArrow">
            <a:avLst/>
          </a:prstGeom>
          <a:solidFill>
            <a:schemeClr val="accent3">
              <a:lumMod val="7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ight Arrow 13"/>
          <p:cNvSpPr/>
          <p:nvPr/>
        </p:nvSpPr>
        <p:spPr>
          <a:xfrm rot="7016350">
            <a:off x="4008956" y="3233159"/>
            <a:ext cx="1192694" cy="152400"/>
          </a:xfrm>
          <a:prstGeom prst="rightArrow">
            <a:avLst/>
          </a:prstGeom>
          <a:solidFill>
            <a:schemeClr val="accent4"/>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5858217" y="1430338"/>
            <a:ext cx="2819400" cy="1444625"/>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chemeClr val="tx1"/>
                </a:solidFill>
              </a:rPr>
              <a:t>There are two ways we could solve this problem:</a:t>
            </a:r>
          </a:p>
          <a:p>
            <a:pPr lvl="0"/>
            <a:r>
              <a:rPr lang="en-US" sz="1200" dirty="0">
                <a:solidFill>
                  <a:schemeClr val="tx1"/>
                </a:solidFill>
              </a:rPr>
              <a:t>1. We could have our purpose statement specify the order in which the descendants are to be listed.</a:t>
            </a:r>
          </a:p>
          <a:p>
            <a:pPr lvl="0"/>
            <a:r>
              <a:rPr lang="en-US" sz="1200" dirty="0">
                <a:solidFill>
                  <a:schemeClr val="tx1"/>
                </a:solidFill>
              </a:rPr>
              <a:t>2. We could use smarter tests that would accept the answer list in any order.</a:t>
            </a:r>
          </a:p>
        </p:txBody>
      </p:sp>
      <p:sp>
        <p:nvSpPr>
          <p:cNvPr id="8" name="Rectangle 7"/>
          <p:cNvSpPr/>
          <p:nvPr/>
        </p:nvSpPr>
        <p:spPr>
          <a:xfrm>
            <a:off x="5858217" y="3057525"/>
            <a:ext cx="2819400" cy="2200275"/>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chemeClr val="tx1"/>
                </a:solidFill>
              </a:rPr>
              <a:t>Here we've adopted the second approach.  Instead of </a:t>
            </a:r>
            <a:r>
              <a:rPr lang="en-US" sz="1200" b="1" dirty="0">
                <a:solidFill>
                  <a:schemeClr val="tx1"/>
                </a:solidFill>
              </a:rPr>
              <a:t>check-equal?</a:t>
            </a:r>
            <a:r>
              <a:rPr lang="en-US" sz="1200" dirty="0">
                <a:solidFill>
                  <a:schemeClr val="tx1"/>
                </a:solidFill>
              </a:rPr>
              <a:t>, we use </a:t>
            </a:r>
            <a:r>
              <a:rPr lang="en-US" sz="1200" b="1" dirty="0">
                <a:solidFill>
                  <a:schemeClr val="tx1"/>
                </a:solidFill>
              </a:rPr>
              <a:t>check</a:t>
            </a:r>
            <a:r>
              <a:rPr lang="en-US" sz="1200" dirty="0">
                <a:solidFill>
                  <a:schemeClr val="tx1"/>
                </a:solidFill>
              </a:rPr>
              <a:t>, which takes as its first argument a predicate to be used to compare the actual and expected answers.  We'll have to define a function </a:t>
            </a:r>
            <a:r>
              <a:rPr lang="en-US" sz="1200" b="1" dirty="0">
                <a:solidFill>
                  <a:schemeClr val="tx1"/>
                </a:solidFill>
              </a:rPr>
              <a:t>same-people? </a:t>
            </a:r>
            <a:r>
              <a:rPr lang="en-US" sz="1200" dirty="0">
                <a:solidFill>
                  <a:schemeClr val="tx1"/>
                </a:solidFill>
              </a:rPr>
              <a:t>.  We've done this in the example file for this lesson.  And of course we have to have tests for same-people? ; otherwise we wouldn't have any reason to believe the results of the tests that rely on it.</a:t>
            </a:r>
          </a:p>
        </p:txBody>
      </p:sp>
      <p:sp>
        <p:nvSpPr>
          <p:cNvPr id="9" name="Rectangle 8"/>
          <p:cNvSpPr/>
          <p:nvPr/>
        </p:nvSpPr>
        <p:spPr>
          <a:xfrm>
            <a:off x="5858217" y="5440362"/>
            <a:ext cx="2819400" cy="74295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rPr>
              <a:t>Here are some tests for </a:t>
            </a:r>
            <a:r>
              <a:rPr lang="en-US" sz="1200" b="1" dirty="0">
                <a:solidFill>
                  <a:schemeClr val="tx1"/>
                </a:solidFill>
              </a:rPr>
              <a:t>(person-descendants </a:t>
            </a:r>
            <a:r>
              <a:rPr lang="en-US" sz="1200" b="1" dirty="0" err="1">
                <a:solidFill>
                  <a:schemeClr val="tx1"/>
                </a:solidFill>
              </a:rPr>
              <a:t>fred</a:t>
            </a:r>
            <a:r>
              <a:rPr lang="en-US" sz="1200" b="1" dirty="0">
                <a:solidFill>
                  <a:schemeClr val="tx1"/>
                </a:solidFill>
              </a:rPr>
              <a:t>) </a:t>
            </a:r>
            <a:r>
              <a:rPr lang="en-US" sz="1200" dirty="0">
                <a:solidFill>
                  <a:schemeClr val="tx1"/>
                </a:solidFill>
              </a:rPr>
              <a:t>that list the answer in two different orders.</a:t>
            </a:r>
          </a:p>
        </p:txBody>
      </p:sp>
    </p:spTree>
    <p:extLst>
      <p:ext uri="{BB962C8B-B14F-4D97-AF65-F5344CB8AC3E}">
        <p14:creationId xmlns:p14="http://schemas.microsoft.com/office/powerpoint/2010/main" val="2010093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You should now be able to:</a:t>
            </a:r>
          </a:p>
          <a:p>
            <a:pPr lvl="1"/>
            <a:r>
              <a:rPr lang="en-US" dirty="0"/>
              <a:t>recognize situations in which a structure may have a component that is a list of similar structures</a:t>
            </a:r>
          </a:p>
          <a:p>
            <a:pPr lvl="1"/>
            <a:r>
              <a:rPr lang="en-US" dirty="0"/>
              <a:t>write a data definition for such values</a:t>
            </a:r>
          </a:p>
          <a:p>
            <a:pPr lvl="1"/>
            <a:r>
              <a:rPr lang="en-US" dirty="0"/>
              <a:t>write a template for such a structure</a:t>
            </a:r>
          </a:p>
          <a:p>
            <a:pPr lvl="1"/>
            <a:r>
              <a:rPr lang="en-US" dirty="0"/>
              <a:t>write functions on such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41</a:t>
            </a:fld>
            <a:endParaRPr lang="en-US"/>
          </a:p>
        </p:txBody>
      </p:sp>
    </p:spTree>
    <p:extLst>
      <p:ext uri="{BB962C8B-B14F-4D97-AF65-F5344CB8AC3E}">
        <p14:creationId xmlns:p14="http://schemas.microsoft.com/office/powerpoint/2010/main" val="11673124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05-2-descendants.rkt in the Examples folder</a:t>
            </a:r>
          </a:p>
          <a:p>
            <a:r>
              <a:rPr lang="en-US" dirty="0"/>
              <a:t>If you have questions about this lesson, ask them on the Discussion Board</a:t>
            </a:r>
          </a:p>
          <a:p>
            <a:r>
              <a:rPr lang="en-US" dirty="0"/>
              <a:t>Do Guided Practice 5.2</a:t>
            </a:r>
          </a:p>
        </p:txBody>
      </p:sp>
      <p:sp>
        <p:nvSpPr>
          <p:cNvPr id="4" name="Slide Number Placeholder 3"/>
          <p:cNvSpPr>
            <a:spLocks noGrp="1"/>
          </p:cNvSpPr>
          <p:nvPr>
            <p:ph type="sldNum" sz="quarter" idx="12"/>
          </p:nvPr>
        </p:nvSpPr>
        <p:spPr/>
        <p:txBody>
          <a:bodyPr/>
          <a:lstStyle/>
          <a:p>
            <a:fld id="{C1D4534E-1B22-4A44-850A-B3E8E9EE687A}" type="slidenum">
              <a:rPr lang="en-US" smtClean="0"/>
              <a:t>42</a:t>
            </a:fld>
            <a:endParaRPr lang="en-US"/>
          </a:p>
        </p:txBody>
      </p:sp>
    </p:spTree>
    <p:extLst>
      <p:ext uri="{BB962C8B-B14F-4D97-AF65-F5344CB8AC3E}">
        <p14:creationId xmlns:p14="http://schemas.microsoft.com/office/powerpoint/2010/main" val="20713673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Lists of Lists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a:t>Lesson 6.4</a:t>
            </a:r>
            <a:endParaRPr lang="en-US" dirty="0"/>
          </a:p>
          <a:p>
            <a:endParaRPr lang="en-US" dirty="0"/>
          </a:p>
        </p:txBody>
      </p:sp>
      <p:sp>
        <p:nvSpPr>
          <p:cNvPr id="7" name="Slide Number Placeholder 6"/>
          <p:cNvSpPr>
            <a:spLocks noGrp="1"/>
          </p:cNvSpPr>
          <p:nvPr>
            <p:ph type="sldNum" sz="quarter" idx="12"/>
          </p:nvPr>
        </p:nvSpPr>
        <p:spPr/>
        <p:txBody>
          <a:bodyPr/>
          <a:lstStyle/>
          <a:p>
            <a:fld id="{C1D4534E-1B22-4A44-850A-B3E8E9EE687A}" type="slidenum">
              <a:rPr lang="en-US" smtClean="0"/>
              <a:t>43</a:t>
            </a:fld>
            <a:endParaRPr lang="en-US"/>
          </a:p>
        </p:txBody>
      </p:sp>
      <p:grpSp>
        <p:nvGrpSpPr>
          <p:cNvPr id="8" name="Group 7"/>
          <p:cNvGrpSpPr/>
          <p:nvPr/>
        </p:nvGrpSpPr>
        <p:grpSpPr>
          <a:xfrm>
            <a:off x="120650" y="6314759"/>
            <a:ext cx="8902700" cy="400110"/>
            <a:chOff x="120650" y="6314759"/>
            <a:chExt cx="8902700" cy="400110"/>
          </a:xfrm>
        </p:grpSpPr>
        <p:pic>
          <p:nvPicPr>
            <p:cNvPr id="9" name="Picture 8"/>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0" name="TextBox 9"/>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3288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Give examples of S-expressions</a:t>
            </a:r>
          </a:p>
          <a:p>
            <a:pPr lvl="1"/>
            <a:r>
              <a:rPr lang="en-US" dirty="0"/>
              <a:t>Write the data definition and template for S-expressions</a:t>
            </a:r>
          </a:p>
          <a:p>
            <a:pPr lvl="1"/>
            <a:r>
              <a:rPr lang="en-US" dirty="0"/>
              <a:t>Write functions on S-expressions using the template</a:t>
            </a:r>
          </a:p>
        </p:txBody>
      </p:sp>
      <p:sp>
        <p:nvSpPr>
          <p:cNvPr id="4" name="Slide Number Placeholder 3"/>
          <p:cNvSpPr>
            <a:spLocks noGrp="1"/>
          </p:cNvSpPr>
          <p:nvPr>
            <p:ph type="sldNum" sz="quarter" idx="12"/>
          </p:nvPr>
        </p:nvSpPr>
        <p:spPr/>
        <p:txBody>
          <a:bodyPr/>
          <a:lstStyle/>
          <a:p>
            <a:fld id="{C1D4534E-1B22-4A44-850A-B3E8E9EE687A}" type="slidenum">
              <a:rPr lang="en-US" smtClean="0"/>
              <a:t>44</a:t>
            </a:fld>
            <a:endParaRPr lang="en-US"/>
          </a:p>
        </p:txBody>
      </p:sp>
    </p:spTree>
    <p:extLst>
      <p:ext uri="{BB962C8B-B14F-4D97-AF65-F5344CB8AC3E}">
        <p14:creationId xmlns:p14="http://schemas.microsoft.com/office/powerpoint/2010/main" val="21868471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S-expressions (informally)</a:t>
            </a:r>
          </a:p>
        </p:txBody>
      </p:sp>
      <p:sp>
        <p:nvSpPr>
          <p:cNvPr id="3" name="Content Placeholder 2"/>
          <p:cNvSpPr>
            <a:spLocks noGrp="1"/>
          </p:cNvSpPr>
          <p:nvPr>
            <p:ph idx="1"/>
          </p:nvPr>
        </p:nvSpPr>
        <p:spPr/>
        <p:txBody>
          <a:bodyPr>
            <a:normAutofit lnSpcReduction="10000"/>
          </a:bodyPr>
          <a:lstStyle/>
          <a:p>
            <a:r>
              <a:rPr lang="en-US" dirty="0"/>
              <a:t>An S-expression is something that is either a string or a list of S-expressions.</a:t>
            </a:r>
          </a:p>
          <a:p>
            <a:r>
              <a:rPr lang="en-US" dirty="0"/>
              <a:t>So if it's a list, it could  contain strings, or lists of strings, or lists of lists of strings, etc.</a:t>
            </a:r>
          </a:p>
          <a:p>
            <a:r>
              <a:rPr lang="en-US" dirty="0"/>
              <a:t>Think of it as a nested list, where there's no bound on how deep the nesting can get.</a:t>
            </a:r>
          </a:p>
          <a:p>
            <a:r>
              <a:rPr lang="en-US" dirty="0"/>
              <a:t>Another way of thinking of it is as a multi-way tree, except that the data is all at the leaves instead of in the interior nodes.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45</a:t>
            </a:fld>
            <a:endParaRPr lang="en-US"/>
          </a:p>
        </p:txBody>
      </p:sp>
    </p:spTree>
    <p:extLst>
      <p:ext uri="{BB962C8B-B14F-4D97-AF65-F5344CB8AC3E}">
        <p14:creationId xmlns:p14="http://schemas.microsoft.com/office/powerpoint/2010/main" val="1646032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History</a:t>
            </a:r>
          </a:p>
        </p:txBody>
      </p:sp>
      <p:sp>
        <p:nvSpPr>
          <p:cNvPr id="3" name="Content Placeholder 2"/>
          <p:cNvSpPr>
            <a:spLocks noGrp="1"/>
          </p:cNvSpPr>
          <p:nvPr>
            <p:ph idx="1"/>
          </p:nvPr>
        </p:nvSpPr>
        <p:spPr/>
        <p:txBody>
          <a:bodyPr>
            <a:noAutofit/>
          </a:bodyPr>
          <a:lstStyle/>
          <a:p>
            <a:r>
              <a:rPr lang="en-US" sz="2000" dirty="0"/>
              <a:t>An S-expression is a kind of nested list, that is, a list whose elements may be other lists.  Here is an informal history of S-expressions.  </a:t>
            </a:r>
          </a:p>
          <a:p>
            <a:r>
              <a:rPr lang="en-US" sz="2000" dirty="0"/>
              <a:t>S-expressions were invented by </a:t>
            </a:r>
            <a:r>
              <a:rPr lang="en-US" sz="2000" u="sng" dirty="0">
                <a:hlinkClick r:id="rId2"/>
              </a:rPr>
              <a:t>John McCarthy</a:t>
            </a:r>
            <a:r>
              <a:rPr lang="en-US" sz="2000" dirty="0"/>
              <a:t> (1927-2011) for the programming language Lisp in 1958.  McCarthy invented Lisp to solve problems in artificial intelligence.  </a:t>
            </a:r>
          </a:p>
          <a:p>
            <a:r>
              <a:rPr lang="en-US" sz="2000" dirty="0"/>
              <a:t>Lisp introduced lists, S-expressions, and parenthesized syntax.  The syntax of Lisp and its descendants, like Racket, is based on S-expressions.  </a:t>
            </a:r>
          </a:p>
          <a:p>
            <a:r>
              <a:rPr lang="en-US" sz="2000" dirty="0"/>
              <a:t>The use of S-expressions for syntax makes it easy to read and write programs:  all you have to do is balance parentheses.  This is much simpler than the syntax of other programming languages, which have semicolons and other rules that can make programs </a:t>
            </a:r>
            <a:r>
              <a:rPr lang="en-US" sz="2000" u="sng" dirty="0">
                <a:hlinkClick r:id="rId3"/>
              </a:rPr>
              <a:t>harder to read</a:t>
            </a:r>
            <a:r>
              <a:rPr lang="en-US" sz="2000" dirty="0"/>
              <a:t>.</a:t>
            </a:r>
          </a:p>
          <a:p>
            <a:pPr>
              <a:spcBef>
                <a:spcPts val="0"/>
              </a:spcBef>
              <a:defRPr/>
            </a:pPr>
            <a:r>
              <a:rPr lang="en-US" sz="2000" dirty="0"/>
              <a:t>S-expressions are one of the great inventions of modern programming.  They were the original idea from which things like XML and JSON grew.</a:t>
            </a:r>
          </a:p>
        </p:txBody>
      </p:sp>
      <p:sp>
        <p:nvSpPr>
          <p:cNvPr id="4" name="Slide Number Placeholder 3"/>
          <p:cNvSpPr>
            <a:spLocks noGrp="1"/>
          </p:cNvSpPr>
          <p:nvPr>
            <p:ph type="sldNum" sz="quarter" idx="12"/>
          </p:nvPr>
        </p:nvSpPr>
        <p:spPr/>
        <p:txBody>
          <a:bodyPr/>
          <a:lstStyle/>
          <a:p>
            <a:fld id="{C1D4534E-1B22-4A44-850A-B3E8E9EE687A}" type="slidenum">
              <a:rPr lang="en-US" smtClean="0"/>
              <a:t>46</a:t>
            </a:fld>
            <a:endParaRPr lang="en-US"/>
          </a:p>
        </p:txBody>
      </p:sp>
    </p:spTree>
    <p:extLst>
      <p:ext uri="{BB962C8B-B14F-4D97-AF65-F5344CB8AC3E}">
        <p14:creationId xmlns:p14="http://schemas.microsoft.com/office/powerpoint/2010/main" val="18583964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fontScale="85000" lnSpcReduction="20000"/>
          </a:bodyPr>
          <a:lstStyle/>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"bob"</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(list "</a:t>
            </a:r>
            <a:r>
              <a:rPr lang="en-US" b="1" dirty="0" err="1">
                <a:latin typeface="Consolas" pitchFamily="49" charset="0"/>
                <a:cs typeface="Consolas" pitchFamily="49" charset="0"/>
              </a:rPr>
              <a:t>alice</a:t>
            </a:r>
            <a:r>
              <a:rPr lang="en-US" b="1" dirty="0">
                <a:latin typeface="Consolas" pitchFamily="49" charset="0"/>
                <a:cs typeface="Consolas" pitchFamily="49" charset="0"/>
              </a:rPr>
              <a:t>" "bob")</a:t>
            </a:r>
          </a:p>
          <a:p>
            <a:pPr>
              <a:buNone/>
            </a:pPr>
            <a:r>
              <a:rPr lang="en-US" b="1" dirty="0">
                <a:latin typeface="Consolas" pitchFamily="49" charset="0"/>
                <a:cs typeface="Consolas" pitchFamily="49" charset="0"/>
              </a:rPr>
              <a:t>(list (list "</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(list "</a:t>
            </a:r>
            <a:r>
              <a:rPr lang="en-US" b="1" dirty="0" err="1">
                <a:latin typeface="Consolas" pitchFamily="49" charset="0"/>
                <a:cs typeface="Consolas" pitchFamily="49" charset="0"/>
              </a:rPr>
              <a:t>dave</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(list "</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(list (list "</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p>
          <a:p>
            <a:pPr>
              <a:buNone/>
            </a:pPr>
            <a:r>
              <a:rPr lang="en-US" b="1" dirty="0">
                <a:latin typeface="Consolas" pitchFamily="49" charset="0"/>
                <a:cs typeface="Consolas" pitchFamily="49" charset="0"/>
              </a:rPr>
              <a:t>      (list (list "ted"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C1D4534E-1B22-4A44-850A-B3E8E9EE687A}" type="slidenum">
              <a:rPr lang="en-US" smtClean="0"/>
              <a:t>47</a:t>
            </a:fld>
            <a:endParaRPr lang="en-US"/>
          </a:p>
        </p:txBody>
      </p:sp>
      <p:sp>
        <p:nvSpPr>
          <p:cNvPr id="4" name="Rectangle 3"/>
          <p:cNvSpPr/>
          <p:nvPr/>
        </p:nvSpPr>
        <p:spPr>
          <a:xfrm>
            <a:off x="5334000" y="1504188"/>
            <a:ext cx="3124200" cy="1283208"/>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 are some examples of S-expressions, in </a:t>
            </a:r>
            <a:r>
              <a:rPr lang="en-US" b="1" dirty="0">
                <a:solidFill>
                  <a:schemeClr val="tx1"/>
                </a:solidFill>
              </a:rPr>
              <a:t>list</a:t>
            </a:r>
            <a:r>
              <a:rPr lang="en-US" dirty="0">
                <a:solidFill>
                  <a:schemeClr val="tx1"/>
                </a:solidFill>
              </a:rPr>
              <a:t> notation (See </a:t>
            </a:r>
            <a:r>
              <a:rPr lang="en-US" dirty="0">
                <a:solidFill>
                  <a:schemeClr val="tx1"/>
                </a:solidFill>
                <a:hlinkClick r:id="rId3" action="ppaction://hlinkpres?slideindex=1&amp;slidetitle="/>
              </a:rPr>
              <a:t>Lesson 4.1</a:t>
            </a:r>
            <a:r>
              <a:rPr lang="en-US" dirty="0">
                <a:solidFill>
                  <a:schemeClr val="tx1"/>
                </a:solidFill>
              </a:rPr>
              <a:t>)</a:t>
            </a:r>
          </a:p>
        </p:txBody>
      </p:sp>
    </p:spTree>
    <p:extLst>
      <p:ext uri="{BB962C8B-B14F-4D97-AF65-F5344CB8AC3E}">
        <p14:creationId xmlns:p14="http://schemas.microsoft.com/office/powerpoint/2010/main" val="39069102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lnSpcReduction="10000"/>
          </a:bodyPr>
          <a:lstStyle/>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"bob"</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 "bob")</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dave</a:t>
            </a:r>
            <a:r>
              <a:rPr lang="en-US" b="1" dirty="0">
                <a:latin typeface="Consolas" pitchFamily="49" charset="0"/>
                <a:cs typeface="Consolas" pitchFamily="49" charset="0"/>
              </a:rPr>
              <a:t>" ("</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p>
          <a:p>
            <a:pPr>
              <a:buNone/>
            </a:pPr>
            <a:r>
              <a:rPr lang="en-US" b="1" dirty="0">
                <a:latin typeface="Consolas" pitchFamily="49" charset="0"/>
                <a:cs typeface="Consolas" pitchFamily="49" charset="0"/>
              </a:rPr>
              <a:t> (("ted"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48</a:t>
            </a:fld>
            <a:endParaRPr lang="en-US"/>
          </a:p>
        </p:txBody>
      </p:sp>
      <p:sp>
        <p:nvSpPr>
          <p:cNvPr id="6" name="Rectangle 5"/>
          <p:cNvSpPr/>
          <p:nvPr/>
        </p:nvSpPr>
        <p:spPr>
          <a:xfrm>
            <a:off x="5181600" y="1504188"/>
            <a:ext cx="3276600" cy="154381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 are the same examples of S-expressions, in </a:t>
            </a:r>
            <a:r>
              <a:rPr lang="en-US" b="1" dirty="0">
                <a:solidFill>
                  <a:schemeClr val="tx1"/>
                </a:solidFill>
              </a:rPr>
              <a:t>write</a:t>
            </a:r>
            <a:r>
              <a:rPr lang="en-US" dirty="0">
                <a:solidFill>
                  <a:schemeClr val="tx1"/>
                </a:solidFill>
              </a:rPr>
              <a:t> notation (See </a:t>
            </a:r>
            <a:r>
              <a:rPr lang="en-US" dirty="0">
                <a:solidFill>
                  <a:schemeClr val="tx1"/>
                </a:solidFill>
                <a:hlinkClick r:id="rId2" action="ppaction://hlinkpres?slideindex=1&amp;slidetitle="/>
              </a:rPr>
              <a:t>Lesson 4.1</a:t>
            </a:r>
            <a:r>
              <a:rPr lang="en-US" dirty="0">
                <a:solidFill>
                  <a:schemeClr val="tx1"/>
                </a:solidFill>
              </a:rPr>
              <a:t>).  We often use write notation because it is more compact.</a:t>
            </a:r>
          </a:p>
        </p:txBody>
      </p:sp>
    </p:spTree>
    <p:extLst>
      <p:ext uri="{BB962C8B-B14F-4D97-AF65-F5344CB8AC3E}">
        <p14:creationId xmlns:p14="http://schemas.microsoft.com/office/powerpoint/2010/main" val="9673389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Bef>
                <a:spcPts val="0"/>
              </a:spcBef>
              <a:buNone/>
            </a:pPr>
            <a:r>
              <a:rPr lang="en-US" dirty="0"/>
              <a:t>An </a:t>
            </a:r>
            <a:r>
              <a:rPr lang="en-US" dirty="0" err="1"/>
              <a:t>Sexp</a:t>
            </a:r>
            <a:r>
              <a:rPr lang="en-US" dirty="0"/>
              <a:t> is either</a:t>
            </a:r>
          </a:p>
          <a:p>
            <a:pPr>
              <a:spcBef>
                <a:spcPts val="0"/>
              </a:spcBef>
              <a:buNone/>
            </a:pPr>
            <a:r>
              <a:rPr lang="en-US" dirty="0"/>
              <a:t>-- a String (any string will do), or</a:t>
            </a:r>
          </a:p>
          <a:p>
            <a:pPr>
              <a:spcBef>
                <a:spcPts val="0"/>
              </a:spcBef>
              <a:buNone/>
            </a:pPr>
            <a:r>
              <a:rPr lang="en-US" dirty="0"/>
              <a:t>-- an </a:t>
            </a:r>
            <a:r>
              <a:rPr lang="en-US" dirty="0" err="1"/>
              <a:t>SexpList</a:t>
            </a:r>
            <a:endParaRPr lang="en-US" dirty="0"/>
          </a:p>
          <a:p>
            <a:pPr>
              <a:spcBef>
                <a:spcPts val="0"/>
              </a:spcBef>
              <a:buNone/>
            </a:pPr>
            <a:r>
              <a:rPr lang="en-US" dirty="0"/>
              <a:t> </a:t>
            </a:r>
          </a:p>
          <a:p>
            <a:pPr>
              <a:spcBef>
                <a:spcPts val="0"/>
              </a:spcBef>
              <a:buNone/>
            </a:pPr>
            <a:r>
              <a:rPr lang="en-US" dirty="0"/>
              <a:t>An </a:t>
            </a:r>
            <a:r>
              <a:rPr lang="en-US" dirty="0" err="1"/>
              <a:t>SexpList</a:t>
            </a:r>
            <a:r>
              <a:rPr lang="en-US" dirty="0"/>
              <a:t> is either</a:t>
            </a:r>
          </a:p>
          <a:p>
            <a:pPr>
              <a:spcBef>
                <a:spcPts val="0"/>
              </a:spcBef>
              <a:buNone/>
            </a:pPr>
            <a:r>
              <a:rPr lang="en-US" dirty="0"/>
              <a:t>-- empty</a:t>
            </a:r>
          </a:p>
          <a:p>
            <a:pPr>
              <a:spcBef>
                <a:spcPts val="0"/>
              </a:spcBef>
              <a:buNone/>
            </a:pPr>
            <a:r>
              <a:rPr lang="en-US" dirty="0"/>
              <a:t>-- (cons </a:t>
            </a:r>
            <a:r>
              <a:rPr lang="en-US" dirty="0" err="1"/>
              <a:t>Sexp</a:t>
            </a:r>
            <a:r>
              <a:rPr lang="en-US" dirty="0"/>
              <a:t> </a:t>
            </a:r>
            <a:r>
              <a:rPr lang="en-US" dirty="0" err="1"/>
              <a:t>SexpList</a:t>
            </a:r>
            <a:r>
              <a:rPr lang="en-US" dirty="0"/>
              <a:t>)</a:t>
            </a:r>
            <a:endParaRPr lang="en-US" dirty="0"/>
          </a:p>
        </p:txBody>
      </p:sp>
      <p:sp>
        <p:nvSpPr>
          <p:cNvPr id="2" name="Title 1"/>
          <p:cNvSpPr>
            <a:spLocks noGrp="1"/>
          </p:cNvSpPr>
          <p:nvPr>
            <p:ph type="title"/>
          </p:nvPr>
        </p:nvSpPr>
        <p:spPr/>
        <p:txBody>
          <a:bodyPr/>
          <a:lstStyle/>
          <a:p>
            <a:r>
              <a:rPr lang="en-US" dirty="0"/>
              <a:t>Data Definition</a:t>
            </a:r>
          </a:p>
        </p:txBody>
      </p:sp>
      <p:sp>
        <p:nvSpPr>
          <p:cNvPr id="7" name="Slide Number Placeholder 6"/>
          <p:cNvSpPr>
            <a:spLocks noGrp="1"/>
          </p:cNvSpPr>
          <p:nvPr>
            <p:ph type="sldNum" sz="quarter" idx="12"/>
          </p:nvPr>
        </p:nvSpPr>
        <p:spPr/>
        <p:txBody>
          <a:bodyPr/>
          <a:lstStyle/>
          <a:p>
            <a:fld id="{C1D4534E-1B22-4A44-850A-B3E8E9EE687A}" type="slidenum">
              <a:rPr lang="en-US" smtClean="0"/>
              <a:t>49</a:t>
            </a:fld>
            <a:endParaRPr lang="en-US"/>
          </a:p>
        </p:txBody>
      </p:sp>
    </p:spTree>
    <p:extLst>
      <p:ext uri="{BB962C8B-B14F-4D97-AF65-F5344CB8AC3E}">
        <p14:creationId xmlns:p14="http://schemas.microsoft.com/office/powerpoint/2010/main" val="3955678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Introduction/Outline</a:t>
            </a:r>
          </a:p>
        </p:txBody>
      </p:sp>
      <p:sp>
        <p:nvSpPr>
          <p:cNvPr id="3" name="Content Placeholder 2"/>
          <p:cNvSpPr>
            <a:spLocks noGrp="1"/>
          </p:cNvSpPr>
          <p:nvPr>
            <p:ph idx="1"/>
          </p:nvPr>
        </p:nvSpPr>
        <p:spPr/>
        <p:txBody>
          <a:bodyPr>
            <a:normAutofit/>
          </a:bodyPr>
          <a:lstStyle/>
          <a:p>
            <a:r>
              <a:rPr lang="en-US" dirty="0"/>
              <a:t>Many examples of information have a natural structure which is not a sequence, but is rather a tree, which you should have learned about in your data structures course.</a:t>
            </a:r>
          </a:p>
          <a:p>
            <a:r>
              <a:rPr lang="en-US" dirty="0"/>
              <a:t>In this lesson, we'll study how to apply the Design Recipe to trees.</a:t>
            </a:r>
          </a:p>
        </p:txBody>
      </p:sp>
      <p:sp>
        <p:nvSpPr>
          <p:cNvPr id="4" name="Slide Number Placeholder 3"/>
          <p:cNvSpPr>
            <a:spLocks noGrp="1"/>
          </p:cNvSpPr>
          <p:nvPr>
            <p:ph type="sldNum" sz="quarter" idx="12"/>
          </p:nvPr>
        </p:nvSpPr>
        <p:spPr/>
        <p:txBody>
          <a:bodyPr/>
          <a:lstStyle/>
          <a:p>
            <a:fld id="{C1D4534E-1B22-4A44-850A-B3E8E9EE687A}" type="slidenum">
              <a:rPr lang="en-US" smtClean="0"/>
              <a:t>5</a:t>
            </a:fld>
            <a:endParaRPr lang="en-US"/>
          </a:p>
        </p:txBody>
      </p:sp>
    </p:spTree>
    <p:extLst>
      <p:ext uri="{BB962C8B-B14F-4D97-AF65-F5344CB8AC3E}">
        <p14:creationId xmlns:p14="http://schemas.microsoft.com/office/powerpoint/2010/main" val="448373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mutual recursion</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r>
              <a:rPr lang="en-US" b="1" dirty="0" err="1">
                <a:latin typeface="Consolas" pitchFamily="49" charset="0"/>
                <a:cs typeface="Consolas" pitchFamily="49" charset="0"/>
              </a:rPr>
              <a:t>Sexp</a:t>
            </a:r>
            <a:r>
              <a:rPr lang="en-US" b="1" dirty="0">
                <a:latin typeface="Courier New" pitchFamily="49" charset="0"/>
                <a:cs typeface="Courier New" pitchFamily="49" charset="0"/>
              </a:rPr>
              <a:t>             </a:t>
            </a:r>
            <a:r>
              <a:rPr lang="en-US" b="1" dirty="0" err="1">
                <a:latin typeface="Consolas" panose="020B0609020204030204" pitchFamily="49" charset="0"/>
                <a:cs typeface="Courier New" pitchFamily="49" charset="0"/>
              </a:rPr>
              <a:t>SexpList</a:t>
            </a:r>
            <a:endParaRPr lang="en-US" b="1" dirty="0">
              <a:latin typeface="Consolas" pitchFamily="49" charset="0"/>
              <a:cs typeface="Consolas" pitchFamily="49" charset="0"/>
            </a:endParaRPr>
          </a:p>
        </p:txBody>
      </p:sp>
      <p:sp>
        <p:nvSpPr>
          <p:cNvPr id="8" name="Slide Number Placeholder 7"/>
          <p:cNvSpPr>
            <a:spLocks noGrp="1"/>
          </p:cNvSpPr>
          <p:nvPr>
            <p:ph type="sldNum" sz="quarter" idx="12"/>
          </p:nvPr>
        </p:nvSpPr>
        <p:spPr/>
        <p:txBody>
          <a:bodyPr/>
          <a:lstStyle/>
          <a:p>
            <a:fld id="{C1D4534E-1B22-4A44-850A-B3E8E9EE687A}" type="slidenum">
              <a:rPr lang="en-US" smtClean="0"/>
              <a:t>50</a:t>
            </a:fld>
            <a:endParaRPr lang="en-US"/>
          </a:p>
        </p:txBody>
      </p:sp>
      <p:grpSp>
        <p:nvGrpSpPr>
          <p:cNvPr id="17" name="Group 16"/>
          <p:cNvGrpSpPr/>
          <p:nvPr/>
        </p:nvGrpSpPr>
        <p:grpSpPr>
          <a:xfrm>
            <a:off x="1562100" y="1647825"/>
            <a:ext cx="7124700" cy="4500265"/>
            <a:chOff x="1905000" y="1600200"/>
            <a:chExt cx="7124700" cy="4500265"/>
          </a:xfrm>
        </p:grpSpPr>
        <p:grpSp>
          <p:nvGrpSpPr>
            <p:cNvPr id="9" name="Group 8"/>
            <p:cNvGrpSpPr/>
            <p:nvPr/>
          </p:nvGrpSpPr>
          <p:grpSpPr>
            <a:xfrm>
              <a:off x="1905000" y="1600200"/>
              <a:ext cx="5029200" cy="4500265"/>
              <a:chOff x="1905000" y="1600200"/>
              <a:chExt cx="5029200" cy="4500265"/>
            </a:xfrm>
          </p:grpSpPr>
          <p:sp>
            <p:nvSpPr>
              <p:cNvPr id="4" name="Curved Down Arrow 3"/>
              <p:cNvSpPr/>
              <p:nvPr/>
            </p:nvSpPr>
            <p:spPr>
              <a:xfrm>
                <a:off x="1981200" y="1600200"/>
                <a:ext cx="4953000" cy="1600200"/>
              </a:xfrm>
              <a:prstGeom prst="curvedDownArrow">
                <a:avLst/>
              </a:prstGeom>
              <a:solidFill>
                <a:schemeClr val="accent1">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urved Down Arrow 4"/>
              <p:cNvSpPr/>
              <p:nvPr/>
            </p:nvSpPr>
            <p:spPr>
              <a:xfrm flipH="1" flipV="1">
                <a:off x="1905000" y="3962400"/>
                <a:ext cx="4876800" cy="1600200"/>
              </a:xfrm>
              <a:prstGeom prst="curvedDown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pPr algn="ctr"/>
                <a:r>
                  <a:rPr lang="en-US" sz="2400" dirty="0"/>
                  <a:t>may contain </a:t>
                </a:r>
              </a:p>
            </p:txBody>
          </p:sp>
          <p:sp>
            <p:nvSpPr>
              <p:cNvPr id="7" name="TextBox 6"/>
              <p:cNvSpPr txBox="1"/>
              <p:nvPr/>
            </p:nvSpPr>
            <p:spPr>
              <a:xfrm>
                <a:off x="3276600" y="5638800"/>
                <a:ext cx="2743200" cy="461665"/>
              </a:xfrm>
              <a:prstGeom prst="rect">
                <a:avLst/>
              </a:prstGeom>
              <a:noFill/>
            </p:spPr>
            <p:txBody>
              <a:bodyPr wrap="square" rtlCol="0">
                <a:spAutoFit/>
              </a:bodyPr>
              <a:lstStyle/>
              <a:p>
                <a:pPr algn="ctr"/>
                <a:r>
                  <a:rPr lang="en-US" sz="2400" dirty="0"/>
                  <a:t>may contain</a:t>
                </a:r>
              </a:p>
            </p:txBody>
          </p:sp>
        </p:grpSp>
        <p:sp>
          <p:nvSpPr>
            <p:cNvPr id="10" name="Arrow: Curved Up 9"/>
            <p:cNvSpPr/>
            <p:nvPr/>
          </p:nvSpPr>
          <p:spPr>
            <a:xfrm rot="16045273">
              <a:off x="7866624" y="3213045"/>
              <a:ext cx="460166" cy="731520"/>
            </a:xfrm>
            <a:prstGeom prst="curvedUpArrow">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6" name="TextBox 15"/>
            <p:cNvSpPr txBox="1"/>
            <p:nvPr/>
          </p:nvSpPr>
          <p:spPr>
            <a:xfrm>
              <a:off x="7429500" y="3867730"/>
              <a:ext cx="1600200" cy="830997"/>
            </a:xfrm>
            <a:prstGeom prst="rect">
              <a:avLst/>
            </a:prstGeom>
            <a:noFill/>
          </p:spPr>
          <p:txBody>
            <a:bodyPr wrap="square" rtlCol="0">
              <a:spAutoFit/>
            </a:bodyPr>
            <a:lstStyle/>
            <a:p>
              <a:pPr algn="ctr"/>
              <a:r>
                <a:rPr lang="en-US" sz="2400" dirty="0"/>
                <a:t>may contain </a:t>
              </a:r>
            </a:p>
          </p:txBody>
        </p:sp>
      </p:grpSp>
    </p:spTree>
    <p:extLst>
      <p:ext uri="{BB962C8B-B14F-4D97-AF65-F5344CB8AC3E}">
        <p14:creationId xmlns:p14="http://schemas.microsoft.com/office/powerpoint/2010/main" val="39773745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a:t>
            </a:r>
          </a:p>
        </p:txBody>
      </p:sp>
      <p:sp>
        <p:nvSpPr>
          <p:cNvPr id="3" name="Content Placeholder 2"/>
          <p:cNvSpPr>
            <a:spLocks noGrp="1"/>
          </p:cNvSpPr>
          <p:nvPr>
            <p:ph idx="1"/>
          </p:nvPr>
        </p:nvSpPr>
        <p:spPr/>
        <p:txBody>
          <a:bodyPr>
            <a:normAutofit/>
          </a:bodyPr>
          <a:lstStyle/>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"bob"</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 "bob")</a:t>
            </a:r>
          </a:p>
        </p:txBody>
      </p:sp>
      <p:sp>
        <p:nvSpPr>
          <p:cNvPr id="18" name="Slide Number Placeholder 17"/>
          <p:cNvSpPr>
            <a:spLocks noGrp="1"/>
          </p:cNvSpPr>
          <p:nvPr>
            <p:ph type="sldNum" sz="quarter" idx="12"/>
          </p:nvPr>
        </p:nvSpPr>
        <p:spPr/>
        <p:txBody>
          <a:bodyPr/>
          <a:lstStyle/>
          <a:p>
            <a:fld id="{C1D4534E-1B22-4A44-850A-B3E8E9EE687A}" type="slidenum">
              <a:rPr lang="en-US" smtClean="0"/>
              <a:t>51</a:t>
            </a:fld>
            <a:endParaRPr lang="en-US"/>
          </a:p>
        </p:txBody>
      </p:sp>
      <p:grpSp>
        <p:nvGrpSpPr>
          <p:cNvPr id="4" name="Group 4"/>
          <p:cNvGrpSpPr>
            <a:grpSpLocks/>
          </p:cNvGrpSpPr>
          <p:nvPr/>
        </p:nvGrpSpPr>
        <p:grpSpPr bwMode="auto">
          <a:xfrm>
            <a:off x="3619500" y="4578351"/>
            <a:ext cx="2933700" cy="1071563"/>
            <a:chOff x="2493" y="1488"/>
            <a:chExt cx="1152" cy="675"/>
          </a:xfrm>
        </p:grpSpPr>
        <p:grpSp>
          <p:nvGrpSpPr>
            <p:cNvPr id="5" name="Group 5"/>
            <p:cNvGrpSpPr>
              <a:grpSpLocks/>
            </p:cNvGrpSpPr>
            <p:nvPr/>
          </p:nvGrpSpPr>
          <p:grpSpPr bwMode="auto">
            <a:xfrm>
              <a:off x="2493" y="1488"/>
              <a:ext cx="480" cy="192"/>
              <a:chOff x="1392" y="1536"/>
              <a:chExt cx="480" cy="192"/>
            </a:xfrm>
          </p:grpSpPr>
          <p:sp>
            <p:nvSpPr>
              <p:cNvPr id="15"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6"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6" name="Group 8"/>
            <p:cNvGrpSpPr>
              <a:grpSpLocks/>
            </p:cNvGrpSpPr>
            <p:nvPr/>
          </p:nvGrpSpPr>
          <p:grpSpPr bwMode="auto">
            <a:xfrm>
              <a:off x="3165" y="1488"/>
              <a:ext cx="480" cy="192"/>
              <a:chOff x="1392" y="1536"/>
              <a:chExt cx="480" cy="192"/>
            </a:xfrm>
          </p:grpSpPr>
          <p:sp>
            <p:nvSpPr>
              <p:cNvPr id="13" name="Rectangle 9"/>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4" name="Rectangle 10"/>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7" name="Line 11"/>
            <p:cNvSpPr>
              <a:spLocks noChangeShapeType="1"/>
            </p:cNvSpPr>
            <p:nvPr/>
          </p:nvSpPr>
          <p:spPr bwMode="auto">
            <a:xfrm>
              <a:off x="2829" y="1584"/>
              <a:ext cx="336"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8" name="Line 12"/>
            <p:cNvSpPr>
              <a:spLocks noChangeShapeType="1"/>
            </p:cNvSpPr>
            <p:nvPr/>
          </p:nvSpPr>
          <p:spPr bwMode="auto">
            <a:xfrm>
              <a:off x="3405" y="1488"/>
              <a:ext cx="240" cy="192"/>
            </a:xfrm>
            <a:prstGeom prst="line">
              <a:avLst/>
            </a:prstGeom>
            <a:noFill/>
            <a:ln w="9525">
              <a:solidFill>
                <a:schemeClr val="tx1"/>
              </a:solidFill>
              <a:round/>
              <a:headEnd/>
              <a:tailEnd/>
            </a:ln>
            <a:effectLst/>
          </p:spPr>
          <p:txBody>
            <a:bodyPr wrap="none" anchor="ctr"/>
            <a:lstStyle/>
            <a:p>
              <a:endParaRPr lang="en-US"/>
            </a:p>
          </p:txBody>
        </p:sp>
        <p:sp>
          <p:nvSpPr>
            <p:cNvPr id="9" name="Line 13"/>
            <p:cNvSpPr>
              <a:spLocks noChangeShapeType="1"/>
            </p:cNvSpPr>
            <p:nvPr/>
          </p:nvSpPr>
          <p:spPr bwMode="auto">
            <a:xfrm>
              <a:off x="2589" y="1584"/>
              <a:ext cx="0"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10" name="Line 14"/>
            <p:cNvSpPr>
              <a:spLocks noChangeShapeType="1"/>
            </p:cNvSpPr>
            <p:nvPr/>
          </p:nvSpPr>
          <p:spPr bwMode="auto">
            <a:xfrm>
              <a:off x="3261" y="1584"/>
              <a:ext cx="0"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11" name="Text Box 15"/>
            <p:cNvSpPr txBox="1">
              <a:spLocks noChangeArrowheads="1"/>
            </p:cNvSpPr>
            <p:nvPr/>
          </p:nvSpPr>
          <p:spPr bwMode="auto">
            <a:xfrm>
              <a:off x="2501" y="1872"/>
              <a:ext cx="540" cy="291"/>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a:t>
              </a:r>
              <a:r>
                <a:rPr lang="en-US" sz="2400" b="1" dirty="0" err="1">
                  <a:latin typeface="Consolas" pitchFamily="49" charset="0"/>
                  <a:cs typeface="Consolas" pitchFamily="49" charset="0"/>
                </a:rPr>
                <a:t>alice</a:t>
              </a:r>
              <a:r>
                <a:rPr lang="en-US" sz="2400" b="1" dirty="0">
                  <a:latin typeface="Consolas" pitchFamily="49" charset="0"/>
                  <a:cs typeface="Consolas" pitchFamily="49" charset="0"/>
                </a:rPr>
                <a:t>"</a:t>
              </a:r>
              <a:endParaRPr lang="en-US" sz="2400" b="1" i="0" dirty="0">
                <a:latin typeface="Consolas" pitchFamily="49" charset="0"/>
                <a:cs typeface="Consolas" pitchFamily="49" charset="0"/>
              </a:endParaRPr>
            </a:p>
          </p:txBody>
        </p:sp>
        <p:sp>
          <p:nvSpPr>
            <p:cNvPr id="12" name="Text Box 16"/>
            <p:cNvSpPr txBox="1">
              <a:spLocks noChangeArrowheads="1"/>
            </p:cNvSpPr>
            <p:nvPr/>
          </p:nvSpPr>
          <p:spPr bwMode="auto">
            <a:xfrm>
              <a:off x="3161" y="1872"/>
              <a:ext cx="406" cy="291"/>
            </a:xfrm>
            <a:prstGeom prst="rect">
              <a:avLst/>
            </a:prstGeom>
            <a:noFill/>
            <a:ln w="9525">
              <a:noFill/>
              <a:miter lim="800000"/>
              <a:headEnd/>
              <a:tailEnd/>
            </a:ln>
            <a:effectLst/>
          </p:spPr>
          <p:txBody>
            <a:bodyPr wrap="none">
              <a:spAutoFit/>
            </a:bodyPr>
            <a:lstStyle/>
            <a:p>
              <a:r>
                <a:rPr lang="en-US" sz="2400" b="1" i="0" dirty="0">
                  <a:latin typeface="Consolas" pitchFamily="49" charset="0"/>
                  <a:cs typeface="Consolas" pitchFamily="49" charset="0"/>
                </a:rPr>
                <a:t>"bob"</a:t>
              </a:r>
            </a:p>
          </p:txBody>
        </p:sp>
      </p:grpSp>
      <p:sp>
        <p:nvSpPr>
          <p:cNvPr id="17" name="Rectangle 16"/>
          <p:cNvSpPr/>
          <p:nvPr/>
        </p:nvSpPr>
        <p:spPr>
          <a:xfrm>
            <a:off x="5410200" y="1676400"/>
            <a:ext cx="35814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A list of S-expressions is implemented as a singly-linked list.  Here is an example.</a:t>
            </a:r>
            <a:endParaRPr lang="en-US" dirty="0"/>
          </a:p>
        </p:txBody>
      </p:sp>
    </p:spTree>
    <p:extLst>
      <p:ext uri="{BB962C8B-B14F-4D97-AF65-F5344CB8AC3E}">
        <p14:creationId xmlns:p14="http://schemas.microsoft.com/office/powerpoint/2010/main" val="38084442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a:t>
            </a:r>
          </a:p>
        </p:txBody>
      </p:sp>
      <p:sp>
        <p:nvSpPr>
          <p:cNvPr id="3" name="Content Placeholder 2"/>
          <p:cNvSpPr>
            <a:spLocks noGrp="1"/>
          </p:cNvSpPr>
          <p:nvPr>
            <p:ph idx="1"/>
          </p:nvPr>
        </p:nvSpPr>
        <p:spPr/>
        <p:txBody>
          <a:bodyPr>
            <a:normAutofit/>
          </a:bodyPr>
          <a:lstStyle/>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52</a:t>
            </a:fld>
            <a:endParaRPr lang="en-US"/>
          </a:p>
        </p:txBody>
      </p:sp>
      <p:grpSp>
        <p:nvGrpSpPr>
          <p:cNvPr id="30" name="Group 29"/>
          <p:cNvGrpSpPr/>
          <p:nvPr/>
        </p:nvGrpSpPr>
        <p:grpSpPr>
          <a:xfrm>
            <a:off x="1295403" y="2971800"/>
            <a:ext cx="5125409" cy="1757065"/>
            <a:chOff x="1295403" y="2209800"/>
            <a:chExt cx="5125409" cy="1757065"/>
          </a:xfrm>
        </p:grpSpPr>
        <p:sp>
          <p:nvSpPr>
            <p:cNvPr id="31" name="Text Box 16"/>
            <p:cNvSpPr txBox="1">
              <a:spLocks noChangeArrowheads="1"/>
            </p:cNvSpPr>
            <p:nvPr/>
          </p:nvSpPr>
          <p:spPr bwMode="auto">
            <a:xfrm>
              <a:off x="4876800" y="2895600"/>
              <a:ext cx="1544012" cy="461665"/>
            </a:xfrm>
            <a:prstGeom prst="rect">
              <a:avLst/>
            </a:prstGeom>
            <a:noFill/>
            <a:ln w="9525">
              <a:noFill/>
              <a:miter lim="800000"/>
              <a:headEnd/>
              <a:tailEnd/>
            </a:ln>
            <a:effectLst/>
          </p:spPr>
          <p:txBody>
            <a:bodyPr wrap="none">
              <a:spAutoFit/>
            </a:bodyPr>
            <a:lstStyle/>
            <a:p>
              <a:r>
                <a:rPr lang="en-US" sz="2400" b="1" i="0" dirty="0">
                  <a:latin typeface="Consolas" pitchFamily="49" charset="0"/>
                  <a:cs typeface="Consolas" pitchFamily="49" charset="0"/>
                </a:rPr>
                <a:t>"</a:t>
              </a:r>
              <a:r>
                <a:rPr lang="en-US" sz="2400" b="1" i="0" dirty="0" err="1">
                  <a:latin typeface="Consolas" pitchFamily="49" charset="0"/>
                  <a:cs typeface="Consolas" pitchFamily="49" charset="0"/>
                </a:rPr>
                <a:t>carole</a:t>
              </a:r>
              <a:r>
                <a:rPr lang="en-US" sz="2400" b="1" i="0" dirty="0">
                  <a:latin typeface="Consolas" pitchFamily="49" charset="0"/>
                  <a:cs typeface="Consolas" pitchFamily="49" charset="0"/>
                </a:rPr>
                <a:t>"</a:t>
              </a:r>
            </a:p>
          </p:txBody>
        </p:sp>
        <p:grpSp>
          <p:nvGrpSpPr>
            <p:cNvPr id="32" name="Group 5"/>
            <p:cNvGrpSpPr>
              <a:grpSpLocks/>
            </p:cNvGrpSpPr>
            <p:nvPr/>
          </p:nvGrpSpPr>
          <p:grpSpPr bwMode="auto">
            <a:xfrm>
              <a:off x="1295403" y="2209800"/>
              <a:ext cx="1222376" cy="304800"/>
              <a:chOff x="1392" y="1536"/>
              <a:chExt cx="480" cy="192"/>
            </a:xfrm>
          </p:grpSpPr>
          <p:sp>
            <p:nvSpPr>
              <p:cNvPr id="53"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54"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33" name="Line 11"/>
            <p:cNvSpPr>
              <a:spLocks noChangeShapeType="1"/>
            </p:cNvSpPr>
            <p:nvPr/>
          </p:nvSpPr>
          <p:spPr bwMode="auto">
            <a:xfrm>
              <a:off x="2209800" y="2362200"/>
              <a:ext cx="26670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4" name="Line 13"/>
            <p:cNvSpPr>
              <a:spLocks noChangeShapeType="1"/>
            </p:cNvSpPr>
            <p:nvPr/>
          </p:nvSpPr>
          <p:spPr bwMode="auto">
            <a:xfrm>
              <a:off x="1600200" y="2362200"/>
              <a:ext cx="0" cy="533400"/>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35" name="Group 5"/>
            <p:cNvGrpSpPr>
              <a:grpSpLocks/>
            </p:cNvGrpSpPr>
            <p:nvPr/>
          </p:nvGrpSpPr>
          <p:grpSpPr bwMode="auto">
            <a:xfrm>
              <a:off x="1295403" y="2895600"/>
              <a:ext cx="1222376" cy="304800"/>
              <a:chOff x="1392" y="1536"/>
              <a:chExt cx="480" cy="192"/>
            </a:xfrm>
          </p:grpSpPr>
          <p:sp>
            <p:nvSpPr>
              <p:cNvPr id="51"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52"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36" name="Group 8"/>
            <p:cNvGrpSpPr>
              <a:grpSpLocks/>
            </p:cNvGrpSpPr>
            <p:nvPr/>
          </p:nvGrpSpPr>
          <p:grpSpPr bwMode="auto">
            <a:xfrm>
              <a:off x="3006728" y="2895600"/>
              <a:ext cx="1222376" cy="304800"/>
              <a:chOff x="1392" y="1536"/>
              <a:chExt cx="480" cy="192"/>
            </a:xfrm>
          </p:grpSpPr>
          <p:sp>
            <p:nvSpPr>
              <p:cNvPr id="49" name="Rectangle 9"/>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50" name="Rectangle 10"/>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37" name="Line 11"/>
            <p:cNvSpPr>
              <a:spLocks noChangeShapeType="1"/>
            </p:cNvSpPr>
            <p:nvPr/>
          </p:nvSpPr>
          <p:spPr bwMode="auto">
            <a:xfrm>
              <a:off x="2151063" y="3048000"/>
              <a:ext cx="855663"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8" name="Line 12"/>
            <p:cNvSpPr>
              <a:spLocks noChangeShapeType="1"/>
            </p:cNvSpPr>
            <p:nvPr/>
          </p:nvSpPr>
          <p:spPr bwMode="auto">
            <a:xfrm>
              <a:off x="3617913" y="2895600"/>
              <a:ext cx="611188" cy="304800"/>
            </a:xfrm>
            <a:prstGeom prst="line">
              <a:avLst/>
            </a:prstGeom>
            <a:noFill/>
            <a:ln w="9525">
              <a:solidFill>
                <a:schemeClr val="tx1"/>
              </a:solidFill>
              <a:round/>
              <a:headEnd/>
              <a:tailEnd/>
            </a:ln>
            <a:effectLst/>
          </p:spPr>
          <p:txBody>
            <a:bodyPr wrap="none" anchor="ctr"/>
            <a:lstStyle/>
            <a:p>
              <a:endParaRPr lang="en-US"/>
            </a:p>
          </p:txBody>
        </p:sp>
        <p:sp>
          <p:nvSpPr>
            <p:cNvPr id="39" name="Line 13"/>
            <p:cNvSpPr>
              <a:spLocks noChangeShapeType="1"/>
            </p:cNvSpPr>
            <p:nvPr/>
          </p:nvSpPr>
          <p:spPr bwMode="auto">
            <a:xfrm>
              <a:off x="1539875" y="3048000"/>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0" name="Line 14"/>
            <p:cNvSpPr>
              <a:spLocks noChangeShapeType="1"/>
            </p:cNvSpPr>
            <p:nvPr/>
          </p:nvSpPr>
          <p:spPr bwMode="auto">
            <a:xfrm>
              <a:off x="3251200" y="3048000"/>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1" name="Text Box 15"/>
            <p:cNvSpPr txBox="1">
              <a:spLocks noChangeArrowheads="1"/>
            </p:cNvSpPr>
            <p:nvPr/>
          </p:nvSpPr>
          <p:spPr bwMode="auto">
            <a:xfrm>
              <a:off x="1315773" y="3505200"/>
              <a:ext cx="1374094" cy="461665"/>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a:t>
              </a:r>
              <a:r>
                <a:rPr lang="en-US" sz="2400" b="1" dirty="0" err="1">
                  <a:latin typeface="Consolas" pitchFamily="49" charset="0"/>
                  <a:cs typeface="Consolas" pitchFamily="49" charset="0"/>
                </a:rPr>
                <a:t>alice</a:t>
              </a:r>
              <a:r>
                <a:rPr lang="en-US" sz="2400" b="1" dirty="0">
                  <a:latin typeface="Consolas" pitchFamily="49" charset="0"/>
                  <a:cs typeface="Consolas" pitchFamily="49" charset="0"/>
                </a:rPr>
                <a:t>"</a:t>
              </a:r>
              <a:endParaRPr lang="en-US" sz="2400" b="1" i="0" dirty="0">
                <a:latin typeface="Consolas" pitchFamily="49" charset="0"/>
                <a:cs typeface="Consolas" pitchFamily="49" charset="0"/>
              </a:endParaRPr>
            </a:p>
          </p:txBody>
        </p:sp>
        <p:sp>
          <p:nvSpPr>
            <p:cNvPr id="42" name="Text Box 16"/>
            <p:cNvSpPr txBox="1">
              <a:spLocks noChangeArrowheads="1"/>
            </p:cNvSpPr>
            <p:nvPr/>
          </p:nvSpPr>
          <p:spPr bwMode="auto">
            <a:xfrm>
              <a:off x="2996539" y="3505200"/>
              <a:ext cx="1034257" cy="461665"/>
            </a:xfrm>
            <a:prstGeom prst="rect">
              <a:avLst/>
            </a:prstGeom>
            <a:noFill/>
            <a:ln w="9525">
              <a:noFill/>
              <a:miter lim="800000"/>
              <a:headEnd/>
              <a:tailEnd/>
            </a:ln>
            <a:effectLst/>
          </p:spPr>
          <p:txBody>
            <a:bodyPr wrap="none">
              <a:spAutoFit/>
            </a:bodyPr>
            <a:lstStyle/>
            <a:p>
              <a:r>
                <a:rPr lang="en-US" sz="2400" b="1" i="0" dirty="0">
                  <a:latin typeface="Consolas" pitchFamily="49" charset="0"/>
                  <a:cs typeface="Consolas" pitchFamily="49" charset="0"/>
                </a:rPr>
                <a:t>"bob"</a:t>
              </a:r>
            </a:p>
          </p:txBody>
        </p:sp>
        <p:grpSp>
          <p:nvGrpSpPr>
            <p:cNvPr id="43" name="Group 74"/>
            <p:cNvGrpSpPr/>
            <p:nvPr/>
          </p:nvGrpSpPr>
          <p:grpSpPr>
            <a:xfrm>
              <a:off x="4876803" y="2209800"/>
              <a:ext cx="1222376" cy="304800"/>
              <a:chOff x="5029203" y="2514600"/>
              <a:chExt cx="1222376" cy="304800"/>
            </a:xfrm>
          </p:grpSpPr>
          <p:grpSp>
            <p:nvGrpSpPr>
              <p:cNvPr id="45" name="Group 8"/>
              <p:cNvGrpSpPr>
                <a:grpSpLocks/>
              </p:cNvGrpSpPr>
              <p:nvPr/>
            </p:nvGrpSpPr>
            <p:grpSpPr bwMode="auto">
              <a:xfrm>
                <a:off x="5029203" y="2514600"/>
                <a:ext cx="1222376" cy="304800"/>
                <a:chOff x="1392" y="1536"/>
                <a:chExt cx="480" cy="192"/>
              </a:xfrm>
            </p:grpSpPr>
            <p:sp>
              <p:nvSpPr>
                <p:cNvPr id="47" name="Rectangle 9"/>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48" name="Rectangle 10"/>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cxnSp>
            <p:nvCxnSpPr>
              <p:cNvPr id="46" name="Straight Connector 45"/>
              <p:cNvCxnSpPr/>
              <p:nvPr/>
            </p:nvCxnSpPr>
            <p:spPr>
              <a:xfrm>
                <a:off x="5638800" y="2514600"/>
                <a:ext cx="609600" cy="3048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44" name="Line 14"/>
            <p:cNvSpPr>
              <a:spLocks noChangeShapeType="1"/>
            </p:cNvSpPr>
            <p:nvPr/>
          </p:nvSpPr>
          <p:spPr bwMode="auto">
            <a:xfrm>
              <a:off x="5181600" y="2362200"/>
              <a:ext cx="0" cy="533400"/>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4" name="Rectangle 3"/>
          <p:cNvSpPr/>
          <p:nvPr/>
        </p:nvSpPr>
        <p:spPr>
          <a:xfrm>
            <a:off x="6420812" y="4267200"/>
            <a:ext cx="2133600" cy="2133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is a slightly more complicated example.  Observe that the </a:t>
            </a:r>
            <a:r>
              <a:rPr lang="en-US" b="1" dirty="0">
                <a:solidFill>
                  <a:schemeClr val="tx1"/>
                </a:solidFill>
              </a:rPr>
              <a:t>first</a:t>
            </a:r>
            <a:r>
              <a:rPr lang="en-US" dirty="0">
                <a:solidFill>
                  <a:schemeClr val="tx1"/>
                </a:solidFill>
              </a:rPr>
              <a:t> of this list is another list.  The </a:t>
            </a:r>
            <a:r>
              <a:rPr lang="en-US" b="1" dirty="0">
                <a:solidFill>
                  <a:schemeClr val="tx1"/>
                </a:solidFill>
              </a:rPr>
              <a:t>first</a:t>
            </a:r>
            <a:r>
              <a:rPr lang="en-US" dirty="0">
                <a:solidFill>
                  <a:schemeClr val="tx1"/>
                </a:solidFill>
              </a:rPr>
              <a:t> of the </a:t>
            </a:r>
            <a:r>
              <a:rPr lang="en-US" b="1" dirty="0">
                <a:solidFill>
                  <a:schemeClr val="tx1"/>
                </a:solidFill>
              </a:rPr>
              <a:t>first</a:t>
            </a:r>
            <a:r>
              <a:rPr lang="en-US" dirty="0">
                <a:solidFill>
                  <a:schemeClr val="tx1"/>
                </a:solidFill>
              </a:rPr>
              <a:t> is the string </a:t>
            </a:r>
            <a:r>
              <a:rPr lang="en-US" b="1" dirty="0">
                <a:solidFill>
                  <a:schemeClr val="tx1"/>
                </a:solidFill>
              </a:rPr>
              <a:t>"</a:t>
            </a:r>
            <a:r>
              <a:rPr lang="en-US" b="1" dirty="0" err="1">
                <a:solidFill>
                  <a:schemeClr val="tx1"/>
                </a:solidFill>
              </a:rPr>
              <a:t>alice</a:t>
            </a:r>
            <a:r>
              <a:rPr lang="en-US" b="1" dirty="0">
                <a:solidFill>
                  <a:schemeClr val="tx1"/>
                </a:solidFill>
              </a:rPr>
              <a:t>"</a:t>
            </a:r>
            <a:r>
              <a:rPr lang="en-US" dirty="0">
                <a:solidFill>
                  <a:schemeClr val="tx1"/>
                </a:solidFill>
              </a:rPr>
              <a:t>.</a:t>
            </a:r>
          </a:p>
        </p:txBody>
      </p:sp>
    </p:spTree>
    <p:extLst>
      <p:ext uri="{BB962C8B-B14F-4D97-AF65-F5344CB8AC3E}">
        <p14:creationId xmlns:p14="http://schemas.microsoft.com/office/powerpoint/2010/main" val="28920763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 (cont'd)</a:t>
            </a:r>
          </a:p>
        </p:txBody>
      </p:sp>
      <p:sp>
        <p:nvSpPr>
          <p:cNvPr id="3" name="Content Placeholder 2"/>
          <p:cNvSpPr>
            <a:spLocks noGrp="1"/>
          </p:cNvSpPr>
          <p:nvPr>
            <p:ph idx="1"/>
          </p:nvPr>
        </p:nvSpPr>
        <p:spPr/>
        <p:txBody>
          <a:bodyPr/>
          <a:lstStyle/>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dave</a:t>
            </a:r>
            <a:r>
              <a:rPr lang="en-US" b="1" dirty="0">
                <a:latin typeface="Consolas" pitchFamily="49" charset="0"/>
                <a:cs typeface="Consolas" pitchFamily="49" charset="0"/>
              </a:rPr>
              <a:t>") </a:t>
            </a:r>
          </a:p>
          <a:p>
            <a:pPr>
              <a:buNone/>
            </a:pPr>
            <a:endParaRPr lang="en-US" dirty="0"/>
          </a:p>
        </p:txBody>
      </p:sp>
      <p:sp>
        <p:nvSpPr>
          <p:cNvPr id="48" name="Slide Number Placeholder 47"/>
          <p:cNvSpPr>
            <a:spLocks noGrp="1"/>
          </p:cNvSpPr>
          <p:nvPr>
            <p:ph type="sldNum" sz="quarter" idx="12"/>
          </p:nvPr>
        </p:nvSpPr>
        <p:spPr/>
        <p:txBody>
          <a:bodyPr/>
          <a:lstStyle/>
          <a:p>
            <a:fld id="{C1D4534E-1B22-4A44-850A-B3E8E9EE687A}" type="slidenum">
              <a:rPr lang="en-US" smtClean="0"/>
              <a:t>53</a:t>
            </a:fld>
            <a:endParaRPr lang="en-US"/>
          </a:p>
        </p:txBody>
      </p:sp>
      <p:grpSp>
        <p:nvGrpSpPr>
          <p:cNvPr id="4" name="Group 3"/>
          <p:cNvGrpSpPr/>
          <p:nvPr/>
        </p:nvGrpSpPr>
        <p:grpSpPr>
          <a:xfrm>
            <a:off x="533403" y="3733800"/>
            <a:ext cx="8077196" cy="2442865"/>
            <a:chOff x="304803" y="990600"/>
            <a:chExt cx="8077196" cy="2442865"/>
          </a:xfrm>
        </p:grpSpPr>
        <p:sp>
          <p:nvSpPr>
            <p:cNvPr id="5" name="Text Box 16"/>
            <p:cNvSpPr txBox="1">
              <a:spLocks noChangeArrowheads="1"/>
            </p:cNvSpPr>
            <p:nvPr/>
          </p:nvSpPr>
          <p:spPr bwMode="auto">
            <a:xfrm>
              <a:off x="4953000" y="2362200"/>
              <a:ext cx="1676400" cy="461963"/>
            </a:xfrm>
            <a:prstGeom prst="rect">
              <a:avLst/>
            </a:prstGeom>
            <a:noFill/>
            <a:ln w="9525">
              <a:noFill/>
              <a:miter lim="800000"/>
              <a:headEnd/>
              <a:tailEnd/>
            </a:ln>
            <a:effectLst/>
          </p:spPr>
          <p:txBody>
            <a:bodyPr wrap="square">
              <a:spAutoFit/>
            </a:bodyPr>
            <a:lstStyle/>
            <a:p>
              <a:r>
                <a:rPr lang="en-US" sz="2400" b="1" i="0" dirty="0">
                  <a:latin typeface="Consolas" pitchFamily="49" charset="0"/>
                  <a:cs typeface="Consolas" pitchFamily="49" charset="0"/>
                </a:rPr>
                <a:t>"</a:t>
              </a:r>
              <a:r>
                <a:rPr lang="en-US" sz="2400" b="1" i="0" dirty="0" err="1">
                  <a:latin typeface="Consolas" pitchFamily="49" charset="0"/>
                  <a:cs typeface="Consolas" pitchFamily="49" charset="0"/>
                </a:rPr>
                <a:t>carole</a:t>
              </a:r>
              <a:r>
                <a:rPr lang="en-US" sz="2400" b="1" i="0" dirty="0">
                  <a:latin typeface="Consolas" pitchFamily="49" charset="0"/>
                  <a:cs typeface="Consolas" pitchFamily="49" charset="0"/>
                </a:rPr>
                <a:t>"</a:t>
              </a:r>
            </a:p>
          </p:txBody>
        </p:sp>
        <p:grpSp>
          <p:nvGrpSpPr>
            <p:cNvPr id="6" name="Group 5"/>
            <p:cNvGrpSpPr>
              <a:grpSpLocks/>
            </p:cNvGrpSpPr>
            <p:nvPr/>
          </p:nvGrpSpPr>
          <p:grpSpPr bwMode="auto">
            <a:xfrm>
              <a:off x="2057403" y="1676400"/>
              <a:ext cx="1222376" cy="304800"/>
              <a:chOff x="1392" y="1536"/>
              <a:chExt cx="480" cy="192"/>
            </a:xfrm>
          </p:grpSpPr>
          <p:sp>
            <p:nvSpPr>
              <p:cNvPr id="45"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46"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7" name="Line 11"/>
            <p:cNvSpPr>
              <a:spLocks noChangeShapeType="1"/>
            </p:cNvSpPr>
            <p:nvPr/>
          </p:nvSpPr>
          <p:spPr bwMode="auto">
            <a:xfrm>
              <a:off x="2971800" y="1828800"/>
              <a:ext cx="2362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8" name="Line 13"/>
            <p:cNvSpPr>
              <a:spLocks noChangeShapeType="1"/>
            </p:cNvSpPr>
            <p:nvPr/>
          </p:nvSpPr>
          <p:spPr bwMode="auto">
            <a:xfrm>
              <a:off x="2362200" y="1828800"/>
              <a:ext cx="0" cy="533400"/>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9" name="Group 5"/>
            <p:cNvGrpSpPr>
              <a:grpSpLocks/>
            </p:cNvGrpSpPr>
            <p:nvPr/>
          </p:nvGrpSpPr>
          <p:grpSpPr bwMode="auto">
            <a:xfrm>
              <a:off x="2057403" y="2362200"/>
              <a:ext cx="1222376" cy="304800"/>
              <a:chOff x="1392" y="1536"/>
              <a:chExt cx="480" cy="192"/>
            </a:xfrm>
          </p:grpSpPr>
          <p:sp>
            <p:nvSpPr>
              <p:cNvPr id="43"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44"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10" name="Group 8"/>
            <p:cNvGrpSpPr>
              <a:grpSpLocks/>
            </p:cNvGrpSpPr>
            <p:nvPr/>
          </p:nvGrpSpPr>
          <p:grpSpPr bwMode="auto">
            <a:xfrm>
              <a:off x="3768728" y="2362200"/>
              <a:ext cx="1222376" cy="304800"/>
              <a:chOff x="1392" y="1536"/>
              <a:chExt cx="480" cy="192"/>
            </a:xfrm>
          </p:grpSpPr>
          <p:sp>
            <p:nvSpPr>
              <p:cNvPr id="41" name="Rectangle 9"/>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42" name="Rectangle 10"/>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11" name="Line 11"/>
            <p:cNvSpPr>
              <a:spLocks noChangeShapeType="1"/>
            </p:cNvSpPr>
            <p:nvPr/>
          </p:nvSpPr>
          <p:spPr bwMode="auto">
            <a:xfrm>
              <a:off x="2913063" y="2514600"/>
              <a:ext cx="855663"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2" name="Line 12"/>
            <p:cNvSpPr>
              <a:spLocks noChangeShapeType="1"/>
            </p:cNvSpPr>
            <p:nvPr/>
          </p:nvSpPr>
          <p:spPr bwMode="auto">
            <a:xfrm>
              <a:off x="4379913" y="2362200"/>
              <a:ext cx="611188" cy="304800"/>
            </a:xfrm>
            <a:prstGeom prst="line">
              <a:avLst/>
            </a:prstGeom>
            <a:noFill/>
            <a:ln w="9525">
              <a:solidFill>
                <a:schemeClr val="tx1"/>
              </a:solidFill>
              <a:round/>
              <a:headEnd/>
              <a:tailEnd/>
            </a:ln>
            <a:effectLst/>
          </p:spPr>
          <p:txBody>
            <a:bodyPr wrap="none" anchor="ctr"/>
            <a:lstStyle/>
            <a:p>
              <a:endParaRPr lang="en-US"/>
            </a:p>
          </p:txBody>
        </p:sp>
        <p:sp>
          <p:nvSpPr>
            <p:cNvPr id="13" name="Line 13"/>
            <p:cNvSpPr>
              <a:spLocks noChangeShapeType="1"/>
            </p:cNvSpPr>
            <p:nvPr/>
          </p:nvSpPr>
          <p:spPr bwMode="auto">
            <a:xfrm>
              <a:off x="2301875" y="2514600"/>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4" name="Line 14"/>
            <p:cNvSpPr>
              <a:spLocks noChangeShapeType="1"/>
            </p:cNvSpPr>
            <p:nvPr/>
          </p:nvSpPr>
          <p:spPr bwMode="auto">
            <a:xfrm>
              <a:off x="4013200" y="2514600"/>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 name="Text Box 15"/>
            <p:cNvSpPr txBox="1">
              <a:spLocks noChangeArrowheads="1"/>
            </p:cNvSpPr>
            <p:nvPr/>
          </p:nvSpPr>
          <p:spPr bwMode="auto">
            <a:xfrm>
              <a:off x="2077773" y="2971800"/>
              <a:ext cx="1374094" cy="461665"/>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a:t>
              </a:r>
              <a:r>
                <a:rPr lang="en-US" sz="2400" b="1" dirty="0" err="1">
                  <a:latin typeface="Consolas" pitchFamily="49" charset="0"/>
                  <a:cs typeface="Consolas" pitchFamily="49" charset="0"/>
                </a:rPr>
                <a:t>alice</a:t>
              </a:r>
              <a:r>
                <a:rPr lang="en-US" sz="2400" b="1" dirty="0">
                  <a:latin typeface="Consolas" pitchFamily="49" charset="0"/>
                  <a:cs typeface="Consolas" pitchFamily="49" charset="0"/>
                </a:rPr>
                <a:t>"</a:t>
              </a:r>
              <a:endParaRPr lang="en-US" sz="2400" b="1" i="0" dirty="0">
                <a:latin typeface="Consolas" pitchFamily="49" charset="0"/>
                <a:cs typeface="Consolas" pitchFamily="49" charset="0"/>
              </a:endParaRPr>
            </a:p>
          </p:txBody>
        </p:sp>
        <p:sp>
          <p:nvSpPr>
            <p:cNvPr id="16" name="Text Box 16"/>
            <p:cNvSpPr txBox="1">
              <a:spLocks noChangeArrowheads="1"/>
            </p:cNvSpPr>
            <p:nvPr/>
          </p:nvSpPr>
          <p:spPr bwMode="auto">
            <a:xfrm>
              <a:off x="3758539" y="2971800"/>
              <a:ext cx="1034257" cy="461665"/>
            </a:xfrm>
            <a:prstGeom prst="rect">
              <a:avLst/>
            </a:prstGeom>
            <a:noFill/>
            <a:ln w="9525">
              <a:noFill/>
              <a:miter lim="800000"/>
              <a:headEnd/>
              <a:tailEnd/>
            </a:ln>
            <a:effectLst/>
          </p:spPr>
          <p:txBody>
            <a:bodyPr wrap="none">
              <a:spAutoFit/>
            </a:bodyPr>
            <a:lstStyle/>
            <a:p>
              <a:r>
                <a:rPr lang="en-US" sz="2400" b="1" i="0" dirty="0">
                  <a:latin typeface="Consolas" pitchFamily="49" charset="0"/>
                  <a:cs typeface="Consolas" pitchFamily="49" charset="0"/>
                </a:rPr>
                <a:t>"bob"</a:t>
              </a:r>
            </a:p>
          </p:txBody>
        </p:sp>
        <p:grpSp>
          <p:nvGrpSpPr>
            <p:cNvPr id="17" name="Group 74"/>
            <p:cNvGrpSpPr/>
            <p:nvPr/>
          </p:nvGrpSpPr>
          <p:grpSpPr>
            <a:xfrm>
              <a:off x="5334003" y="1676400"/>
              <a:ext cx="1222376" cy="304800"/>
              <a:chOff x="5029203" y="2514600"/>
              <a:chExt cx="1222376" cy="304800"/>
            </a:xfrm>
          </p:grpSpPr>
          <p:grpSp>
            <p:nvGrpSpPr>
              <p:cNvPr id="37" name="Group 8"/>
              <p:cNvGrpSpPr>
                <a:grpSpLocks/>
              </p:cNvGrpSpPr>
              <p:nvPr/>
            </p:nvGrpSpPr>
            <p:grpSpPr bwMode="auto">
              <a:xfrm>
                <a:off x="5029203" y="2514600"/>
                <a:ext cx="1222376" cy="304800"/>
                <a:chOff x="1392" y="1536"/>
                <a:chExt cx="480" cy="192"/>
              </a:xfrm>
            </p:grpSpPr>
            <p:sp>
              <p:nvSpPr>
                <p:cNvPr id="39" name="Rectangle 9"/>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40" name="Rectangle 10"/>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cxnSp>
            <p:nvCxnSpPr>
              <p:cNvPr id="38" name="Straight Connector 37"/>
              <p:cNvCxnSpPr/>
              <p:nvPr/>
            </p:nvCxnSpPr>
            <p:spPr>
              <a:xfrm>
                <a:off x="5638800" y="2514600"/>
                <a:ext cx="609600" cy="3048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8" name="Line 14"/>
            <p:cNvSpPr>
              <a:spLocks noChangeShapeType="1"/>
            </p:cNvSpPr>
            <p:nvPr/>
          </p:nvSpPr>
          <p:spPr bwMode="auto">
            <a:xfrm>
              <a:off x="5638800" y="1828800"/>
              <a:ext cx="0" cy="533400"/>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19" name="Group 5"/>
            <p:cNvGrpSpPr>
              <a:grpSpLocks/>
            </p:cNvGrpSpPr>
            <p:nvPr/>
          </p:nvGrpSpPr>
          <p:grpSpPr bwMode="auto">
            <a:xfrm>
              <a:off x="304803" y="990600"/>
              <a:ext cx="1222376" cy="304800"/>
              <a:chOff x="1392" y="1536"/>
              <a:chExt cx="480" cy="192"/>
            </a:xfrm>
          </p:grpSpPr>
          <p:sp>
            <p:nvSpPr>
              <p:cNvPr id="35"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36"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20" name="Group 5"/>
            <p:cNvGrpSpPr>
              <a:grpSpLocks/>
            </p:cNvGrpSpPr>
            <p:nvPr/>
          </p:nvGrpSpPr>
          <p:grpSpPr bwMode="auto">
            <a:xfrm>
              <a:off x="2057403" y="990600"/>
              <a:ext cx="1222376" cy="304800"/>
              <a:chOff x="1392" y="1536"/>
              <a:chExt cx="480" cy="192"/>
            </a:xfrm>
          </p:grpSpPr>
          <p:sp>
            <p:nvSpPr>
              <p:cNvPr id="33"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34"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21" name="Group 83"/>
            <p:cNvGrpSpPr/>
            <p:nvPr/>
          </p:nvGrpSpPr>
          <p:grpSpPr>
            <a:xfrm>
              <a:off x="6858003" y="990600"/>
              <a:ext cx="1222376" cy="304800"/>
              <a:chOff x="5029203" y="2514600"/>
              <a:chExt cx="1222376" cy="304800"/>
            </a:xfrm>
          </p:grpSpPr>
          <p:grpSp>
            <p:nvGrpSpPr>
              <p:cNvPr id="29" name="Group 8"/>
              <p:cNvGrpSpPr>
                <a:grpSpLocks/>
              </p:cNvGrpSpPr>
              <p:nvPr/>
            </p:nvGrpSpPr>
            <p:grpSpPr bwMode="auto">
              <a:xfrm>
                <a:off x="5029203" y="2514600"/>
                <a:ext cx="1222376" cy="304800"/>
                <a:chOff x="1392" y="1536"/>
                <a:chExt cx="480" cy="192"/>
              </a:xfrm>
            </p:grpSpPr>
            <p:sp>
              <p:nvSpPr>
                <p:cNvPr id="31" name="Rectangle 9"/>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32" name="Rectangle 10"/>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cxnSp>
            <p:nvCxnSpPr>
              <p:cNvPr id="30" name="Straight Connector 29"/>
              <p:cNvCxnSpPr/>
              <p:nvPr/>
            </p:nvCxnSpPr>
            <p:spPr>
              <a:xfrm>
                <a:off x="5638800" y="2514600"/>
                <a:ext cx="609600" cy="3048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2" name="Line 13"/>
            <p:cNvSpPr>
              <a:spLocks noChangeShapeType="1"/>
            </p:cNvSpPr>
            <p:nvPr/>
          </p:nvSpPr>
          <p:spPr bwMode="auto">
            <a:xfrm>
              <a:off x="605102" y="1143000"/>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3" name="Text Box 15"/>
            <p:cNvSpPr txBox="1">
              <a:spLocks noChangeArrowheads="1"/>
            </p:cNvSpPr>
            <p:nvPr/>
          </p:nvSpPr>
          <p:spPr bwMode="auto">
            <a:xfrm>
              <a:off x="381000" y="1600200"/>
              <a:ext cx="1676399" cy="461665"/>
            </a:xfrm>
            <a:prstGeom prst="rect">
              <a:avLst/>
            </a:prstGeom>
            <a:noFill/>
            <a:ln w="9525">
              <a:noFill/>
              <a:miter lim="800000"/>
              <a:headEnd/>
              <a:tailEnd/>
            </a:ln>
            <a:effectLst/>
          </p:spPr>
          <p:txBody>
            <a:bodyPr wrap="square">
              <a:spAutoFit/>
            </a:bodyPr>
            <a:lstStyle/>
            <a:p>
              <a:r>
                <a:rPr lang="en-US" sz="2400" b="1" dirty="0">
                  <a:latin typeface="Consolas" pitchFamily="49" charset="0"/>
                  <a:cs typeface="Consolas" pitchFamily="49" charset="0"/>
                </a:rPr>
                <a:t>"</a:t>
              </a:r>
              <a:r>
                <a:rPr lang="en-US" sz="2400" b="1" dirty="0" err="1">
                  <a:latin typeface="Consolas" pitchFamily="49" charset="0"/>
                  <a:cs typeface="Consolas" pitchFamily="49" charset="0"/>
                </a:rPr>
                <a:t>alice</a:t>
              </a:r>
              <a:r>
                <a:rPr lang="en-US" sz="2400" b="1" dirty="0">
                  <a:latin typeface="Consolas" pitchFamily="49" charset="0"/>
                  <a:cs typeface="Consolas" pitchFamily="49" charset="0"/>
                </a:rPr>
                <a:t>"</a:t>
              </a:r>
              <a:endParaRPr lang="en-US" sz="2400" b="1" i="0" dirty="0">
                <a:latin typeface="Consolas" pitchFamily="49" charset="0"/>
                <a:cs typeface="Consolas" pitchFamily="49" charset="0"/>
              </a:endParaRPr>
            </a:p>
          </p:txBody>
        </p:sp>
        <p:sp>
          <p:nvSpPr>
            <p:cNvPr id="24" name="Line 13"/>
            <p:cNvSpPr>
              <a:spLocks noChangeShapeType="1"/>
            </p:cNvSpPr>
            <p:nvPr/>
          </p:nvSpPr>
          <p:spPr bwMode="auto">
            <a:xfrm>
              <a:off x="2362200" y="1143000"/>
              <a:ext cx="0"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25" name="Straight Arrow Connector 24"/>
            <p:cNvCxnSpPr>
              <a:endCxn id="33" idx="1"/>
            </p:cNvCxnSpPr>
            <p:nvPr/>
          </p:nvCxnSpPr>
          <p:spPr>
            <a:xfrm>
              <a:off x="1219200" y="1143000"/>
              <a:ext cx="8382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31" idx="1"/>
            </p:cNvCxnSpPr>
            <p:nvPr/>
          </p:nvCxnSpPr>
          <p:spPr>
            <a:xfrm>
              <a:off x="2971800" y="1143000"/>
              <a:ext cx="3886203"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 Box 15"/>
            <p:cNvSpPr txBox="1">
              <a:spLocks noChangeArrowheads="1"/>
            </p:cNvSpPr>
            <p:nvPr/>
          </p:nvSpPr>
          <p:spPr bwMode="auto">
            <a:xfrm>
              <a:off x="6705600" y="1600200"/>
              <a:ext cx="1676399" cy="461665"/>
            </a:xfrm>
            <a:prstGeom prst="rect">
              <a:avLst/>
            </a:prstGeom>
            <a:noFill/>
            <a:ln w="9525">
              <a:noFill/>
              <a:miter lim="800000"/>
              <a:headEnd/>
              <a:tailEnd/>
            </a:ln>
            <a:effectLst/>
          </p:spPr>
          <p:txBody>
            <a:bodyPr wrap="square">
              <a:spAutoFit/>
            </a:bodyPr>
            <a:lstStyle/>
            <a:p>
              <a:r>
                <a:rPr lang="en-US" sz="2400" b="1" dirty="0">
                  <a:latin typeface="Consolas" pitchFamily="49" charset="0"/>
                  <a:cs typeface="Consolas" pitchFamily="49" charset="0"/>
                </a:rPr>
                <a:t>"</a:t>
              </a:r>
              <a:r>
                <a:rPr lang="en-US" sz="2400" b="1" dirty="0" err="1">
                  <a:latin typeface="Consolas" pitchFamily="49" charset="0"/>
                  <a:cs typeface="Consolas" pitchFamily="49" charset="0"/>
                </a:rPr>
                <a:t>dave</a:t>
              </a:r>
              <a:r>
                <a:rPr lang="en-US" sz="2400" b="1" dirty="0">
                  <a:latin typeface="Consolas" pitchFamily="49" charset="0"/>
                  <a:cs typeface="Consolas" pitchFamily="49" charset="0"/>
                </a:rPr>
                <a:t>"</a:t>
              </a:r>
              <a:endParaRPr lang="en-US" sz="2400" b="1" i="0" dirty="0">
                <a:latin typeface="Consolas" pitchFamily="49" charset="0"/>
                <a:cs typeface="Consolas" pitchFamily="49" charset="0"/>
              </a:endParaRPr>
            </a:p>
          </p:txBody>
        </p:sp>
        <p:sp>
          <p:nvSpPr>
            <p:cNvPr id="28" name="Line 13"/>
            <p:cNvSpPr>
              <a:spLocks noChangeShapeType="1"/>
            </p:cNvSpPr>
            <p:nvPr/>
          </p:nvSpPr>
          <p:spPr bwMode="auto">
            <a:xfrm>
              <a:off x="7162800" y="1143000"/>
              <a:ext cx="0" cy="533400"/>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47" name="Rectangle 46"/>
          <p:cNvSpPr/>
          <p:nvPr/>
        </p:nvSpPr>
        <p:spPr>
          <a:xfrm>
            <a:off x="6096000" y="5791200"/>
            <a:ext cx="2590800" cy="762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dirty="0">
                <a:solidFill>
                  <a:schemeClr val="tx1"/>
                </a:solidFill>
              </a:rPr>
              <a:t>Here is a still more complicated example.</a:t>
            </a:r>
          </a:p>
        </p:txBody>
      </p:sp>
    </p:spTree>
    <p:extLst>
      <p:ext uri="{BB962C8B-B14F-4D97-AF65-F5344CB8AC3E}">
        <p14:creationId xmlns:p14="http://schemas.microsoft.com/office/powerpoint/2010/main" val="42205490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Observer Template: functions come in pairs</a:t>
            </a:r>
          </a:p>
        </p:txBody>
      </p:sp>
      <p:sp>
        <p:nvSpPr>
          <p:cNvPr id="3" name="Content Placeholder 2"/>
          <p:cNvSpPr>
            <a:spLocks noGrp="1"/>
          </p:cNvSpPr>
          <p:nvPr>
            <p:ph idx="1"/>
          </p:nvPr>
        </p:nvSpPr>
        <p:spPr/>
        <p:txBody>
          <a:bodyPr>
            <a:normAutofit fontScale="70000" lnSpcReduction="20000"/>
          </a:bodyPr>
          <a:lstStyle/>
          <a:p>
            <a:pPr>
              <a:buNone/>
            </a:pPr>
            <a:r>
              <a:rPr lang="en-US" dirty="0"/>
              <a:t>;; </a:t>
            </a:r>
            <a:r>
              <a:rPr lang="en-US" dirty="0" err="1"/>
              <a:t>sexp-fn</a:t>
            </a:r>
            <a:r>
              <a:rPr lang="en-US" dirty="0"/>
              <a:t> : </a:t>
            </a:r>
            <a:r>
              <a:rPr lang="en-US" dirty="0" err="1"/>
              <a:t>Sexp</a:t>
            </a:r>
            <a:r>
              <a:rPr lang="en-US" dirty="0"/>
              <a:t> -&gt; ??</a:t>
            </a:r>
          </a:p>
          <a:p>
            <a:pPr>
              <a:buNone/>
            </a:pPr>
            <a:r>
              <a:rPr lang="en-US" dirty="0"/>
              <a:t>;; </a:t>
            </a:r>
            <a:r>
              <a:rPr lang="en-US" dirty="0" err="1"/>
              <a:t>slist-fn</a:t>
            </a:r>
            <a:r>
              <a:rPr lang="en-US" dirty="0"/>
              <a:t> : </a:t>
            </a:r>
            <a:r>
              <a:rPr lang="en-US" dirty="0" err="1"/>
              <a:t>SexpList</a:t>
            </a:r>
            <a:r>
              <a:rPr lang="en-US" dirty="0"/>
              <a:t> -&gt; ??</a:t>
            </a:r>
          </a:p>
          <a:p>
            <a:pPr>
              <a:buNone/>
            </a:pPr>
            <a:endParaRPr lang="en-US" dirty="0"/>
          </a:p>
          <a:p>
            <a:pPr>
              <a:buNone/>
            </a:pPr>
            <a:r>
              <a:rPr lang="en-US" dirty="0"/>
              <a:t>(define (</a:t>
            </a:r>
            <a:r>
              <a:rPr lang="en-US" dirty="0" err="1"/>
              <a:t>sexp-fn</a:t>
            </a:r>
            <a:r>
              <a:rPr lang="en-US" dirty="0"/>
              <a:t> s)</a:t>
            </a:r>
          </a:p>
          <a:p>
            <a:pPr>
              <a:buNone/>
            </a:pPr>
            <a:r>
              <a:rPr lang="en-US" dirty="0"/>
              <a:t>  (cond</a:t>
            </a:r>
          </a:p>
          <a:p>
            <a:pPr>
              <a:buNone/>
            </a:pPr>
            <a:r>
              <a:rPr lang="en-US" dirty="0"/>
              <a:t>    [(string? s) ...]</a:t>
            </a:r>
          </a:p>
          <a:p>
            <a:pPr>
              <a:buNone/>
            </a:pPr>
            <a:r>
              <a:rPr lang="en-US" dirty="0"/>
              <a:t>    [else (... (</a:t>
            </a:r>
            <a:r>
              <a:rPr lang="en-US" dirty="0" err="1"/>
              <a:t>slist-fn</a:t>
            </a:r>
            <a:r>
              <a:rPr lang="en-US" dirty="0"/>
              <a:t> s))]))</a:t>
            </a:r>
          </a:p>
          <a:p>
            <a:pPr>
              <a:buNone/>
            </a:pPr>
            <a:r>
              <a:rPr lang="en-US" dirty="0"/>
              <a:t> </a:t>
            </a:r>
          </a:p>
          <a:p>
            <a:pPr>
              <a:buNone/>
            </a:pPr>
            <a:r>
              <a:rPr lang="en-US" dirty="0"/>
              <a:t>(define (</a:t>
            </a:r>
            <a:r>
              <a:rPr lang="en-US" dirty="0" err="1"/>
              <a:t>slist-fn</a:t>
            </a:r>
            <a:r>
              <a:rPr lang="en-US" dirty="0"/>
              <a:t> </a:t>
            </a:r>
            <a:r>
              <a:rPr lang="en-US" dirty="0" err="1"/>
              <a:t>sexps</a:t>
            </a:r>
            <a:r>
              <a:rPr lang="en-US" dirty="0"/>
              <a:t>)</a:t>
            </a:r>
          </a:p>
          <a:p>
            <a:pPr>
              <a:buNone/>
            </a:pPr>
            <a:r>
              <a:rPr lang="en-US" dirty="0"/>
              <a:t>  (cond</a:t>
            </a:r>
          </a:p>
          <a:p>
            <a:pPr>
              <a:buNone/>
            </a:pPr>
            <a:r>
              <a:rPr lang="en-US" dirty="0"/>
              <a:t>    [(empty? </a:t>
            </a:r>
            <a:r>
              <a:rPr lang="en-US" dirty="0" err="1"/>
              <a:t>sexps</a:t>
            </a:r>
            <a:r>
              <a:rPr lang="en-US" dirty="0"/>
              <a:t>) ...]</a:t>
            </a:r>
          </a:p>
          <a:p>
            <a:pPr>
              <a:buNone/>
            </a:pPr>
            <a:r>
              <a:rPr lang="en-US" dirty="0"/>
              <a:t>    [else (... (</a:t>
            </a:r>
            <a:r>
              <a:rPr lang="en-US" dirty="0" err="1"/>
              <a:t>sos-fn</a:t>
            </a:r>
            <a:r>
              <a:rPr lang="en-US" dirty="0"/>
              <a:t>  (first </a:t>
            </a:r>
            <a:r>
              <a:rPr lang="en-US" dirty="0" err="1"/>
              <a:t>sexps</a:t>
            </a:r>
            <a:r>
              <a:rPr lang="en-US" dirty="0"/>
              <a:t>))</a:t>
            </a:r>
          </a:p>
          <a:p>
            <a:pPr>
              <a:buNone/>
            </a:pPr>
            <a:r>
              <a:rPr lang="en-US" dirty="0"/>
              <a:t>               (</a:t>
            </a:r>
            <a:r>
              <a:rPr lang="en-US" dirty="0" err="1"/>
              <a:t>slist-fn</a:t>
            </a:r>
            <a:r>
              <a:rPr lang="en-US" dirty="0"/>
              <a:t> (rest </a:t>
            </a:r>
            <a:r>
              <a:rPr lang="en-US" dirty="0" err="1"/>
              <a:t>sexps</a:t>
            </a:r>
            <a:r>
              <a:rPr lang="en-US" dirty="0"/>
              <a:t>)))]))</a:t>
            </a: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54</a:t>
            </a:fld>
            <a:endParaRPr lang="en-US"/>
          </a:p>
        </p:txBody>
      </p:sp>
    </p:spTree>
    <p:extLst>
      <p:ext uri="{BB962C8B-B14F-4D97-AF65-F5344CB8AC3E}">
        <p14:creationId xmlns:p14="http://schemas.microsoft.com/office/powerpoint/2010/main" val="5492101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 the shape of the program follows the shape of the data</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endParaRPr lang="en-US" b="1" dirty="0">
              <a:latin typeface="Consolas" pitchFamily="49" charset="0"/>
              <a:cs typeface="Consolas" pitchFamily="49" charset="0"/>
            </a:endParaRPr>
          </a:p>
        </p:txBody>
      </p:sp>
      <p:sp>
        <p:nvSpPr>
          <p:cNvPr id="8" name="Slide Number Placeholder 7"/>
          <p:cNvSpPr>
            <a:spLocks noGrp="1"/>
          </p:cNvSpPr>
          <p:nvPr>
            <p:ph type="sldNum" sz="quarter" idx="12"/>
          </p:nvPr>
        </p:nvSpPr>
        <p:spPr/>
        <p:txBody>
          <a:bodyPr/>
          <a:lstStyle/>
          <a:p>
            <a:fld id="{C1D4534E-1B22-4A44-850A-B3E8E9EE687A}" type="slidenum">
              <a:rPr lang="en-US" smtClean="0"/>
              <a:t>55</a:t>
            </a:fld>
            <a:endParaRPr lang="en-US"/>
          </a:p>
        </p:txBody>
      </p:sp>
      <p:grpSp>
        <p:nvGrpSpPr>
          <p:cNvPr id="10" name="Group 9"/>
          <p:cNvGrpSpPr/>
          <p:nvPr/>
        </p:nvGrpSpPr>
        <p:grpSpPr>
          <a:xfrm>
            <a:off x="1295400" y="1697549"/>
            <a:ext cx="7124700" cy="4500265"/>
            <a:chOff x="1905000" y="1600200"/>
            <a:chExt cx="7124700" cy="4500265"/>
          </a:xfrm>
        </p:grpSpPr>
        <p:grpSp>
          <p:nvGrpSpPr>
            <p:cNvPr id="11" name="Group 10"/>
            <p:cNvGrpSpPr/>
            <p:nvPr/>
          </p:nvGrpSpPr>
          <p:grpSpPr>
            <a:xfrm>
              <a:off x="1905000" y="1600200"/>
              <a:ext cx="5029200" cy="4500265"/>
              <a:chOff x="1905000" y="1600200"/>
              <a:chExt cx="5029200" cy="4500265"/>
            </a:xfrm>
          </p:grpSpPr>
          <p:sp>
            <p:nvSpPr>
              <p:cNvPr id="14" name="Curved Down Arrow 3"/>
              <p:cNvSpPr/>
              <p:nvPr/>
            </p:nvSpPr>
            <p:spPr>
              <a:xfrm>
                <a:off x="1981200" y="1600200"/>
                <a:ext cx="4953000" cy="1600200"/>
              </a:xfrm>
              <a:prstGeom prst="curvedDownArrow">
                <a:avLst/>
              </a:prstGeom>
              <a:solidFill>
                <a:schemeClr val="accent1">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Curved Down Arrow 4"/>
              <p:cNvSpPr/>
              <p:nvPr/>
            </p:nvSpPr>
            <p:spPr>
              <a:xfrm flipH="1" flipV="1">
                <a:off x="1905000" y="3962400"/>
                <a:ext cx="4876800" cy="1600200"/>
              </a:xfrm>
              <a:prstGeom prst="curvedDown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extBox 15"/>
              <p:cNvSpPr txBox="1"/>
              <p:nvPr/>
            </p:nvSpPr>
            <p:spPr>
              <a:xfrm>
                <a:off x="3048000" y="2209800"/>
                <a:ext cx="2743200" cy="461665"/>
              </a:xfrm>
              <a:prstGeom prst="rect">
                <a:avLst/>
              </a:prstGeom>
              <a:noFill/>
            </p:spPr>
            <p:txBody>
              <a:bodyPr wrap="square" rtlCol="0">
                <a:spAutoFit/>
              </a:bodyPr>
              <a:lstStyle/>
              <a:p>
                <a:pPr algn="ctr"/>
                <a:r>
                  <a:rPr lang="en-US" sz="2400" dirty="0"/>
                  <a:t>may contain </a:t>
                </a:r>
              </a:p>
            </p:txBody>
          </p:sp>
          <p:sp>
            <p:nvSpPr>
              <p:cNvPr id="17" name="TextBox 16"/>
              <p:cNvSpPr txBox="1"/>
              <p:nvPr/>
            </p:nvSpPr>
            <p:spPr>
              <a:xfrm>
                <a:off x="3276600" y="5638800"/>
                <a:ext cx="2743200" cy="461665"/>
              </a:xfrm>
              <a:prstGeom prst="rect">
                <a:avLst/>
              </a:prstGeom>
              <a:noFill/>
            </p:spPr>
            <p:txBody>
              <a:bodyPr wrap="square" rtlCol="0">
                <a:spAutoFit/>
              </a:bodyPr>
              <a:lstStyle/>
              <a:p>
                <a:pPr algn="ctr"/>
                <a:r>
                  <a:rPr lang="en-US" sz="2400" dirty="0"/>
                  <a:t>may contain</a:t>
                </a:r>
              </a:p>
            </p:txBody>
          </p:sp>
        </p:grpSp>
        <p:sp>
          <p:nvSpPr>
            <p:cNvPr id="12" name="Arrow: Curved Up 11"/>
            <p:cNvSpPr/>
            <p:nvPr/>
          </p:nvSpPr>
          <p:spPr>
            <a:xfrm rot="16045273">
              <a:off x="7866624" y="3213045"/>
              <a:ext cx="460166" cy="731520"/>
            </a:xfrm>
            <a:prstGeom prst="curvedUpArrow">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TextBox 12"/>
            <p:cNvSpPr txBox="1"/>
            <p:nvPr/>
          </p:nvSpPr>
          <p:spPr>
            <a:xfrm>
              <a:off x="7429500" y="3867730"/>
              <a:ext cx="1600200" cy="830997"/>
            </a:xfrm>
            <a:prstGeom prst="rect">
              <a:avLst/>
            </a:prstGeom>
            <a:noFill/>
          </p:spPr>
          <p:txBody>
            <a:bodyPr wrap="square" rtlCol="0">
              <a:spAutoFit/>
            </a:bodyPr>
            <a:lstStyle/>
            <a:p>
              <a:pPr algn="ctr"/>
              <a:r>
                <a:rPr lang="en-US" sz="2400" dirty="0"/>
                <a:t>may contain </a:t>
              </a:r>
            </a:p>
          </p:txBody>
        </p:sp>
      </p:grpSp>
      <p:sp>
        <p:nvSpPr>
          <p:cNvPr id="18" name="TextBox 17"/>
          <p:cNvSpPr txBox="1"/>
          <p:nvPr/>
        </p:nvSpPr>
        <p:spPr>
          <a:xfrm>
            <a:off x="1066800" y="3420458"/>
            <a:ext cx="1143000" cy="584775"/>
          </a:xfrm>
          <a:prstGeom prst="rect">
            <a:avLst/>
          </a:prstGeom>
          <a:noFill/>
        </p:spPr>
        <p:txBody>
          <a:bodyPr wrap="square" rtlCol="0">
            <a:spAutoFit/>
          </a:bodyPr>
          <a:lstStyle/>
          <a:p>
            <a:pPr algn="ctr"/>
            <a:r>
              <a:rPr lang="en-US" sz="3200" b="1" dirty="0" err="1"/>
              <a:t>Sexp</a:t>
            </a:r>
            <a:endParaRPr lang="en-US" sz="3200" b="1" dirty="0"/>
          </a:p>
        </p:txBody>
      </p:sp>
      <p:sp>
        <p:nvSpPr>
          <p:cNvPr id="19" name="TextBox 18"/>
          <p:cNvSpPr txBox="1"/>
          <p:nvPr/>
        </p:nvSpPr>
        <p:spPr>
          <a:xfrm>
            <a:off x="5181600" y="3331092"/>
            <a:ext cx="1600200" cy="584775"/>
          </a:xfrm>
          <a:prstGeom prst="rect">
            <a:avLst/>
          </a:prstGeom>
          <a:noFill/>
        </p:spPr>
        <p:txBody>
          <a:bodyPr wrap="square" rtlCol="0">
            <a:spAutoFit/>
          </a:bodyPr>
          <a:lstStyle/>
          <a:p>
            <a:pPr algn="ctr"/>
            <a:r>
              <a:rPr lang="en-US" sz="3200" b="1" dirty="0" err="1"/>
              <a:t>SexpList</a:t>
            </a:r>
            <a:endParaRPr lang="en-US" sz="3200" b="1" dirty="0"/>
          </a:p>
        </p:txBody>
      </p:sp>
    </p:spTree>
    <p:extLst>
      <p:ext uri="{BB962C8B-B14F-4D97-AF65-F5344CB8AC3E}">
        <p14:creationId xmlns:p14="http://schemas.microsoft.com/office/powerpoint/2010/main" val="4434678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 the shape of the program follows the shape of the data</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endParaRPr lang="en-US" b="1" dirty="0">
              <a:latin typeface="Consolas" pitchFamily="49" charset="0"/>
              <a:cs typeface="Consolas" pitchFamily="49" charset="0"/>
            </a:endParaRPr>
          </a:p>
        </p:txBody>
      </p:sp>
      <p:sp>
        <p:nvSpPr>
          <p:cNvPr id="8" name="Slide Number Placeholder 7"/>
          <p:cNvSpPr>
            <a:spLocks noGrp="1"/>
          </p:cNvSpPr>
          <p:nvPr>
            <p:ph type="sldNum" sz="quarter" idx="12"/>
          </p:nvPr>
        </p:nvSpPr>
        <p:spPr/>
        <p:txBody>
          <a:bodyPr/>
          <a:lstStyle/>
          <a:p>
            <a:fld id="{C1D4534E-1B22-4A44-850A-B3E8E9EE687A}" type="slidenum">
              <a:rPr lang="en-US" smtClean="0"/>
              <a:t>56</a:t>
            </a:fld>
            <a:endParaRPr lang="en-US"/>
          </a:p>
        </p:txBody>
      </p:sp>
      <p:grpSp>
        <p:nvGrpSpPr>
          <p:cNvPr id="10" name="Group 9"/>
          <p:cNvGrpSpPr/>
          <p:nvPr/>
        </p:nvGrpSpPr>
        <p:grpSpPr>
          <a:xfrm>
            <a:off x="1295400" y="1697549"/>
            <a:ext cx="7124700" cy="4500265"/>
            <a:chOff x="1905000" y="1600200"/>
            <a:chExt cx="7124700" cy="4500265"/>
          </a:xfrm>
        </p:grpSpPr>
        <p:grpSp>
          <p:nvGrpSpPr>
            <p:cNvPr id="11" name="Group 10"/>
            <p:cNvGrpSpPr/>
            <p:nvPr/>
          </p:nvGrpSpPr>
          <p:grpSpPr>
            <a:xfrm>
              <a:off x="1905000" y="1600200"/>
              <a:ext cx="5029200" cy="4500265"/>
              <a:chOff x="1905000" y="1600200"/>
              <a:chExt cx="5029200" cy="4500265"/>
            </a:xfrm>
          </p:grpSpPr>
          <p:sp>
            <p:nvSpPr>
              <p:cNvPr id="14" name="Curved Down Arrow 3"/>
              <p:cNvSpPr/>
              <p:nvPr/>
            </p:nvSpPr>
            <p:spPr>
              <a:xfrm>
                <a:off x="1981200" y="1600200"/>
                <a:ext cx="4953000" cy="1600200"/>
              </a:xfrm>
              <a:prstGeom prst="curvedDownArrow">
                <a:avLst/>
              </a:prstGeom>
              <a:solidFill>
                <a:schemeClr val="accent1">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Curved Down Arrow 4"/>
              <p:cNvSpPr/>
              <p:nvPr/>
            </p:nvSpPr>
            <p:spPr>
              <a:xfrm flipH="1" flipV="1">
                <a:off x="1905000" y="3962400"/>
                <a:ext cx="4876800" cy="1600200"/>
              </a:xfrm>
              <a:prstGeom prst="curvedDown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extBox 15"/>
              <p:cNvSpPr txBox="1"/>
              <p:nvPr/>
            </p:nvSpPr>
            <p:spPr>
              <a:xfrm>
                <a:off x="3048000" y="2209800"/>
                <a:ext cx="2743200" cy="461665"/>
              </a:xfrm>
              <a:prstGeom prst="rect">
                <a:avLst/>
              </a:prstGeom>
              <a:noFill/>
            </p:spPr>
            <p:txBody>
              <a:bodyPr wrap="square" rtlCol="0">
                <a:spAutoFit/>
              </a:bodyPr>
              <a:lstStyle/>
              <a:p>
                <a:pPr algn="ctr"/>
                <a:r>
                  <a:rPr lang="en-US" sz="2400" dirty="0"/>
                  <a:t>may call </a:t>
                </a:r>
              </a:p>
            </p:txBody>
          </p:sp>
          <p:sp>
            <p:nvSpPr>
              <p:cNvPr id="17" name="TextBox 16"/>
              <p:cNvSpPr txBox="1"/>
              <p:nvPr/>
            </p:nvSpPr>
            <p:spPr>
              <a:xfrm>
                <a:off x="3276600" y="5638800"/>
                <a:ext cx="2743200" cy="461665"/>
              </a:xfrm>
              <a:prstGeom prst="rect">
                <a:avLst/>
              </a:prstGeom>
              <a:noFill/>
            </p:spPr>
            <p:txBody>
              <a:bodyPr wrap="square" rtlCol="0">
                <a:spAutoFit/>
              </a:bodyPr>
              <a:lstStyle/>
              <a:p>
                <a:pPr algn="ctr"/>
                <a:r>
                  <a:rPr lang="en-US" sz="2400" dirty="0"/>
                  <a:t>may call</a:t>
                </a:r>
              </a:p>
            </p:txBody>
          </p:sp>
        </p:grpSp>
        <p:sp>
          <p:nvSpPr>
            <p:cNvPr id="12" name="Arrow: Curved Up 11"/>
            <p:cNvSpPr/>
            <p:nvPr/>
          </p:nvSpPr>
          <p:spPr>
            <a:xfrm rot="16045273">
              <a:off x="7866624" y="3213045"/>
              <a:ext cx="460166" cy="731520"/>
            </a:xfrm>
            <a:prstGeom prst="curvedUpArrow">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TextBox 12"/>
            <p:cNvSpPr txBox="1"/>
            <p:nvPr/>
          </p:nvSpPr>
          <p:spPr>
            <a:xfrm>
              <a:off x="7429500" y="3867730"/>
              <a:ext cx="1600200" cy="461665"/>
            </a:xfrm>
            <a:prstGeom prst="rect">
              <a:avLst/>
            </a:prstGeom>
            <a:noFill/>
          </p:spPr>
          <p:txBody>
            <a:bodyPr wrap="square" rtlCol="0">
              <a:spAutoFit/>
            </a:bodyPr>
            <a:lstStyle/>
            <a:p>
              <a:pPr algn="ctr"/>
              <a:r>
                <a:rPr lang="en-US" sz="2400" dirty="0"/>
                <a:t>may call </a:t>
              </a:r>
            </a:p>
          </p:txBody>
        </p:sp>
      </p:grpSp>
      <p:sp>
        <p:nvSpPr>
          <p:cNvPr id="18" name="TextBox 17"/>
          <p:cNvSpPr txBox="1"/>
          <p:nvPr/>
        </p:nvSpPr>
        <p:spPr>
          <a:xfrm>
            <a:off x="948519" y="3431563"/>
            <a:ext cx="1524000" cy="584775"/>
          </a:xfrm>
          <a:prstGeom prst="rect">
            <a:avLst/>
          </a:prstGeom>
          <a:noFill/>
        </p:spPr>
        <p:txBody>
          <a:bodyPr wrap="square" rtlCol="0">
            <a:spAutoFit/>
          </a:bodyPr>
          <a:lstStyle/>
          <a:p>
            <a:pPr algn="ctr"/>
            <a:r>
              <a:rPr lang="en-US" sz="3200" b="1" dirty="0" err="1"/>
              <a:t>sexp-fn</a:t>
            </a:r>
            <a:endParaRPr lang="en-US" sz="3200" b="1" dirty="0"/>
          </a:p>
        </p:txBody>
      </p:sp>
      <p:sp>
        <p:nvSpPr>
          <p:cNvPr id="19" name="TextBox 18"/>
          <p:cNvSpPr txBox="1"/>
          <p:nvPr/>
        </p:nvSpPr>
        <p:spPr>
          <a:xfrm>
            <a:off x="5181600" y="3331092"/>
            <a:ext cx="1600200" cy="584775"/>
          </a:xfrm>
          <a:prstGeom prst="rect">
            <a:avLst/>
          </a:prstGeom>
          <a:noFill/>
        </p:spPr>
        <p:txBody>
          <a:bodyPr wrap="square" rtlCol="0">
            <a:spAutoFit/>
          </a:bodyPr>
          <a:lstStyle/>
          <a:p>
            <a:pPr algn="ctr"/>
            <a:r>
              <a:rPr lang="en-US" sz="3200" b="1" dirty="0" err="1"/>
              <a:t>slist-fn</a:t>
            </a:r>
            <a:endParaRPr lang="en-US" sz="3200" b="1" dirty="0"/>
          </a:p>
        </p:txBody>
      </p:sp>
    </p:spTree>
    <p:extLst>
      <p:ext uri="{BB962C8B-B14F-4D97-AF65-F5344CB8AC3E}">
        <p14:creationId xmlns:p14="http://schemas.microsoft.com/office/powerpoint/2010/main" val="5029834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 function, one task</a:t>
            </a:r>
          </a:p>
        </p:txBody>
      </p:sp>
      <p:sp>
        <p:nvSpPr>
          <p:cNvPr id="3" name="Content Placeholder 2"/>
          <p:cNvSpPr>
            <a:spLocks noGrp="1"/>
          </p:cNvSpPr>
          <p:nvPr>
            <p:ph idx="1"/>
          </p:nvPr>
        </p:nvSpPr>
        <p:spPr/>
        <p:txBody>
          <a:bodyPr/>
          <a:lstStyle/>
          <a:p>
            <a:r>
              <a:rPr lang="en-US" dirty="0"/>
              <a:t>Each function deals with exactly one data definition.</a:t>
            </a:r>
          </a:p>
          <a:p>
            <a:r>
              <a:rPr lang="en-US" dirty="0"/>
              <a:t>So functions will come in pairs</a:t>
            </a:r>
          </a:p>
          <a:p>
            <a:r>
              <a:rPr lang="en-US" dirty="0"/>
              <a:t>Write  contracts and purpose statements together, </a:t>
            </a:r>
            <a:r>
              <a:rPr lang="en-US" b="1" dirty="0"/>
              <a:t>or</a:t>
            </a:r>
          </a:p>
          <a:p>
            <a:r>
              <a:rPr lang="en-US" dirty="0"/>
              <a:t>Write one, and the other one will appear as a </a:t>
            </a:r>
            <a:r>
              <a:rPr lang="en-US" dirty="0" err="1"/>
              <a:t>wishlist</a:t>
            </a:r>
            <a:r>
              <a:rPr lang="en-US" dirty="0"/>
              <a:t> function</a:t>
            </a:r>
          </a:p>
        </p:txBody>
      </p:sp>
      <p:sp>
        <p:nvSpPr>
          <p:cNvPr id="4" name="Slide Number Placeholder 3"/>
          <p:cNvSpPr>
            <a:spLocks noGrp="1"/>
          </p:cNvSpPr>
          <p:nvPr>
            <p:ph type="sldNum" sz="quarter" idx="12"/>
          </p:nvPr>
        </p:nvSpPr>
        <p:spPr/>
        <p:txBody>
          <a:bodyPr/>
          <a:lstStyle/>
          <a:p>
            <a:fld id="{C1D4534E-1B22-4A44-850A-B3E8E9EE687A}" type="slidenum">
              <a:rPr lang="en-US" smtClean="0"/>
              <a:t>57</a:t>
            </a:fld>
            <a:endParaRPr lang="en-US"/>
          </a:p>
        </p:txBody>
      </p:sp>
    </p:spTree>
    <p:extLst>
      <p:ext uri="{BB962C8B-B14F-4D97-AF65-F5344CB8AC3E}">
        <p14:creationId xmlns:p14="http://schemas.microsoft.com/office/powerpoint/2010/main" val="31197361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occurs-in?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occurs-in? : </a:t>
            </a:r>
            <a:r>
              <a:rPr lang="en-US" sz="2000" b="1" dirty="0" err="1">
                <a:latin typeface="Consolas" pitchFamily="49" charset="0"/>
                <a:cs typeface="Consolas" pitchFamily="49" charset="0"/>
              </a:rPr>
              <a:t>Sexp</a:t>
            </a:r>
            <a:r>
              <a:rPr lang="en-US" sz="2000" b="1" dirty="0">
                <a:latin typeface="Consolas" pitchFamily="49" charset="0"/>
                <a:cs typeface="Consolas" pitchFamily="49" charset="0"/>
              </a:rPr>
              <a:t> String -&gt; Boolean</a:t>
            </a:r>
          </a:p>
          <a:p>
            <a:pPr>
              <a:buNone/>
            </a:pPr>
            <a:r>
              <a:rPr lang="en-US" sz="2000" b="1" dirty="0">
                <a:latin typeface="Consolas" pitchFamily="49" charset="0"/>
                <a:cs typeface="Consolas" pitchFamily="49" charset="0"/>
              </a:rPr>
              <a:t>;; returns true </a:t>
            </a:r>
            <a:r>
              <a:rPr lang="en-US" sz="2000" b="1" dirty="0" err="1">
                <a:latin typeface="Consolas" pitchFamily="49" charset="0"/>
                <a:cs typeface="Consolas" pitchFamily="49" charset="0"/>
              </a:rPr>
              <a:t>iff</a:t>
            </a:r>
            <a:r>
              <a:rPr lang="en-US" sz="2000" b="1" dirty="0">
                <a:latin typeface="Consolas" pitchFamily="49" charset="0"/>
                <a:cs typeface="Consolas" pitchFamily="49" charset="0"/>
              </a:rPr>
              <a:t> the given string occurs somewhere in the given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occurs-in-</a:t>
            </a:r>
            <a:r>
              <a:rPr lang="en-US" sz="2000" b="1" dirty="0" err="1">
                <a:latin typeface="Consolas" pitchFamily="49" charset="0"/>
                <a:cs typeface="Consolas" pitchFamily="49" charset="0"/>
              </a:rPr>
              <a:t>slist</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SexpList</a:t>
            </a:r>
            <a:r>
              <a:rPr lang="en-US" sz="2000" b="1" dirty="0">
                <a:latin typeface="Consolas" pitchFamily="49" charset="0"/>
                <a:cs typeface="Consolas" pitchFamily="49" charset="0"/>
              </a:rPr>
              <a:t> String -&gt; Boolean</a:t>
            </a:r>
          </a:p>
          <a:p>
            <a:pPr>
              <a:buNone/>
            </a:pPr>
            <a:r>
              <a:rPr lang="en-US" sz="2000" b="1" dirty="0">
                <a:latin typeface="Consolas" pitchFamily="49" charset="0"/>
                <a:cs typeface="Consolas" pitchFamily="49" charset="0"/>
              </a:rPr>
              <a:t>;; returns true </a:t>
            </a:r>
            <a:r>
              <a:rPr lang="en-US" sz="2000" b="1" dirty="0" err="1">
                <a:latin typeface="Consolas" pitchFamily="49" charset="0"/>
                <a:cs typeface="Consolas" pitchFamily="49" charset="0"/>
              </a:rPr>
              <a:t>iff</a:t>
            </a:r>
            <a:r>
              <a:rPr lang="en-US" sz="2000" b="1" dirty="0">
                <a:latin typeface="Consolas" pitchFamily="49" charset="0"/>
                <a:cs typeface="Consolas" pitchFamily="49" charset="0"/>
              </a:rPr>
              <a:t> the given string occurs somewhere in the given list of </a:t>
            </a:r>
            <a:r>
              <a:rPr lang="en-US" sz="2000" b="1" dirty="0" err="1">
                <a:latin typeface="Consolas" pitchFamily="49" charset="0"/>
                <a:cs typeface="Consolas" pitchFamily="49" charset="0"/>
              </a:rPr>
              <a:t>Sexps</a:t>
            </a:r>
            <a:r>
              <a:rPr lang="en-US" sz="2000"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C1D4534E-1B22-4A44-850A-B3E8E9EE687A}" type="slidenum">
              <a:rPr lang="en-US" smtClean="0"/>
              <a:t>58</a:t>
            </a:fld>
            <a:endParaRPr lang="en-US"/>
          </a:p>
        </p:txBody>
      </p:sp>
      <p:sp>
        <p:nvSpPr>
          <p:cNvPr id="4" name="Rectangle 3"/>
          <p:cNvSpPr/>
          <p:nvPr/>
        </p:nvSpPr>
        <p:spPr>
          <a:xfrm>
            <a:off x="4648200" y="4419600"/>
            <a:ext cx="3200400" cy="1828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an example of a pair of related functions: </a:t>
            </a:r>
            <a:r>
              <a:rPr lang="en-US" b="1" dirty="0">
                <a:solidFill>
                  <a:schemeClr val="tx1"/>
                </a:solidFill>
              </a:rPr>
              <a:t>occurs-in?</a:t>
            </a:r>
            <a:r>
              <a:rPr lang="en-US" dirty="0">
                <a:solidFill>
                  <a:schemeClr val="tx1"/>
                </a:solidFill>
              </a:rPr>
              <a:t> , which works on a </a:t>
            </a:r>
            <a:r>
              <a:rPr lang="en-US" b="1" dirty="0" err="1">
                <a:solidFill>
                  <a:schemeClr val="tx1"/>
                </a:solidFill>
              </a:rPr>
              <a:t>Sexp</a:t>
            </a:r>
            <a:r>
              <a:rPr lang="en-US" dirty="0">
                <a:solidFill>
                  <a:schemeClr val="tx1"/>
                </a:solidFill>
              </a:rPr>
              <a:t>, and </a:t>
            </a:r>
            <a:r>
              <a:rPr lang="en-US" b="1" dirty="0">
                <a:solidFill>
                  <a:schemeClr val="tx1"/>
                </a:solidFill>
              </a:rPr>
              <a:t>occurs-in-</a:t>
            </a:r>
            <a:r>
              <a:rPr lang="en-US" b="1" dirty="0" err="1">
                <a:solidFill>
                  <a:schemeClr val="tx1"/>
                </a:solidFill>
              </a:rPr>
              <a:t>slist</a:t>
            </a:r>
            <a:r>
              <a:rPr lang="en-US" b="1" dirty="0">
                <a:solidFill>
                  <a:schemeClr val="tx1"/>
                </a:solidFill>
              </a:rPr>
              <a:t>?</a:t>
            </a:r>
            <a:r>
              <a:rPr lang="en-US" dirty="0">
                <a:solidFill>
                  <a:schemeClr val="tx1"/>
                </a:solidFill>
              </a:rPr>
              <a:t> , which works on a </a:t>
            </a:r>
            <a:r>
              <a:rPr lang="en-US" b="1" dirty="0" err="1">
                <a:solidFill>
                  <a:schemeClr val="tx1"/>
                </a:solidFill>
              </a:rPr>
              <a:t>SexpList</a:t>
            </a:r>
            <a:r>
              <a:rPr lang="en-US" dirty="0">
                <a:solidFill>
                  <a:schemeClr val="tx1"/>
                </a:solidFill>
              </a:rPr>
              <a:t>.</a:t>
            </a:r>
          </a:p>
        </p:txBody>
      </p:sp>
    </p:spTree>
    <p:extLst>
      <p:ext uri="{BB962C8B-B14F-4D97-AF65-F5344CB8AC3E}">
        <p14:creationId xmlns:p14="http://schemas.microsoft.com/office/powerpoint/2010/main" val="16864675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Examples/Tests</a:t>
            </a:r>
          </a:p>
        </p:txBody>
      </p:sp>
      <p:sp>
        <p:nvSpPr>
          <p:cNvPr id="3" name="Content Placeholder 2"/>
          <p:cNvSpPr>
            <a:spLocks noGrp="1"/>
          </p:cNvSpPr>
          <p:nvPr>
            <p:ph sz="half" idx="1"/>
          </p:nvPr>
        </p:nvSpPr>
        <p:spPr/>
        <p:txBody>
          <a:bodyPr>
            <a:noAutofit/>
          </a:bodyPr>
          <a:lstStyle/>
          <a:p>
            <a:pPr>
              <a:buNone/>
            </a:pPr>
            <a:r>
              <a:rPr lang="en-US" sz="1800" b="1" dirty="0">
                <a:latin typeface="Consolas" pitchFamily="49" charset="0"/>
                <a:cs typeface="Consolas" pitchFamily="49" charset="0"/>
              </a:rPr>
              <a:t>(check-equal? </a:t>
            </a:r>
          </a:p>
          <a:p>
            <a:pPr>
              <a:buNone/>
            </a:pPr>
            <a:r>
              <a:rPr lang="en-US" sz="1800" b="1" dirty="0">
                <a:latin typeface="Consolas" pitchFamily="49" charset="0"/>
                <a:cs typeface="Consolas" pitchFamily="49" charset="0"/>
              </a:rPr>
              <a:t>  (occurs-in?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a:t>
            </a:r>
          </a:p>
          <a:p>
            <a:pPr>
              <a:buNone/>
            </a:pPr>
            <a:r>
              <a:rPr lang="en-US" sz="1800" b="1" dirty="0">
                <a:latin typeface="Consolas" pitchFamily="49" charset="0"/>
                <a:cs typeface="Consolas" pitchFamily="49" charset="0"/>
              </a:rPr>
              <a:t>  true)</a:t>
            </a:r>
          </a:p>
          <a:p>
            <a:pPr>
              <a:buNone/>
            </a:pPr>
            <a:endParaRPr lang="en-US" sz="1800" b="1" dirty="0">
              <a:latin typeface="Consolas" pitchFamily="49" charset="0"/>
              <a:cs typeface="Consolas" pitchFamily="49" charset="0"/>
            </a:endParaRPr>
          </a:p>
          <a:p>
            <a:pPr>
              <a:buNone/>
            </a:pPr>
            <a:r>
              <a:rPr lang="en-US" sz="1800" b="1" dirty="0">
                <a:latin typeface="Consolas" pitchFamily="49" charset="0"/>
                <a:cs typeface="Consolas" pitchFamily="49" charset="0"/>
              </a:rPr>
              <a:t>(check-equal? </a:t>
            </a:r>
          </a:p>
          <a:p>
            <a:pPr>
              <a:buNone/>
            </a:pPr>
            <a:r>
              <a:rPr lang="en-US" sz="1800" b="1" dirty="0">
                <a:latin typeface="Consolas" pitchFamily="49" charset="0"/>
                <a:cs typeface="Consolas" pitchFamily="49" charset="0"/>
              </a:rPr>
              <a:t>  (occurs-in? "bob"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a:t>
            </a:r>
          </a:p>
          <a:p>
            <a:pPr>
              <a:buNone/>
            </a:pPr>
            <a:r>
              <a:rPr lang="en-US" sz="1800" b="1" dirty="0">
                <a:latin typeface="Consolas" pitchFamily="49" charset="0"/>
                <a:cs typeface="Consolas" pitchFamily="49" charset="0"/>
              </a:rPr>
              <a:t>  false)</a:t>
            </a:r>
          </a:p>
          <a:p>
            <a:pPr>
              <a:buNone/>
            </a:pPr>
            <a:endParaRPr lang="en-US" sz="1800" b="1" dirty="0">
              <a:latin typeface="Consolas" pitchFamily="49" charset="0"/>
              <a:cs typeface="Consolas" pitchFamily="49" charset="0"/>
            </a:endParaRPr>
          </a:p>
          <a:p>
            <a:pPr>
              <a:buNone/>
            </a:pPr>
            <a:r>
              <a:rPr lang="en-US" sz="1800" b="1" dirty="0">
                <a:latin typeface="Consolas" pitchFamily="49" charset="0"/>
                <a:cs typeface="Consolas" pitchFamily="49" charset="0"/>
              </a:rPr>
              <a:t>(check-equal?</a:t>
            </a:r>
          </a:p>
          <a:p>
            <a:pPr>
              <a:buNone/>
            </a:pPr>
            <a:r>
              <a:rPr lang="en-US" sz="1800" b="1" dirty="0">
                <a:latin typeface="Consolas" pitchFamily="49" charset="0"/>
                <a:cs typeface="Consolas" pitchFamily="49" charset="0"/>
              </a:rPr>
              <a:t> (occurs-in? </a:t>
            </a:r>
          </a:p>
          <a:p>
            <a:pPr>
              <a:buNone/>
            </a:pPr>
            <a:r>
              <a:rPr lang="en-US" sz="1800" b="1" dirty="0">
                <a:latin typeface="Consolas" pitchFamily="49" charset="0"/>
                <a:cs typeface="Consolas" pitchFamily="49" charset="0"/>
              </a:rPr>
              <a:t>  (list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 "bob")</a:t>
            </a:r>
          </a:p>
          <a:p>
            <a:pPr>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cathy</a:t>
            </a:r>
            <a:r>
              <a:rPr lang="en-US" sz="1800" b="1" dirty="0">
                <a:latin typeface="Consolas" pitchFamily="49" charset="0"/>
                <a:cs typeface="Consolas" pitchFamily="49" charset="0"/>
              </a:rPr>
              <a:t>") </a:t>
            </a:r>
          </a:p>
          <a:p>
            <a:pPr>
              <a:buNone/>
            </a:pPr>
            <a:r>
              <a:rPr lang="en-US" sz="1800" b="1" dirty="0">
                <a:latin typeface="Consolas" pitchFamily="49" charset="0"/>
                <a:cs typeface="Consolas" pitchFamily="49" charset="0"/>
              </a:rPr>
              <a:t> false)</a:t>
            </a:r>
          </a:p>
          <a:p>
            <a:pPr>
              <a:buNone/>
            </a:pPr>
            <a:endParaRPr lang="en-US" sz="1800" b="1" dirty="0">
              <a:latin typeface="Consolas" pitchFamily="49" charset="0"/>
              <a:cs typeface="Consolas" pitchFamily="49" charset="0"/>
            </a:endParaRPr>
          </a:p>
        </p:txBody>
      </p:sp>
      <p:sp>
        <p:nvSpPr>
          <p:cNvPr id="5" name="Content Placeholder 4"/>
          <p:cNvSpPr>
            <a:spLocks noGrp="1"/>
          </p:cNvSpPr>
          <p:nvPr>
            <p:ph sz="half" idx="2"/>
          </p:nvPr>
        </p:nvSpPr>
        <p:spPr>
          <a:xfrm>
            <a:off x="4648200" y="1600200"/>
            <a:ext cx="4495800" cy="4953000"/>
          </a:xfrm>
        </p:spPr>
        <p:txBody>
          <a:bodyPr>
            <a:noAutofit/>
          </a:bodyPr>
          <a:lstStyle/>
          <a:p>
            <a:pPr>
              <a:buNone/>
            </a:pPr>
            <a:r>
              <a:rPr lang="en-US" sz="1800" b="1" dirty="0">
                <a:latin typeface="Consolas" pitchFamily="49" charset="0"/>
                <a:cs typeface="Consolas" pitchFamily="49" charset="0"/>
              </a:rPr>
              <a:t>(check-equal?</a:t>
            </a:r>
          </a:p>
          <a:p>
            <a:pPr>
              <a:buNone/>
            </a:pPr>
            <a:r>
              <a:rPr lang="en-US" sz="1800" b="1" dirty="0">
                <a:latin typeface="Consolas" pitchFamily="49" charset="0"/>
                <a:cs typeface="Consolas" pitchFamily="49" charset="0"/>
              </a:rPr>
              <a:t> (occurs-in? </a:t>
            </a:r>
          </a:p>
          <a:p>
            <a:pPr>
              <a:buNone/>
            </a:pPr>
            <a:r>
              <a:rPr lang="en-US" sz="1800" b="1" dirty="0">
                <a:latin typeface="Consolas" pitchFamily="49" charset="0"/>
                <a:cs typeface="Consolas" pitchFamily="49" charset="0"/>
              </a:rPr>
              <a:t>  (list (list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 "bob")</a:t>
            </a:r>
          </a:p>
          <a:p>
            <a:pPr>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carole</a:t>
            </a:r>
            <a:r>
              <a:rPr lang="en-US" sz="1800" b="1" dirty="0">
                <a:latin typeface="Consolas" pitchFamily="49" charset="0"/>
                <a:cs typeface="Consolas" pitchFamily="49" charset="0"/>
              </a:rPr>
              <a:t>") </a:t>
            </a:r>
          </a:p>
          <a:p>
            <a:pPr>
              <a:buNone/>
            </a:pPr>
            <a:r>
              <a:rPr lang="en-US" sz="1800" b="1" dirty="0">
                <a:latin typeface="Consolas" pitchFamily="49" charset="0"/>
                <a:cs typeface="Consolas" pitchFamily="49" charset="0"/>
              </a:rPr>
              <a:t>  "bob") </a:t>
            </a:r>
          </a:p>
          <a:p>
            <a:pPr>
              <a:buNone/>
            </a:pPr>
            <a:r>
              <a:rPr lang="en-US" sz="1800" b="1" dirty="0">
                <a:latin typeface="Consolas" pitchFamily="49" charset="0"/>
                <a:cs typeface="Consolas" pitchFamily="49" charset="0"/>
              </a:rPr>
              <a:t> true)</a:t>
            </a:r>
          </a:p>
          <a:p>
            <a:pPr>
              <a:buNone/>
            </a:pPr>
            <a:endParaRPr lang="en-US" sz="1800" b="1" dirty="0">
              <a:latin typeface="Consolas" pitchFamily="49" charset="0"/>
              <a:cs typeface="Consolas" pitchFamily="49" charset="0"/>
            </a:endParaRPr>
          </a:p>
          <a:p>
            <a:pPr>
              <a:buNone/>
            </a:pPr>
            <a:r>
              <a:rPr lang="en-US" sz="1800" b="1" dirty="0">
                <a:latin typeface="Consolas" pitchFamily="49" charset="0"/>
                <a:cs typeface="Consolas" pitchFamily="49" charset="0"/>
              </a:rPr>
              <a:t>(check-equal? </a:t>
            </a:r>
          </a:p>
          <a:p>
            <a:pPr>
              <a:buNone/>
            </a:pPr>
            <a:r>
              <a:rPr lang="en-US" sz="1800" b="1" dirty="0">
                <a:latin typeface="Consolas" pitchFamily="49" charset="0"/>
                <a:cs typeface="Consolas" pitchFamily="49" charset="0"/>
              </a:rPr>
              <a:t> (occurs-in? </a:t>
            </a:r>
          </a:p>
          <a:p>
            <a:pPr>
              <a:buNone/>
            </a:pPr>
            <a:r>
              <a:rPr lang="en-US" sz="1800" b="1" dirty="0">
                <a:latin typeface="Consolas" pitchFamily="49" charset="0"/>
                <a:cs typeface="Consolas" pitchFamily="49" charset="0"/>
              </a:rPr>
              <a:t>  (list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 </a:t>
            </a:r>
          </a:p>
          <a:p>
            <a:pPr>
              <a:buNone/>
            </a:pPr>
            <a:r>
              <a:rPr lang="en-US" sz="1800" b="1" dirty="0">
                <a:latin typeface="Consolas" pitchFamily="49" charset="0"/>
                <a:cs typeface="Consolas" pitchFamily="49" charset="0"/>
              </a:rPr>
              <a:t>        (list (list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 "bob") </a:t>
            </a:r>
          </a:p>
          <a:p>
            <a:pPr>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dave</a:t>
            </a:r>
            <a:r>
              <a:rPr lang="en-US" sz="1800" b="1" dirty="0">
                <a:latin typeface="Consolas" pitchFamily="49" charset="0"/>
                <a:cs typeface="Consolas" pitchFamily="49" charset="0"/>
              </a:rPr>
              <a:t>") </a:t>
            </a:r>
          </a:p>
          <a:p>
            <a:pPr>
              <a:buNone/>
            </a:pPr>
            <a:r>
              <a:rPr lang="en-US" sz="1800" b="1" dirty="0">
                <a:latin typeface="Consolas" pitchFamily="49" charset="0"/>
                <a:cs typeface="Consolas" pitchFamily="49" charset="0"/>
              </a:rPr>
              <a:t>        "eve")</a:t>
            </a:r>
          </a:p>
          <a:p>
            <a:pPr>
              <a:buNone/>
            </a:pPr>
            <a:r>
              <a:rPr lang="en-US" sz="1800" b="1" dirty="0">
                <a:latin typeface="Consolas" pitchFamily="49" charset="0"/>
                <a:cs typeface="Consolas" pitchFamily="49" charset="0"/>
              </a:rPr>
              <a:t>  "bob")</a:t>
            </a:r>
          </a:p>
          <a:p>
            <a:pPr>
              <a:buNone/>
            </a:pPr>
            <a:r>
              <a:rPr lang="en-US" sz="1800" b="1" dirty="0">
                <a:latin typeface="Consolas" pitchFamily="49" charset="0"/>
                <a:cs typeface="Consolas" pitchFamily="49" charset="0"/>
              </a:rPr>
              <a:t> true)</a:t>
            </a:r>
          </a:p>
          <a:p>
            <a:pPr>
              <a:buNone/>
            </a:pPr>
            <a:endParaRPr lang="en-US" sz="1800" dirty="0"/>
          </a:p>
        </p:txBody>
      </p:sp>
      <p:sp>
        <p:nvSpPr>
          <p:cNvPr id="4" name="Slide Number Placeholder 3"/>
          <p:cNvSpPr>
            <a:spLocks noGrp="1"/>
          </p:cNvSpPr>
          <p:nvPr>
            <p:ph type="sldNum" sz="quarter" idx="12"/>
          </p:nvPr>
        </p:nvSpPr>
        <p:spPr/>
        <p:txBody>
          <a:bodyPr/>
          <a:lstStyle/>
          <a:p>
            <a:fld id="{C1D4534E-1B22-4A44-850A-B3E8E9EE687A}" type="slidenum">
              <a:rPr lang="en-US" smtClean="0"/>
              <a:t>59</a:t>
            </a:fld>
            <a:endParaRPr lang="en-US"/>
          </a:p>
        </p:txBody>
      </p:sp>
    </p:spTree>
    <p:extLst>
      <p:ext uri="{BB962C8B-B14F-4D97-AF65-F5344CB8AC3E}">
        <p14:creationId xmlns:p14="http://schemas.microsoft.com/office/powerpoint/2010/main" val="3011388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a:bodyPr>
          <a:lstStyle/>
          <a:p>
            <a:r>
              <a:rPr lang="en-US" dirty="0"/>
              <a:t>At the end of this lesson you should be able to:</a:t>
            </a:r>
          </a:p>
          <a:p>
            <a:pPr lvl="1"/>
            <a:r>
              <a:rPr lang="en-US" dirty="0"/>
              <a:t>Write a data definition for tree-structured information</a:t>
            </a:r>
          </a:p>
          <a:p>
            <a:pPr lvl="1"/>
            <a:r>
              <a:rPr lang="en-US" dirty="0"/>
              <a:t>Write functions that manipulate that data, using the observer template</a:t>
            </a:r>
          </a:p>
        </p:txBody>
      </p:sp>
      <p:sp>
        <p:nvSpPr>
          <p:cNvPr id="4" name="Slide Number Placeholder 3"/>
          <p:cNvSpPr>
            <a:spLocks noGrp="1"/>
          </p:cNvSpPr>
          <p:nvPr>
            <p:ph type="sldNum" sz="quarter" idx="12"/>
          </p:nvPr>
        </p:nvSpPr>
        <p:spPr/>
        <p:txBody>
          <a:bodyPr/>
          <a:lstStyle/>
          <a:p>
            <a:fld id="{C1D4534E-1B22-4A44-850A-B3E8E9EE687A}" type="slidenum">
              <a:rPr lang="en-US" smtClean="0"/>
              <a:t>6</a:t>
            </a:fld>
            <a:endParaRPr lang="en-US"/>
          </a:p>
        </p:txBody>
      </p:sp>
    </p:spTree>
    <p:extLst>
      <p:ext uri="{BB962C8B-B14F-4D97-AF65-F5344CB8AC3E}">
        <p14:creationId xmlns:p14="http://schemas.microsoft.com/office/powerpoint/2010/main" val="32059830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nsolas" pitchFamily="49" charset="0"/>
              </a:rPr>
              <a:t>The S-expression pattern</a:t>
            </a:r>
          </a:p>
        </p:txBody>
      </p:sp>
      <p:sp>
        <p:nvSpPr>
          <p:cNvPr id="3" name="Content Placeholder 2"/>
          <p:cNvSpPr>
            <a:spLocks noGrp="1"/>
          </p:cNvSpPr>
          <p:nvPr>
            <p:ph idx="1"/>
          </p:nvPr>
        </p:nvSpPr>
        <p:spPr/>
        <p:txBody>
          <a:bodyPr>
            <a:normAutofit lnSpcReduction="10000"/>
          </a:bodyPr>
          <a:lstStyle/>
          <a:p>
            <a:pPr>
              <a:buNone/>
            </a:pPr>
            <a:r>
              <a:rPr lang="en-US" dirty="0"/>
              <a:t>Can do this for things other than strings:</a:t>
            </a:r>
          </a:p>
          <a:p>
            <a:pPr>
              <a:buNone/>
            </a:pPr>
            <a:r>
              <a:rPr lang="en-US" b="1" dirty="0">
                <a:latin typeface="Consolas" pitchFamily="49" charset="0"/>
                <a:cs typeface="Consolas" pitchFamily="49" charset="0"/>
              </a:rPr>
              <a:t>An </a:t>
            </a:r>
            <a:r>
              <a:rPr lang="en-US" b="1" dirty="0" err="1">
                <a:latin typeface="Consolas" pitchFamily="49" charset="0"/>
                <a:cs typeface="Consolas" pitchFamily="49" charset="0"/>
              </a:rPr>
              <a:t>SexpOfX</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an X</a:t>
            </a: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ListOfSexpOfX</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A </a:t>
            </a:r>
            <a:r>
              <a:rPr lang="en-US" b="1" dirty="0" err="1">
                <a:latin typeface="Consolas" pitchFamily="49" charset="0"/>
                <a:cs typeface="Consolas" pitchFamily="49" charset="0"/>
              </a:rPr>
              <a:t>ListOfSexpOfX</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(cons </a:t>
            </a:r>
            <a:r>
              <a:rPr lang="en-US" b="1" dirty="0" err="1">
                <a:latin typeface="Consolas" pitchFamily="49" charset="0"/>
                <a:cs typeface="Consolas" pitchFamily="49" charset="0"/>
              </a:rPr>
              <a:t>SexpOfX</a:t>
            </a:r>
            <a:r>
              <a:rPr lang="en-US" b="1" dirty="0">
                <a:latin typeface="Consolas" pitchFamily="49" charset="0"/>
                <a:cs typeface="Consolas" pitchFamily="49" charset="0"/>
              </a:rPr>
              <a:t> </a:t>
            </a:r>
            <a:r>
              <a:rPr lang="en-US" b="1" dirty="0" err="1">
                <a:latin typeface="Consolas" pitchFamily="49" charset="0"/>
                <a:cs typeface="Consolas" pitchFamily="49" charset="0"/>
              </a:rPr>
              <a:t>ListOfSexpOfX</a:t>
            </a:r>
            <a:r>
              <a:rPr lang="en-US"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60</a:t>
            </a:fld>
            <a:endParaRPr lang="en-US"/>
          </a:p>
        </p:txBody>
      </p:sp>
    </p:spTree>
    <p:extLst>
      <p:ext uri="{BB962C8B-B14F-4D97-AF65-F5344CB8AC3E}">
        <p14:creationId xmlns:p14="http://schemas.microsoft.com/office/powerpoint/2010/main" val="1163448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for </a:t>
            </a:r>
            <a:r>
              <a:rPr lang="en-US" dirty="0" err="1"/>
              <a:t>SexpX</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sexp-fn</a:t>
            </a:r>
            <a:r>
              <a:rPr lang="en-US" b="1" dirty="0">
                <a:latin typeface="Consolas" pitchFamily="49" charset="0"/>
                <a:cs typeface="Consolas" pitchFamily="49" charset="0"/>
              </a:rPr>
              <a:t> : </a:t>
            </a:r>
            <a:r>
              <a:rPr lang="en-US" b="1" dirty="0" err="1">
                <a:latin typeface="Consolas" pitchFamily="49" charset="0"/>
                <a:cs typeface="Consolas" pitchFamily="49" charset="0"/>
              </a:rPr>
              <a:t>SexpOfX</a:t>
            </a:r>
            <a:r>
              <a:rPr lang="en-US" b="1" dirty="0">
                <a:latin typeface="Consolas" pitchFamily="49" charset="0"/>
                <a:cs typeface="Consolas" pitchFamily="49" charset="0"/>
              </a:rPr>
              <a:t>-&gt; ??</a:t>
            </a:r>
          </a:p>
          <a:p>
            <a:pPr>
              <a:buNone/>
            </a:pPr>
            <a:r>
              <a:rPr lang="en-US" b="1" dirty="0">
                <a:latin typeface="Consolas" pitchFamily="49" charset="0"/>
                <a:cs typeface="Consolas" pitchFamily="49" charset="0"/>
              </a:rPr>
              <a:t>(define (</a:t>
            </a:r>
            <a:r>
              <a:rPr lang="en-US" b="1" dirty="0" err="1">
                <a:solidFill>
                  <a:srgbClr val="FF0000"/>
                </a:solidFill>
                <a:latin typeface="Consolas" pitchFamily="49" charset="0"/>
                <a:cs typeface="Consolas" pitchFamily="49" charset="0"/>
              </a:rPr>
              <a:t>sexp-fn</a:t>
            </a:r>
            <a:r>
              <a:rPr lang="en-US" b="1" dirty="0">
                <a:latin typeface="Consolas" pitchFamily="49" charset="0"/>
                <a:cs typeface="Consolas" pitchFamily="49" charset="0"/>
              </a:rPr>
              <a:t> s)</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[(X? s) ...]</a:t>
            </a:r>
          </a:p>
          <a:p>
            <a:pPr>
              <a:buNone/>
            </a:pPr>
            <a:r>
              <a:rPr lang="en-US" b="1" dirty="0">
                <a:latin typeface="Consolas" pitchFamily="49" charset="0"/>
                <a:cs typeface="Consolas" pitchFamily="49" charset="0"/>
              </a:rPr>
              <a:t>    [else (</a:t>
            </a:r>
            <a:r>
              <a:rPr lang="en-US" b="1" dirty="0" err="1">
                <a:solidFill>
                  <a:schemeClr val="accent1"/>
                </a:solidFill>
                <a:latin typeface="Consolas" pitchFamily="49" charset="0"/>
                <a:cs typeface="Consolas" pitchFamily="49" charset="0"/>
              </a:rPr>
              <a:t>losexp-fn</a:t>
            </a:r>
            <a:r>
              <a:rPr lang="en-US" b="1" dirty="0">
                <a:latin typeface="Consolas" pitchFamily="49" charset="0"/>
                <a:cs typeface="Consolas" pitchFamily="49" charset="0"/>
              </a:rPr>
              <a:t> s)]))</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err="1">
                <a:solidFill>
                  <a:schemeClr val="accent1"/>
                </a:solidFill>
                <a:latin typeface="Consolas" pitchFamily="49" charset="0"/>
                <a:cs typeface="Consolas" pitchFamily="49" charset="0"/>
              </a:rPr>
              <a:t>losexp-fn</a:t>
            </a:r>
            <a:r>
              <a:rPr lang="en-US" b="1" dirty="0">
                <a:latin typeface="Consolas" pitchFamily="49" charset="0"/>
                <a:cs typeface="Consolas" pitchFamily="49" charset="0"/>
              </a:rPr>
              <a:t> : </a:t>
            </a:r>
            <a:r>
              <a:rPr lang="en-US" b="1" dirty="0" err="1">
                <a:latin typeface="Consolas" pitchFamily="49" charset="0"/>
                <a:cs typeface="Consolas" pitchFamily="49" charset="0"/>
              </a:rPr>
              <a:t>ListOfSexpOfX</a:t>
            </a:r>
            <a:r>
              <a:rPr lang="en-US" b="1" dirty="0">
                <a:latin typeface="Consolas" pitchFamily="49" charset="0"/>
                <a:cs typeface="Consolas" pitchFamily="49" charset="0"/>
              </a:rPr>
              <a:t> -&gt; ??</a:t>
            </a:r>
          </a:p>
          <a:p>
            <a:pPr>
              <a:buNone/>
            </a:pPr>
            <a:r>
              <a:rPr lang="en-US" b="1" dirty="0">
                <a:latin typeface="Consolas" pitchFamily="49" charset="0"/>
                <a:cs typeface="Consolas" pitchFamily="49" charset="0"/>
              </a:rPr>
              <a:t>(define (</a:t>
            </a:r>
            <a:r>
              <a:rPr lang="en-US" b="1" dirty="0" err="1">
                <a:solidFill>
                  <a:schemeClr val="accent1"/>
                </a:solidFill>
                <a:latin typeface="Consolas" pitchFamily="49" charset="0"/>
                <a:cs typeface="Consolas" pitchFamily="49" charset="0"/>
              </a:rPr>
              <a:t>losexp-fn</a:t>
            </a:r>
            <a:r>
              <a:rPr lang="en-US" b="1" dirty="0">
                <a:latin typeface="Consolas" pitchFamily="49" charset="0"/>
                <a:cs typeface="Consolas" pitchFamily="49" charset="0"/>
              </a:rPr>
              <a:t> los)</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los) ...]</a:t>
            </a:r>
          </a:p>
          <a:p>
            <a:pPr>
              <a:buNone/>
            </a:pPr>
            <a:r>
              <a:rPr lang="en-US" b="1" dirty="0">
                <a:latin typeface="Consolas" pitchFamily="49" charset="0"/>
                <a:cs typeface="Consolas" pitchFamily="49" charset="0"/>
              </a:rPr>
              <a:t>    [else (... (</a:t>
            </a:r>
            <a:r>
              <a:rPr lang="en-US" b="1" dirty="0" err="1">
                <a:solidFill>
                  <a:srgbClr val="FF0000"/>
                </a:solidFill>
                <a:latin typeface="Consolas" pitchFamily="49" charset="0"/>
                <a:cs typeface="Consolas" pitchFamily="49" charset="0"/>
              </a:rPr>
              <a:t>sexp-fn</a:t>
            </a:r>
            <a:r>
              <a:rPr lang="en-US" b="1" dirty="0">
                <a:latin typeface="Consolas" pitchFamily="49" charset="0"/>
                <a:cs typeface="Consolas" pitchFamily="49" charset="0"/>
              </a:rPr>
              <a:t>   (first los))</a:t>
            </a:r>
          </a:p>
          <a:p>
            <a:pPr>
              <a:buNone/>
            </a:pPr>
            <a:r>
              <a:rPr lang="en-US" b="1" dirty="0">
                <a:latin typeface="Consolas" pitchFamily="49" charset="0"/>
                <a:cs typeface="Consolas" pitchFamily="49" charset="0"/>
              </a:rPr>
              <a:t>               (</a:t>
            </a:r>
            <a:r>
              <a:rPr lang="en-US" b="1" dirty="0" err="1">
                <a:solidFill>
                  <a:schemeClr val="accent1"/>
                </a:solidFill>
                <a:latin typeface="Consolas" pitchFamily="49" charset="0"/>
                <a:cs typeface="Consolas" pitchFamily="49" charset="0"/>
              </a:rPr>
              <a:t>losexp-fn</a:t>
            </a:r>
            <a:r>
              <a:rPr lang="en-US" b="1" dirty="0">
                <a:latin typeface="Consolas" pitchFamily="49" charset="0"/>
                <a:cs typeface="Consolas" pitchFamily="49" charset="0"/>
              </a:rPr>
              <a:t> (rest los)))]))</a:t>
            </a:r>
          </a:p>
          <a:p>
            <a:pPr marL="0" indent="0">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61</a:t>
            </a:fld>
            <a:endParaRPr lang="en-US"/>
          </a:p>
        </p:txBody>
      </p:sp>
      <p:sp>
        <p:nvSpPr>
          <p:cNvPr id="5" name="Rounded Rectangle 4"/>
          <p:cNvSpPr/>
          <p:nvPr/>
        </p:nvSpPr>
        <p:spPr>
          <a:xfrm>
            <a:off x="2895600" y="4953000"/>
            <a:ext cx="1295400" cy="381000"/>
          </a:xfrm>
          <a:prstGeom prst="roundRect">
            <a:avLst>
              <a:gd name="adj" fmla="val 33219"/>
            </a:avLst>
          </a:prstGeom>
          <a:noFill/>
          <a:ln w="19050">
            <a:solidFill>
              <a:schemeClr val="accent3"/>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grpSp>
        <p:nvGrpSpPr>
          <p:cNvPr id="8" name="Group 7"/>
          <p:cNvGrpSpPr/>
          <p:nvPr/>
        </p:nvGrpSpPr>
        <p:grpSpPr>
          <a:xfrm>
            <a:off x="4228641" y="2209800"/>
            <a:ext cx="4748570" cy="2743200"/>
            <a:chOff x="4228641" y="2209800"/>
            <a:chExt cx="4748570" cy="2743200"/>
          </a:xfrm>
        </p:grpSpPr>
        <p:sp>
          <p:nvSpPr>
            <p:cNvPr id="9" name="Rectangle 8"/>
            <p:cNvSpPr/>
            <p:nvPr/>
          </p:nvSpPr>
          <p:spPr>
            <a:xfrm>
              <a:off x="5319611" y="2209800"/>
              <a:ext cx="3657600" cy="138094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a:solidFill>
                    <a:schemeClr val="tx1"/>
                  </a:solidFill>
                </a:rPr>
                <a:t>(first los) </a:t>
              </a:r>
              <a:r>
                <a:rPr lang="en-US" dirty="0">
                  <a:solidFill>
                    <a:schemeClr val="tx1"/>
                  </a:solidFill>
                </a:rPr>
                <a:t>is a </a:t>
              </a:r>
              <a:r>
                <a:rPr lang="en-US" b="1" dirty="0" err="1">
                  <a:solidFill>
                    <a:schemeClr val="tx1"/>
                  </a:solidFill>
                </a:rPr>
                <a:t>SexpOfX</a:t>
              </a:r>
              <a:r>
                <a:rPr lang="en-US" dirty="0">
                  <a:solidFill>
                    <a:schemeClr val="tx1"/>
                  </a:solidFill>
                </a:rPr>
                <a:t>.  This is mixed data, so the last rule in the template recipe tells us we need to wrap it in a </a:t>
              </a:r>
              <a:r>
                <a:rPr lang="en-US" b="1" dirty="0">
                  <a:solidFill>
                    <a:schemeClr val="tx1"/>
                  </a:solidFill>
                </a:rPr>
                <a:t>(</a:t>
              </a:r>
              <a:r>
                <a:rPr lang="en-US" b="1" dirty="0" err="1">
                  <a:solidFill>
                    <a:schemeClr val="tx1"/>
                  </a:solidFill>
                </a:rPr>
                <a:t>sexp-fn</a:t>
              </a:r>
              <a:r>
                <a:rPr lang="en-US" b="1" dirty="0">
                  <a:solidFill>
                    <a:schemeClr val="tx1"/>
                  </a:solidFill>
                </a:rPr>
                <a:t> ...) </a:t>
              </a:r>
              <a:r>
                <a:rPr lang="en-US" dirty="0">
                  <a:solidFill>
                    <a:schemeClr val="tx1"/>
                  </a:solidFill>
                </a:rPr>
                <a:t>.</a:t>
              </a:r>
            </a:p>
          </p:txBody>
        </p:sp>
        <p:cxnSp>
          <p:nvCxnSpPr>
            <p:cNvPr id="10" name="Straight Arrow Connector 9"/>
            <p:cNvCxnSpPr>
              <a:stCxn id="9" idx="1"/>
            </p:cNvCxnSpPr>
            <p:nvPr/>
          </p:nvCxnSpPr>
          <p:spPr>
            <a:xfrm flipH="1">
              <a:off x="4228641" y="2900271"/>
              <a:ext cx="1090970" cy="20527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1" name="Up Arrow 10"/>
          <p:cNvSpPr/>
          <p:nvPr/>
        </p:nvSpPr>
        <p:spPr>
          <a:xfrm rot="20321467">
            <a:off x="2753653" y="2206762"/>
            <a:ext cx="484632" cy="2664967"/>
          </a:xfrm>
          <a:prstGeom prst="upArrow">
            <a:avLst/>
          </a:prstGeom>
          <a:solidFill>
            <a:schemeClr val="accent3">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07199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Sexp</a:t>
            </a:r>
            <a:r>
              <a:rPr lang="en-US" dirty="0"/>
              <a:t> of Sardines</a:t>
            </a:r>
          </a:p>
        </p:txBody>
      </p:sp>
      <p:sp>
        <p:nvSpPr>
          <p:cNvPr id="3" name="Content Placeholder 2"/>
          <p:cNvSpPr>
            <a:spLocks noGrp="1"/>
          </p:cNvSpPr>
          <p:nvPr>
            <p:ph idx="1"/>
          </p:nvPr>
        </p:nvSpPr>
        <p:spPr/>
        <p:txBody>
          <a:bodyPr>
            <a:normAutofit lnSpcReduction="10000"/>
          </a:bodyPr>
          <a:lstStyle/>
          <a:p>
            <a:pPr>
              <a:buNone/>
            </a:pPr>
            <a:r>
              <a:rPr lang="en-US" b="1" dirty="0">
                <a:latin typeface="Consolas" pitchFamily="49" charset="0"/>
                <a:cs typeface="Consolas" pitchFamily="49" charset="0"/>
              </a:rPr>
              <a:t>An </a:t>
            </a:r>
            <a:r>
              <a:rPr lang="en-US" b="1" dirty="0" err="1">
                <a:latin typeface="Consolas" pitchFamily="49" charset="0"/>
                <a:cs typeface="Consolas" pitchFamily="49" charset="0"/>
              </a:rPr>
              <a:t>SoSardines</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a Sardine</a:t>
            </a: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LoSSardines</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A </a:t>
            </a:r>
            <a:r>
              <a:rPr lang="en-US" b="1" dirty="0" err="1">
                <a:latin typeface="Consolas" pitchFamily="49" charset="0"/>
                <a:cs typeface="Consolas" pitchFamily="49" charset="0"/>
              </a:rPr>
              <a:t>LoSSardines</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(cons </a:t>
            </a:r>
            <a:r>
              <a:rPr lang="en-US" b="1" dirty="0" err="1">
                <a:latin typeface="Consolas" pitchFamily="49" charset="0"/>
                <a:cs typeface="Consolas" pitchFamily="49" charset="0"/>
              </a:rPr>
              <a:t>SoSardines</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LoSSardines</a:t>
            </a:r>
            <a:r>
              <a:rPr lang="en-US"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C1D4534E-1B22-4A44-850A-B3E8E9EE687A}" type="slidenum">
              <a:rPr lang="en-US" smtClean="0"/>
              <a:t>62</a:t>
            </a:fld>
            <a:endParaRPr lang="en-US"/>
          </a:p>
        </p:txBody>
      </p:sp>
      <p:sp>
        <p:nvSpPr>
          <p:cNvPr id="4" name="Rectangle 3"/>
          <p:cNvSpPr/>
          <p:nvPr/>
        </p:nvSpPr>
        <p:spPr>
          <a:xfrm>
            <a:off x="6096000" y="1219200"/>
            <a:ext cx="2514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 Example of the </a:t>
            </a:r>
            <a:r>
              <a:rPr lang="en-US" b="1" dirty="0" err="1">
                <a:solidFill>
                  <a:schemeClr val="tx1"/>
                </a:solidFill>
              </a:rPr>
              <a:t>SexpOfX</a:t>
            </a:r>
            <a:r>
              <a:rPr lang="en-US" b="1" dirty="0">
                <a:solidFill>
                  <a:schemeClr val="tx1"/>
                </a:solidFill>
              </a:rPr>
              <a:t> </a:t>
            </a:r>
            <a:r>
              <a:rPr lang="en-US" dirty="0">
                <a:solidFill>
                  <a:schemeClr val="tx1"/>
                </a:solidFill>
              </a:rPr>
              <a:t>pattern.</a:t>
            </a:r>
          </a:p>
        </p:txBody>
      </p:sp>
    </p:spTree>
    <p:extLst>
      <p:ext uri="{BB962C8B-B14F-4D97-AF65-F5344CB8AC3E}">
        <p14:creationId xmlns:p14="http://schemas.microsoft.com/office/powerpoint/2010/main" val="4313654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for </a:t>
            </a:r>
            <a:r>
              <a:rPr lang="en-US" dirty="0" err="1"/>
              <a:t>SoSardines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sosard-fn</a:t>
            </a:r>
            <a:r>
              <a:rPr lang="en-US" b="1" dirty="0">
                <a:latin typeface="Consolas" pitchFamily="49" charset="0"/>
                <a:cs typeface="Consolas" pitchFamily="49" charset="0"/>
              </a:rPr>
              <a:t> : </a:t>
            </a:r>
            <a:r>
              <a:rPr lang="en-US" b="1" dirty="0" err="1">
                <a:latin typeface="Consolas" pitchFamily="49" charset="0"/>
                <a:cs typeface="Consolas" pitchFamily="49" charset="0"/>
              </a:rPr>
              <a:t>SoSardines</a:t>
            </a:r>
            <a:r>
              <a:rPr lang="en-US" b="1" dirty="0">
                <a:latin typeface="Consolas" pitchFamily="49" charset="0"/>
                <a:cs typeface="Consolas" pitchFamily="49" charset="0"/>
              </a:rPr>
              <a:t> -&gt; ??</a:t>
            </a:r>
          </a:p>
          <a:p>
            <a:pPr>
              <a:buNone/>
            </a:pPr>
            <a:r>
              <a:rPr lang="en-US" b="1" dirty="0">
                <a:latin typeface="Consolas" pitchFamily="49" charset="0"/>
                <a:cs typeface="Consolas" pitchFamily="49" charset="0"/>
              </a:rPr>
              <a:t>(define (</a:t>
            </a:r>
            <a:r>
              <a:rPr lang="en-US" b="1" dirty="0" err="1">
                <a:solidFill>
                  <a:srgbClr val="FF0000"/>
                </a:solidFill>
                <a:latin typeface="Consolas" pitchFamily="49" charset="0"/>
                <a:cs typeface="Consolas" pitchFamily="49" charset="0"/>
              </a:rPr>
              <a:t>sosard-fn</a:t>
            </a:r>
            <a:r>
              <a:rPr lang="en-US" b="1" dirty="0">
                <a:latin typeface="Consolas" pitchFamily="49" charset="0"/>
                <a:cs typeface="Consolas" pitchFamily="49" charset="0"/>
              </a:rPr>
              <a:t> s)</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[(sardine? s) ...]</a:t>
            </a:r>
          </a:p>
          <a:p>
            <a:pPr>
              <a:buNone/>
            </a:pPr>
            <a:r>
              <a:rPr lang="en-US" b="1" dirty="0">
                <a:latin typeface="Consolas" pitchFamily="49" charset="0"/>
                <a:cs typeface="Consolas" pitchFamily="49" charset="0"/>
              </a:rPr>
              <a:t>    [else (</a:t>
            </a:r>
            <a:r>
              <a:rPr lang="en-US" b="1" dirty="0" err="1">
                <a:solidFill>
                  <a:schemeClr val="accent1"/>
                </a:solidFill>
                <a:latin typeface="Consolas" pitchFamily="49" charset="0"/>
                <a:cs typeface="Consolas" pitchFamily="49" charset="0"/>
              </a:rPr>
              <a:t>lossard-fn</a:t>
            </a:r>
            <a:r>
              <a:rPr lang="en-US" b="1" dirty="0">
                <a:latin typeface="Consolas" pitchFamily="49" charset="0"/>
                <a:cs typeface="Consolas" pitchFamily="49" charset="0"/>
              </a:rPr>
              <a:t> s)]))</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err="1">
                <a:solidFill>
                  <a:schemeClr val="accent1"/>
                </a:solidFill>
                <a:latin typeface="Consolas" pitchFamily="49" charset="0"/>
                <a:cs typeface="Consolas" pitchFamily="49" charset="0"/>
              </a:rPr>
              <a:t>lossard-fn</a:t>
            </a:r>
            <a:r>
              <a:rPr lang="en-US" b="1" dirty="0">
                <a:latin typeface="Consolas" pitchFamily="49" charset="0"/>
                <a:cs typeface="Consolas" pitchFamily="49" charset="0"/>
              </a:rPr>
              <a:t> : </a:t>
            </a:r>
            <a:r>
              <a:rPr lang="en-US" b="1" dirty="0" err="1">
                <a:latin typeface="Consolas" pitchFamily="49" charset="0"/>
                <a:cs typeface="Consolas" pitchFamily="49" charset="0"/>
              </a:rPr>
              <a:t>LoSSardines</a:t>
            </a:r>
            <a:r>
              <a:rPr lang="en-US" b="1" dirty="0">
                <a:latin typeface="Consolas" pitchFamily="49" charset="0"/>
                <a:cs typeface="Consolas" pitchFamily="49" charset="0"/>
              </a:rPr>
              <a:t> -&gt; ??</a:t>
            </a:r>
          </a:p>
          <a:p>
            <a:pPr>
              <a:buNone/>
            </a:pPr>
            <a:r>
              <a:rPr lang="en-US" b="1" dirty="0">
                <a:latin typeface="Consolas" pitchFamily="49" charset="0"/>
                <a:cs typeface="Consolas" pitchFamily="49" charset="0"/>
              </a:rPr>
              <a:t>(define (</a:t>
            </a:r>
            <a:r>
              <a:rPr lang="en-US" b="1" dirty="0" err="1">
                <a:solidFill>
                  <a:schemeClr val="accent1"/>
                </a:solidFill>
                <a:latin typeface="Consolas" pitchFamily="49" charset="0"/>
                <a:cs typeface="Consolas" pitchFamily="49" charset="0"/>
              </a:rPr>
              <a:t>lossard-fn</a:t>
            </a:r>
            <a:r>
              <a:rPr lang="en-US" b="1" dirty="0">
                <a:latin typeface="Consolas" pitchFamily="49" charset="0"/>
                <a:cs typeface="Consolas" pitchFamily="49" charset="0"/>
              </a:rPr>
              <a:t> los)</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los) ...]</a:t>
            </a:r>
          </a:p>
          <a:p>
            <a:pPr>
              <a:buNone/>
            </a:pPr>
            <a:r>
              <a:rPr lang="en-US" b="1" dirty="0">
                <a:latin typeface="Consolas" pitchFamily="49" charset="0"/>
                <a:cs typeface="Consolas" pitchFamily="49" charset="0"/>
              </a:rPr>
              <a:t>    [else (... (</a:t>
            </a:r>
            <a:r>
              <a:rPr lang="en-US" b="1" dirty="0" err="1">
                <a:solidFill>
                  <a:srgbClr val="FF0000"/>
                </a:solidFill>
                <a:latin typeface="Consolas" pitchFamily="49" charset="0"/>
                <a:cs typeface="Consolas" pitchFamily="49" charset="0"/>
              </a:rPr>
              <a:t>sosard-fn</a:t>
            </a:r>
            <a:r>
              <a:rPr lang="en-US" b="1" dirty="0">
                <a:latin typeface="Consolas" pitchFamily="49" charset="0"/>
                <a:cs typeface="Consolas" pitchFamily="49" charset="0"/>
              </a:rPr>
              <a:t>   (first los))</a:t>
            </a:r>
          </a:p>
          <a:p>
            <a:pPr>
              <a:buNone/>
            </a:pPr>
            <a:r>
              <a:rPr lang="en-US" b="1" dirty="0">
                <a:latin typeface="Consolas" pitchFamily="49" charset="0"/>
                <a:cs typeface="Consolas" pitchFamily="49" charset="0"/>
              </a:rPr>
              <a:t>               (</a:t>
            </a:r>
            <a:r>
              <a:rPr lang="en-US" b="1" dirty="0" err="1">
                <a:solidFill>
                  <a:schemeClr val="accent1"/>
                </a:solidFill>
                <a:latin typeface="Consolas" pitchFamily="49" charset="0"/>
                <a:cs typeface="Consolas" pitchFamily="49" charset="0"/>
              </a:rPr>
              <a:t>lossard-fn</a:t>
            </a:r>
            <a:r>
              <a:rPr lang="en-US" b="1" dirty="0">
                <a:latin typeface="Consolas" pitchFamily="49" charset="0"/>
                <a:cs typeface="Consolas" pitchFamily="49" charset="0"/>
              </a:rPr>
              <a:t> (rest los)))]))</a:t>
            </a:r>
          </a:p>
          <a:p>
            <a:pPr marL="0" indent="0">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63</a:t>
            </a:fld>
            <a:endParaRPr lang="en-US"/>
          </a:p>
        </p:txBody>
      </p:sp>
      <p:sp>
        <p:nvSpPr>
          <p:cNvPr id="5" name="Rounded Rectangle 4"/>
          <p:cNvSpPr/>
          <p:nvPr/>
        </p:nvSpPr>
        <p:spPr>
          <a:xfrm>
            <a:off x="2895600" y="4953000"/>
            <a:ext cx="1676400" cy="381000"/>
          </a:xfrm>
          <a:prstGeom prst="roundRect">
            <a:avLst>
              <a:gd name="adj" fmla="val 33219"/>
            </a:avLst>
          </a:prstGeom>
          <a:noFill/>
          <a:ln w="19050">
            <a:solidFill>
              <a:schemeClr val="accent3"/>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6" name="Up Arrow 5"/>
          <p:cNvSpPr/>
          <p:nvPr/>
        </p:nvSpPr>
        <p:spPr>
          <a:xfrm rot="20321467">
            <a:off x="2753653" y="2206762"/>
            <a:ext cx="484632" cy="2664967"/>
          </a:xfrm>
          <a:prstGeom prst="upArrow">
            <a:avLst/>
          </a:prstGeom>
          <a:solidFill>
            <a:schemeClr val="accent3">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89108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Nested Lists occur all the time</a:t>
            </a:r>
          </a:p>
          <a:p>
            <a:r>
              <a:rPr lang="en-US" dirty="0"/>
              <a:t>Mutually recursive data definitions</a:t>
            </a:r>
          </a:p>
          <a:p>
            <a:r>
              <a:rPr lang="en-US" dirty="0"/>
              <a:t>Mutual recursion in the data definition leads to mutual recursion in the template</a:t>
            </a:r>
          </a:p>
          <a:p>
            <a:r>
              <a:rPr lang="en-US" dirty="0"/>
              <a:t>Mutual recursion in the template leads to mutual recursion in the code</a:t>
            </a:r>
          </a:p>
        </p:txBody>
      </p:sp>
      <p:sp>
        <p:nvSpPr>
          <p:cNvPr id="4" name="Slide Number Placeholder 3"/>
          <p:cNvSpPr>
            <a:spLocks noGrp="1"/>
          </p:cNvSpPr>
          <p:nvPr>
            <p:ph type="sldNum" sz="quarter" idx="12"/>
          </p:nvPr>
        </p:nvSpPr>
        <p:spPr/>
        <p:txBody>
          <a:bodyPr/>
          <a:lstStyle/>
          <a:p>
            <a:fld id="{C1D4534E-1B22-4A44-850A-B3E8E9EE687A}" type="slidenum">
              <a:rPr lang="en-US" smtClean="0"/>
              <a:t>64</a:t>
            </a:fld>
            <a:endParaRPr lang="en-US"/>
          </a:p>
        </p:txBody>
      </p:sp>
    </p:spTree>
    <p:extLst>
      <p:ext uri="{BB962C8B-B14F-4D97-AF65-F5344CB8AC3E}">
        <p14:creationId xmlns:p14="http://schemas.microsoft.com/office/powerpoint/2010/main" val="30850368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More Examples</a:t>
            </a:r>
          </a:p>
        </p:txBody>
      </p:sp>
      <p:sp>
        <p:nvSpPr>
          <p:cNvPr id="3" name="Content Placeholder 2"/>
          <p:cNvSpPr>
            <a:spLocks noGrp="1"/>
          </p:cNvSpPr>
          <p:nvPr>
            <p:ph idx="1"/>
          </p:nvPr>
        </p:nvSpPr>
        <p:spPr/>
        <p:txBody>
          <a:bodyPr>
            <a:normAutofit lnSpcReduction="10000"/>
          </a:bodyPr>
          <a:lstStyle/>
          <a:p>
            <a:pPr>
              <a:buNone/>
            </a:pPr>
            <a:r>
              <a:rPr lang="en-US" sz="2000" b="1" dirty="0">
                <a:latin typeface="Consolas" pitchFamily="49" charset="0"/>
                <a:cs typeface="Consolas" pitchFamily="49" charset="0"/>
              </a:rPr>
              <a:t>;; number-of-strings :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 number-of-strings-in-loss : </a:t>
            </a:r>
            <a:r>
              <a:rPr lang="en-US" sz="2000" b="1" dirty="0" err="1">
                <a:latin typeface="Consolas" pitchFamily="49" charset="0"/>
                <a:cs typeface="Consolas" pitchFamily="49" charset="0"/>
              </a:rPr>
              <a:t>LoSS</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 returns the number of strings in the given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or loss.</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characters-in :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 characters-in-loss : </a:t>
            </a:r>
            <a:r>
              <a:rPr lang="en-US" sz="2000" b="1" dirty="0" err="1">
                <a:latin typeface="Consolas" pitchFamily="49" charset="0"/>
                <a:cs typeface="Consolas" pitchFamily="49" charset="0"/>
              </a:rPr>
              <a:t>LoSS</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 returns the total number of characters in the strings in the given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or loss.</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number-of-sardines : </a:t>
            </a:r>
            <a:r>
              <a:rPr lang="en-US" sz="2000" b="1" dirty="0" err="1">
                <a:latin typeface="Consolas" pitchFamily="49" charset="0"/>
                <a:cs typeface="Consolas" pitchFamily="49" charset="0"/>
              </a:rPr>
              <a:t>SoSardines</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 returns the total number of sardines in the given </a:t>
            </a:r>
            <a:r>
              <a:rPr lang="en-US" sz="2000" b="1" dirty="0" err="1">
                <a:latin typeface="Consolas" pitchFamily="49" charset="0"/>
                <a:cs typeface="Consolas" pitchFamily="49" charset="0"/>
              </a:rPr>
              <a:t>SoSardines</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65</a:t>
            </a:fld>
            <a:endParaRPr lang="en-US"/>
          </a:p>
        </p:txBody>
      </p:sp>
    </p:spTree>
    <p:extLst>
      <p:ext uri="{BB962C8B-B14F-4D97-AF65-F5344CB8AC3E}">
        <p14:creationId xmlns:p14="http://schemas.microsoft.com/office/powerpoint/2010/main" val="3511351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You should now be able to:</a:t>
            </a:r>
          </a:p>
          <a:p>
            <a:pPr lvl="1"/>
            <a:r>
              <a:rPr lang="en-US" dirty="0"/>
              <a:t>Give examples of S-expressions</a:t>
            </a:r>
          </a:p>
          <a:p>
            <a:pPr lvl="1"/>
            <a:r>
              <a:rPr lang="en-US" dirty="0"/>
              <a:t>Give 3 reasons why S-expressions are important</a:t>
            </a:r>
          </a:p>
          <a:p>
            <a:pPr lvl="1"/>
            <a:r>
              <a:rPr lang="en-US" dirty="0"/>
              <a:t>Write the data definition and template for S-expressions</a:t>
            </a:r>
          </a:p>
          <a:p>
            <a:pPr lvl="1"/>
            <a:r>
              <a:rPr lang="en-US" dirty="0"/>
              <a:t>Write functions on S-expressions using the template</a:t>
            </a:r>
          </a:p>
          <a:p>
            <a:pPr lvl="1"/>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66</a:t>
            </a:fld>
            <a:endParaRPr lang="en-US"/>
          </a:p>
        </p:txBody>
      </p:sp>
    </p:spTree>
    <p:extLst>
      <p:ext uri="{BB962C8B-B14F-4D97-AF65-F5344CB8AC3E}">
        <p14:creationId xmlns:p14="http://schemas.microsoft.com/office/powerpoint/2010/main" val="22816432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05-3-sexps.rkt in the Examples folder</a:t>
            </a:r>
          </a:p>
          <a:p>
            <a:r>
              <a:rPr lang="en-US" dirty="0"/>
              <a:t>If you have questions about this lesson, ask them on the Discussion Board</a:t>
            </a:r>
          </a:p>
          <a:p>
            <a:r>
              <a:rPr lang="en-US" dirty="0"/>
              <a:t>Do Guided </a:t>
            </a:r>
            <a:r>
              <a:rPr lang="en-US"/>
              <a:t>Practice 6.4 //</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C1D4534E-1B22-4A44-850A-B3E8E9EE687A}" type="slidenum">
              <a:rPr lang="en-US" smtClean="0"/>
              <a:t>67</a:t>
            </a:fld>
            <a:endParaRPr lang="en-US"/>
          </a:p>
        </p:txBody>
      </p:sp>
    </p:spTree>
    <p:extLst>
      <p:ext uri="{BB962C8B-B14F-4D97-AF65-F5344CB8AC3E}">
        <p14:creationId xmlns:p14="http://schemas.microsoft.com/office/powerpoint/2010/main" val="30254115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More About Recursive Data Types</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4.5</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68</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10" name="Group 9"/>
          <p:cNvGrpSpPr/>
          <p:nvPr/>
        </p:nvGrpSpPr>
        <p:grpSpPr>
          <a:xfrm>
            <a:off x="120650" y="6314759"/>
            <a:ext cx="8902700" cy="400110"/>
            <a:chOff x="120650" y="6314759"/>
            <a:chExt cx="8902700" cy="400110"/>
          </a:xfrm>
        </p:grpSpPr>
        <p:pic>
          <p:nvPicPr>
            <p:cNvPr id="11" name="Picture 10"/>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2" name="TextBox 11"/>
            <p:cNvSpPr txBox="1"/>
            <p:nvPr/>
          </p:nvSpPr>
          <p:spPr>
            <a:xfrm>
              <a:off x="925322" y="6314759"/>
              <a:ext cx="8098028" cy="400110"/>
            </a:xfrm>
            <a:prstGeom prst="rect">
              <a:avLst/>
            </a:prstGeom>
            <a:noFill/>
          </p:spPr>
          <p:txBody>
            <a:bodyPr vert="horz" wrap="square" rtlCol="0">
              <a:spAutoFit/>
            </a:bodyPr>
            <a:lstStyle/>
            <a:p>
              <a:r>
                <a:rPr lang="en-US" sz="1000" dirty="0"/>
                <a:t>© Mitchell Wand, 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40508760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We've just seen several examples of data definitions for recursive data</a:t>
            </a:r>
          </a:p>
          <a:p>
            <a:r>
              <a:rPr lang="en-US" dirty="0"/>
              <a:t>For each one, we wrote down a set of constructor templates and an observer template.</a:t>
            </a:r>
          </a:p>
          <a:p>
            <a:r>
              <a:rPr lang="en-US" dirty="0"/>
              <a:t>In upcoming modules, we'll be doing a lot more of this, so it will be useful to examine the characteristics of a good data type definition.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69</a:t>
            </a:fld>
            <a:endParaRPr lang="en-US"/>
          </a:p>
        </p:txBody>
      </p:sp>
    </p:spTree>
    <p:extLst>
      <p:ext uri="{BB962C8B-B14F-4D97-AF65-F5344CB8AC3E}">
        <p14:creationId xmlns:p14="http://schemas.microsoft.com/office/powerpoint/2010/main" val="2595225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Trees: Data Definition</a:t>
            </a:r>
          </a:p>
        </p:txBody>
      </p:sp>
      <p:sp>
        <p:nvSpPr>
          <p:cNvPr id="3" name="Content Placeholder 2"/>
          <p:cNvSpPr>
            <a:spLocks noGrp="1"/>
          </p:cNvSpPr>
          <p:nvPr>
            <p:ph idx="1"/>
          </p:nvPr>
        </p:nvSpPr>
        <p:spPr/>
        <p:txBody>
          <a:bodyPr>
            <a:normAutofit fontScale="55000" lnSpcReduction="20000"/>
          </a:bodyPr>
          <a:lstStyle/>
          <a:p>
            <a:r>
              <a:rPr lang="en-US" dirty="0"/>
              <a:t>;; A Binary Tree is represented as a </a:t>
            </a:r>
            <a:r>
              <a:rPr lang="en-US" dirty="0" err="1"/>
              <a:t>BinTree</a:t>
            </a:r>
            <a:r>
              <a:rPr lang="en-US" dirty="0"/>
              <a:t>, which is either:</a:t>
            </a:r>
          </a:p>
          <a:p>
            <a:r>
              <a:rPr lang="en-US" dirty="0"/>
              <a:t>;; (make-leaf datum)</a:t>
            </a:r>
          </a:p>
          <a:p>
            <a:r>
              <a:rPr lang="en-US" dirty="0"/>
              <a:t>;; (make-node </a:t>
            </a:r>
            <a:r>
              <a:rPr lang="en-US" dirty="0" err="1"/>
              <a:t>lson</a:t>
            </a:r>
            <a:r>
              <a:rPr lang="en-US" dirty="0"/>
              <a:t> </a:t>
            </a:r>
            <a:r>
              <a:rPr lang="en-US" dirty="0" err="1"/>
              <a:t>rson</a:t>
            </a:r>
            <a:r>
              <a:rPr lang="en-US" dirty="0"/>
              <a:t>)</a:t>
            </a:r>
          </a:p>
          <a:p>
            <a:endParaRPr lang="en-US" dirty="0"/>
          </a:p>
          <a:p>
            <a:r>
              <a:rPr lang="en-US" dirty="0"/>
              <a:t>;; INTERPRETATON:</a:t>
            </a:r>
          </a:p>
          <a:p>
            <a:r>
              <a:rPr lang="en-US" dirty="0"/>
              <a:t>;; datum      : Real       some real data</a:t>
            </a:r>
          </a:p>
          <a:p>
            <a:r>
              <a:rPr lang="en-US" dirty="0"/>
              <a:t>;; </a:t>
            </a:r>
            <a:r>
              <a:rPr lang="en-US" dirty="0" err="1"/>
              <a:t>lson</a:t>
            </a:r>
            <a:r>
              <a:rPr lang="en-US" dirty="0"/>
              <a:t>, </a:t>
            </a:r>
            <a:r>
              <a:rPr lang="en-US" dirty="0" err="1"/>
              <a:t>rson</a:t>
            </a:r>
            <a:r>
              <a:rPr lang="en-US" dirty="0"/>
              <a:t> : </a:t>
            </a:r>
            <a:r>
              <a:rPr lang="en-US" dirty="0" err="1"/>
              <a:t>BinTree</a:t>
            </a:r>
            <a:r>
              <a:rPr lang="en-US" dirty="0"/>
              <a:t>    the left and right sons of this node</a:t>
            </a:r>
          </a:p>
          <a:p>
            <a:endParaRPr lang="en-US" dirty="0"/>
          </a:p>
          <a:p>
            <a:r>
              <a:rPr lang="en-US" dirty="0"/>
              <a:t>;; IMPLEMENTATION:</a:t>
            </a:r>
          </a:p>
          <a:p>
            <a:r>
              <a:rPr lang="en-US" dirty="0"/>
              <a:t>(define-struct leaf (datum))</a:t>
            </a:r>
          </a:p>
          <a:p>
            <a:r>
              <a:rPr lang="en-US" dirty="0"/>
              <a:t>(define-struct node (</a:t>
            </a:r>
            <a:r>
              <a:rPr lang="en-US" dirty="0" err="1"/>
              <a:t>lson</a:t>
            </a:r>
            <a:r>
              <a:rPr lang="en-US" dirty="0"/>
              <a:t> </a:t>
            </a:r>
            <a:r>
              <a:rPr lang="en-US" dirty="0" err="1"/>
              <a:t>rson</a:t>
            </a:r>
            <a:r>
              <a:rPr lang="en-US" dirty="0"/>
              <a:t>))</a:t>
            </a:r>
          </a:p>
          <a:p>
            <a:endParaRPr lang="en-US" dirty="0"/>
          </a:p>
          <a:p>
            <a:r>
              <a:rPr lang="en-US" dirty="0"/>
              <a:t>;; CONSTRUCTOR TEMPLATES:</a:t>
            </a:r>
          </a:p>
          <a:p>
            <a:r>
              <a:rPr lang="en-US" dirty="0"/>
              <a:t>;; -- (make-leaf Number)</a:t>
            </a:r>
          </a:p>
          <a:p>
            <a:r>
              <a:rPr lang="en-US" dirty="0"/>
              <a:t>;; -- (make-node </a:t>
            </a:r>
            <a:r>
              <a:rPr lang="en-US" dirty="0" err="1"/>
              <a:t>BinTree</a:t>
            </a:r>
            <a:r>
              <a:rPr lang="en-US" dirty="0"/>
              <a:t> </a:t>
            </a:r>
            <a:r>
              <a:rPr lang="en-US" dirty="0" err="1"/>
              <a:t>BinTree</a:t>
            </a:r>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
        <p:nvSpPr>
          <p:cNvPr id="5" name="TextBox 4"/>
          <p:cNvSpPr txBox="1"/>
          <p:nvPr/>
        </p:nvSpPr>
        <p:spPr>
          <a:xfrm>
            <a:off x="5257800" y="5756831"/>
            <a:ext cx="3584448" cy="369332"/>
          </a:xfrm>
          <a:prstGeom prst="rect">
            <a:avLst/>
          </a:prstGeom>
          <a:solidFill>
            <a:schemeClr val="accent1">
              <a:lumMod val="20000"/>
              <a:lumOff val="80000"/>
            </a:schemeClr>
          </a:solidFill>
        </p:spPr>
        <p:txBody>
          <a:bodyPr wrap="square" rtlCol="0">
            <a:spAutoFit/>
          </a:bodyPr>
          <a:lstStyle/>
          <a:p>
            <a:r>
              <a:rPr lang="en-US" dirty="0"/>
              <a:t>Observer Template to follow...</a:t>
            </a:r>
          </a:p>
        </p:txBody>
      </p:sp>
      <p:sp>
        <p:nvSpPr>
          <p:cNvPr id="6" name="Rectangle 5"/>
          <p:cNvSpPr/>
          <p:nvPr/>
        </p:nvSpPr>
        <p:spPr>
          <a:xfrm>
            <a:off x="5257800" y="3879510"/>
            <a:ext cx="3584448" cy="914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There are many ways to define binary trees. We choose this one because it is clear and simple. </a:t>
            </a:r>
          </a:p>
        </p:txBody>
      </p:sp>
    </p:spTree>
    <p:extLst>
      <p:ext uri="{BB962C8B-B14F-4D97-AF65-F5344CB8AC3E}">
        <p14:creationId xmlns:p14="http://schemas.microsoft.com/office/powerpoint/2010/main" val="39680646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for Lesson 4.6</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70</a:t>
            </a:fld>
            <a:endParaRPr lang="en-US"/>
          </a:p>
        </p:txBody>
      </p:sp>
      <p:sp>
        <p:nvSpPr>
          <p:cNvPr id="5" name="Rectangle 4"/>
          <p:cNvSpPr/>
          <p:nvPr/>
        </p:nvSpPr>
        <p:spPr>
          <a:xfrm>
            <a:off x="3023286" y="2767914"/>
            <a:ext cx="4596714" cy="2776151"/>
          </a:xfrm>
          <a:prstGeom prst="rect">
            <a:avLst/>
          </a:prstGeom>
          <a:solidFill>
            <a:srgbClr val="FFFF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TK.</a:t>
            </a:r>
          </a:p>
        </p:txBody>
      </p:sp>
    </p:spTree>
    <p:extLst>
      <p:ext uri="{BB962C8B-B14F-4D97-AF65-F5344CB8AC3E}">
        <p14:creationId xmlns:p14="http://schemas.microsoft.com/office/powerpoint/2010/main" val="26472771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constructors</a:t>
            </a:r>
          </a:p>
        </p:txBody>
      </p:sp>
      <p:sp>
        <p:nvSpPr>
          <p:cNvPr id="3" name="Content Placeholder 2"/>
          <p:cNvSpPr>
            <a:spLocks noGrp="1"/>
          </p:cNvSpPr>
          <p:nvPr>
            <p:ph idx="1"/>
          </p:nvPr>
        </p:nvSpPr>
        <p:spPr/>
        <p:txBody>
          <a:bodyPr/>
          <a:lstStyle/>
          <a:p>
            <a:r>
              <a:rPr lang="en-US" dirty="0"/>
              <a:t>In order to define recursive data, we introduced data definitions with </a:t>
            </a:r>
            <a:r>
              <a:rPr lang="en-US" i="1" dirty="0"/>
              <a:t>multiple constructors</a:t>
            </a:r>
            <a:r>
              <a:rPr lang="en-US" dirty="0"/>
              <a:t>, e.g.:</a:t>
            </a:r>
          </a:p>
          <a:p>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71</a:t>
            </a:fld>
            <a:endParaRPr lang="en-US"/>
          </a:p>
        </p:txBody>
      </p:sp>
      <p:sp>
        <p:nvSpPr>
          <p:cNvPr id="6" name="Rectangle 5"/>
          <p:cNvSpPr/>
          <p:nvPr/>
        </p:nvSpPr>
        <p:spPr>
          <a:xfrm>
            <a:off x="817606" y="3332205"/>
            <a:ext cx="3144794" cy="1631092"/>
          </a:xfrm>
          <a:prstGeom prst="rect">
            <a:avLst/>
          </a:prstGeom>
          <a:solidFill>
            <a:schemeClr val="accent1">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 CONSTRUCTOR TEMPLATES:</a:t>
            </a:r>
          </a:p>
          <a:p>
            <a:r>
              <a:rPr lang="en-US" dirty="0"/>
              <a:t>;; empty</a:t>
            </a:r>
          </a:p>
          <a:p>
            <a:r>
              <a:rPr lang="en-US" dirty="0"/>
              <a:t>;; (cons </a:t>
            </a:r>
            <a:r>
              <a:rPr lang="en-US" dirty="0" err="1"/>
              <a:t>bs</a:t>
            </a:r>
            <a:r>
              <a:rPr lang="en-US" dirty="0"/>
              <a:t> </a:t>
            </a:r>
            <a:r>
              <a:rPr lang="en-US" dirty="0" err="1"/>
              <a:t>inv</a:t>
            </a:r>
            <a:r>
              <a:rPr lang="en-US" dirty="0"/>
              <a:t>)</a:t>
            </a:r>
          </a:p>
          <a:p>
            <a:r>
              <a:rPr lang="en-US" dirty="0"/>
              <a:t>;;       -- WHERE ...</a:t>
            </a:r>
          </a:p>
        </p:txBody>
      </p:sp>
      <p:sp>
        <p:nvSpPr>
          <p:cNvPr id="7" name="Rectangle 6"/>
          <p:cNvSpPr/>
          <p:nvPr/>
        </p:nvSpPr>
        <p:spPr>
          <a:xfrm>
            <a:off x="4224982" y="3079557"/>
            <a:ext cx="3179805" cy="1371600"/>
          </a:xfrm>
          <a:prstGeom prst="rect">
            <a:avLst/>
          </a:prstGeom>
          <a:solidFill>
            <a:schemeClr val="accent1">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 CONSTRUCTOR TEMPLATES:</a:t>
            </a:r>
          </a:p>
          <a:p>
            <a:r>
              <a:rPr lang="en-US" dirty="0"/>
              <a:t>;; -- 0                           </a:t>
            </a:r>
          </a:p>
          <a:p>
            <a:r>
              <a:rPr lang="en-US" dirty="0"/>
              <a:t>;; -- (add1 n)  WHERE ...</a:t>
            </a:r>
          </a:p>
        </p:txBody>
      </p:sp>
      <p:sp>
        <p:nvSpPr>
          <p:cNvPr id="9" name="Rectangle 8"/>
          <p:cNvSpPr/>
          <p:nvPr/>
        </p:nvSpPr>
        <p:spPr>
          <a:xfrm>
            <a:off x="4471087" y="4758682"/>
            <a:ext cx="3799703" cy="1367481"/>
          </a:xfrm>
          <a:prstGeom prst="rect">
            <a:avLst/>
          </a:prstGeom>
          <a:solidFill>
            <a:schemeClr val="accent1">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None/>
            </a:pPr>
            <a:r>
              <a:rPr lang="en-US" dirty="0">
                <a:cs typeface="Consolas" pitchFamily="49" charset="0"/>
              </a:rPr>
              <a:t>CONSTRUCTOR TEMPLATES </a:t>
            </a:r>
          </a:p>
          <a:p>
            <a:pPr>
              <a:buNone/>
            </a:pPr>
            <a:r>
              <a:rPr lang="en-US" dirty="0">
                <a:cs typeface="Consolas" pitchFamily="49" charset="0"/>
              </a:rPr>
              <a:t>for </a:t>
            </a:r>
            <a:r>
              <a:rPr lang="en-US" dirty="0" err="1">
                <a:cs typeface="Consolas" pitchFamily="49" charset="0"/>
              </a:rPr>
              <a:t>NonEmptyXList</a:t>
            </a:r>
            <a:r>
              <a:rPr lang="en-US" dirty="0">
                <a:cs typeface="Consolas" pitchFamily="49" charset="0"/>
              </a:rPr>
              <a:t>:</a:t>
            </a:r>
          </a:p>
          <a:p>
            <a:pPr>
              <a:buNone/>
            </a:pPr>
            <a:r>
              <a:rPr lang="en-US" dirty="0">
                <a:cs typeface="Consolas" pitchFamily="49" charset="0"/>
              </a:rPr>
              <a:t>-- (cons X empty)   </a:t>
            </a:r>
          </a:p>
          <a:p>
            <a:pPr>
              <a:buNone/>
            </a:pPr>
            <a:r>
              <a:rPr lang="en-US" dirty="0">
                <a:cs typeface="Consolas" pitchFamily="49" charset="0"/>
              </a:rPr>
              <a:t>-- (cons X </a:t>
            </a:r>
            <a:r>
              <a:rPr lang="en-US" dirty="0" err="1">
                <a:cs typeface="Consolas" pitchFamily="49" charset="0"/>
              </a:rPr>
              <a:t>NonEmptyXList</a:t>
            </a:r>
            <a:r>
              <a:rPr lang="en-US" dirty="0">
                <a:cs typeface="Consolas" pitchFamily="49" charset="0"/>
              </a:rPr>
              <a:t>)</a:t>
            </a:r>
          </a:p>
        </p:txBody>
      </p:sp>
    </p:spTree>
    <p:extLst>
      <p:ext uri="{BB962C8B-B14F-4D97-AF65-F5344CB8AC3E}">
        <p14:creationId xmlns:p14="http://schemas.microsoft.com/office/powerpoint/2010/main" val="26858533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Properties of a good data definition for recursive data</a:t>
            </a:r>
          </a:p>
        </p:txBody>
      </p:sp>
      <p:sp>
        <p:nvSpPr>
          <p:cNvPr id="3" name="Content Placeholder 2"/>
          <p:cNvSpPr>
            <a:spLocks noGrp="1"/>
          </p:cNvSpPr>
          <p:nvPr>
            <p:ph idx="1"/>
          </p:nvPr>
        </p:nvSpPr>
        <p:spPr/>
        <p:txBody>
          <a:bodyPr/>
          <a:lstStyle/>
          <a:p>
            <a:r>
              <a:rPr lang="en-US" dirty="0"/>
              <a:t>There is an interpretation for each case.</a:t>
            </a:r>
          </a:p>
          <a:p>
            <a:r>
              <a:rPr lang="en-US" dirty="0"/>
              <a:t>There are one or more </a:t>
            </a:r>
            <a:r>
              <a:rPr lang="en-US" i="1" dirty="0"/>
              <a:t>base cases </a:t>
            </a:r>
            <a:r>
              <a:rPr lang="en-US" dirty="0"/>
              <a:t>that do not use recursion</a:t>
            </a:r>
            <a:endParaRPr lang="en-US" i="1" dirty="0"/>
          </a:p>
          <a:p>
            <a:r>
              <a:rPr lang="en-US" dirty="0"/>
              <a:t>The cases are </a:t>
            </a:r>
            <a:r>
              <a:rPr lang="en-US" i="1" dirty="0"/>
              <a:t>mutually exclusive</a:t>
            </a:r>
          </a:p>
          <a:p>
            <a:r>
              <a:rPr lang="en-US" dirty="0"/>
              <a:t>It is easy to tell the alternatives apart</a:t>
            </a:r>
          </a:p>
          <a:p>
            <a:r>
              <a:rPr lang="en-US" dirty="0"/>
              <a:t>There is one and only one way of building any value.</a:t>
            </a:r>
          </a:p>
        </p:txBody>
      </p:sp>
      <p:sp>
        <p:nvSpPr>
          <p:cNvPr id="4" name="Slide Number Placeholder 3"/>
          <p:cNvSpPr>
            <a:spLocks noGrp="1"/>
          </p:cNvSpPr>
          <p:nvPr>
            <p:ph type="sldNum" sz="quarter" idx="12"/>
          </p:nvPr>
        </p:nvSpPr>
        <p:spPr/>
        <p:txBody>
          <a:bodyPr/>
          <a:lstStyle/>
          <a:p>
            <a:fld id="{2AF3B5EA-18B6-4040-9F78-6052AF49C681}" type="slidenum">
              <a:rPr lang="en-US" smtClean="0"/>
              <a:t>72</a:t>
            </a:fld>
            <a:endParaRPr lang="en-US" dirty="0"/>
          </a:p>
        </p:txBody>
      </p:sp>
    </p:spTree>
    <p:extLst>
      <p:ext uri="{BB962C8B-B14F-4D97-AF65-F5344CB8AC3E}">
        <p14:creationId xmlns:p14="http://schemas.microsoft.com/office/powerpoint/2010/main" val="2661651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Did our definitions have these properties?</a:t>
            </a:r>
          </a:p>
        </p:txBody>
      </p:sp>
      <p:sp>
        <p:nvSpPr>
          <p:cNvPr id="3" name="Content Placeholder 2"/>
          <p:cNvSpPr>
            <a:spLocks noGrp="1"/>
          </p:cNvSpPr>
          <p:nvPr>
            <p:ph idx="1"/>
          </p:nvPr>
        </p:nvSpPr>
        <p:spPr/>
        <p:txBody>
          <a:bodyPr/>
          <a:lstStyle/>
          <a:p>
            <a:r>
              <a:rPr lang="en-US" dirty="0"/>
              <a:t>Go back now and check to see that our definitions have these properties.</a:t>
            </a:r>
          </a:p>
          <a:p>
            <a:r>
              <a:rPr lang="en-US" dirty="0"/>
              <a:t>All the definitions we (and you) will write will have these properties.</a:t>
            </a:r>
          </a:p>
          <a:p>
            <a:r>
              <a:rPr lang="en-US" dirty="0"/>
              <a:t>But just for contrast, let's look at some bad data definitions.</a:t>
            </a:r>
          </a:p>
        </p:txBody>
      </p:sp>
      <p:sp>
        <p:nvSpPr>
          <p:cNvPr id="4" name="Slide Number Placeholder 3"/>
          <p:cNvSpPr>
            <a:spLocks noGrp="1"/>
          </p:cNvSpPr>
          <p:nvPr>
            <p:ph type="sldNum" sz="quarter" idx="12"/>
          </p:nvPr>
        </p:nvSpPr>
        <p:spPr/>
        <p:txBody>
          <a:bodyPr/>
          <a:lstStyle/>
          <a:p>
            <a:fld id="{2AF3B5EA-18B6-4040-9F78-6052AF49C681}" type="slidenum">
              <a:rPr lang="en-US" smtClean="0"/>
              <a:t>73</a:t>
            </a:fld>
            <a:endParaRPr lang="en-US"/>
          </a:p>
        </p:txBody>
      </p:sp>
    </p:spTree>
    <p:extLst>
      <p:ext uri="{BB962C8B-B14F-4D97-AF65-F5344CB8AC3E}">
        <p14:creationId xmlns:p14="http://schemas.microsoft.com/office/powerpoint/2010/main" val="15814858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bad data definition</a:t>
            </a:r>
          </a:p>
        </p:txBody>
      </p:sp>
      <p:sp>
        <p:nvSpPr>
          <p:cNvPr id="5" name="Content Placeholder 4"/>
          <p:cNvSpPr>
            <a:spLocks noGrp="1"/>
          </p:cNvSpPr>
          <p:nvPr>
            <p:ph idx="1"/>
          </p:nvPr>
        </p:nvSpPr>
        <p:spPr/>
        <p:txBody>
          <a:bodyPr/>
          <a:lstStyle/>
          <a:p>
            <a:r>
              <a:rPr lang="en-US" dirty="0"/>
              <a:t>A Blue number is one of</a:t>
            </a:r>
          </a:p>
          <a:p>
            <a:pPr marL="457200" indent="-457200">
              <a:buFont typeface="Arial" panose="020B0604020202020204" pitchFamily="34" charset="0"/>
              <a:buChar char="•"/>
            </a:pPr>
            <a:r>
              <a:rPr lang="en-US" dirty="0"/>
              <a:t>an integer that is a multiple of two</a:t>
            </a:r>
          </a:p>
          <a:p>
            <a:pPr marL="457200" indent="-457200">
              <a:buFont typeface="Arial" panose="020B0604020202020204" pitchFamily="34" charset="0"/>
              <a:buChar char="•"/>
            </a:pPr>
            <a:r>
              <a:rPr lang="en-US" dirty="0"/>
              <a:t>an integer that is a multiple of three</a:t>
            </a:r>
          </a:p>
        </p:txBody>
      </p:sp>
      <p:sp>
        <p:nvSpPr>
          <p:cNvPr id="4" name="Slide Number Placeholder 3"/>
          <p:cNvSpPr>
            <a:spLocks noGrp="1"/>
          </p:cNvSpPr>
          <p:nvPr>
            <p:ph type="sldNum" sz="quarter" idx="12"/>
          </p:nvPr>
        </p:nvSpPr>
        <p:spPr/>
        <p:txBody>
          <a:bodyPr/>
          <a:lstStyle/>
          <a:p>
            <a:fld id="{2AF3B5EA-18B6-4040-9F78-6052AF49C681}" type="slidenum">
              <a:rPr lang="en-US" smtClean="0"/>
              <a:t>74</a:t>
            </a:fld>
            <a:endParaRPr lang="en-US"/>
          </a:p>
        </p:txBody>
      </p:sp>
      <p:sp>
        <p:nvSpPr>
          <p:cNvPr id="6" name="Rectangle 5"/>
          <p:cNvSpPr/>
          <p:nvPr/>
        </p:nvSpPr>
        <p:spPr>
          <a:xfrm>
            <a:off x="5105400" y="4007709"/>
            <a:ext cx="3581400" cy="179173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These categories are not mutually exclusive, so there is no way to write an observer template.</a:t>
            </a:r>
          </a:p>
        </p:txBody>
      </p:sp>
    </p:spTree>
    <p:extLst>
      <p:ext uri="{BB962C8B-B14F-4D97-AF65-F5344CB8AC3E}">
        <p14:creationId xmlns:p14="http://schemas.microsoft.com/office/powerpoint/2010/main" val="31564344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bad data definition</a:t>
            </a:r>
          </a:p>
        </p:txBody>
      </p:sp>
      <p:sp>
        <p:nvSpPr>
          <p:cNvPr id="3" name="Content Placeholder 2"/>
          <p:cNvSpPr>
            <a:spLocks noGrp="1"/>
          </p:cNvSpPr>
          <p:nvPr>
            <p:ph idx="1"/>
          </p:nvPr>
        </p:nvSpPr>
        <p:spPr/>
        <p:txBody>
          <a:bodyPr/>
          <a:lstStyle/>
          <a:p>
            <a:r>
              <a:rPr lang="en-US" dirty="0"/>
              <a:t>A Green number is one of</a:t>
            </a:r>
          </a:p>
          <a:p>
            <a:pPr marL="457200" indent="-457200">
              <a:buFont typeface="Arial" panose="020B0604020202020204" pitchFamily="34" charset="0"/>
              <a:buChar char="•"/>
            </a:pPr>
            <a:r>
              <a:rPr lang="en-US" dirty="0"/>
              <a:t>an integer that is a product of exactly two prime numbers</a:t>
            </a:r>
          </a:p>
          <a:p>
            <a:pPr marL="457200" indent="-457200">
              <a:buFont typeface="Arial" panose="020B0604020202020204" pitchFamily="34" charset="0"/>
              <a:buChar char="•"/>
            </a:pPr>
            <a:r>
              <a:rPr lang="en-US" dirty="0"/>
              <a:t>any other integer</a:t>
            </a:r>
          </a:p>
        </p:txBody>
      </p:sp>
      <p:sp>
        <p:nvSpPr>
          <p:cNvPr id="4" name="Slide Number Placeholder 3"/>
          <p:cNvSpPr>
            <a:spLocks noGrp="1"/>
          </p:cNvSpPr>
          <p:nvPr>
            <p:ph type="sldNum" sz="quarter" idx="12"/>
          </p:nvPr>
        </p:nvSpPr>
        <p:spPr/>
        <p:txBody>
          <a:bodyPr/>
          <a:lstStyle/>
          <a:p>
            <a:fld id="{2AF3B5EA-18B6-4040-9F78-6052AF49C681}" type="slidenum">
              <a:rPr lang="en-US" smtClean="0"/>
              <a:t>75</a:t>
            </a:fld>
            <a:endParaRPr lang="en-US"/>
          </a:p>
        </p:txBody>
      </p:sp>
      <p:sp>
        <p:nvSpPr>
          <p:cNvPr id="5" name="Rectangle 4"/>
          <p:cNvSpPr/>
          <p:nvPr/>
        </p:nvSpPr>
        <p:spPr>
          <a:xfrm>
            <a:off x="4495800" y="3863181"/>
            <a:ext cx="4191000" cy="237807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These categories are mutually exclusive, but it is complicated to distinguish them.  It would be possible, though difficult, to write an observer template for this data type.</a:t>
            </a:r>
          </a:p>
        </p:txBody>
      </p:sp>
    </p:spTree>
    <p:extLst>
      <p:ext uri="{BB962C8B-B14F-4D97-AF65-F5344CB8AC3E}">
        <p14:creationId xmlns:p14="http://schemas.microsoft.com/office/powerpoint/2010/main" val="8158496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bad data definition</a:t>
            </a:r>
          </a:p>
        </p:txBody>
      </p:sp>
      <p:sp>
        <p:nvSpPr>
          <p:cNvPr id="3" name="Content Placeholder 2"/>
          <p:cNvSpPr>
            <a:spLocks noGrp="1"/>
          </p:cNvSpPr>
          <p:nvPr>
            <p:ph idx="1"/>
          </p:nvPr>
        </p:nvSpPr>
        <p:spPr/>
        <p:txBody>
          <a:bodyPr/>
          <a:lstStyle/>
          <a:p>
            <a:r>
              <a:rPr lang="en-US" dirty="0"/>
              <a:t>A Purple number is one of</a:t>
            </a:r>
          </a:p>
          <a:p>
            <a:pPr marL="457200" indent="-457200">
              <a:buFont typeface="Arial" panose="020B0604020202020204" pitchFamily="34" charset="0"/>
              <a:buChar char="•"/>
            </a:pPr>
            <a:r>
              <a:rPr lang="en-US" dirty="0"/>
              <a:t>the number </a:t>
            </a:r>
            <a:r>
              <a:rPr lang="en-US" b="1" dirty="0"/>
              <a:t>1</a:t>
            </a:r>
          </a:p>
          <a:p>
            <a:pPr marL="457200" indent="-457200">
              <a:buFont typeface="Arial" panose="020B0604020202020204" pitchFamily="34" charset="0"/>
              <a:buChar char="•"/>
            </a:pPr>
            <a:r>
              <a:rPr lang="en-US" dirty="0"/>
              <a:t>a number of the form </a:t>
            </a:r>
            <a:r>
              <a:rPr lang="en-US" b="1" dirty="0"/>
              <a:t>(+ n1 n2)</a:t>
            </a:r>
            <a:r>
              <a:rPr lang="en-US" dirty="0"/>
              <a:t>, where </a:t>
            </a:r>
            <a:r>
              <a:rPr lang="en-US" b="1" dirty="0"/>
              <a:t>n1</a:t>
            </a:r>
            <a:r>
              <a:rPr lang="en-US" dirty="0"/>
              <a:t> and </a:t>
            </a:r>
            <a:r>
              <a:rPr lang="en-US" b="1" dirty="0"/>
              <a:t>n2</a:t>
            </a:r>
            <a:r>
              <a:rPr lang="en-US" dirty="0"/>
              <a:t> are Purple numbers.</a:t>
            </a:r>
          </a:p>
        </p:txBody>
      </p:sp>
      <p:sp>
        <p:nvSpPr>
          <p:cNvPr id="4" name="Slide Number Placeholder 3"/>
          <p:cNvSpPr>
            <a:spLocks noGrp="1"/>
          </p:cNvSpPr>
          <p:nvPr>
            <p:ph type="sldNum" sz="quarter" idx="12"/>
          </p:nvPr>
        </p:nvSpPr>
        <p:spPr/>
        <p:txBody>
          <a:bodyPr/>
          <a:lstStyle/>
          <a:p>
            <a:fld id="{2AF3B5EA-18B6-4040-9F78-6052AF49C681}" type="slidenum">
              <a:rPr lang="en-US" smtClean="0"/>
              <a:t>76</a:t>
            </a:fld>
            <a:endParaRPr lang="en-US"/>
          </a:p>
        </p:txBody>
      </p:sp>
      <p:sp>
        <p:nvSpPr>
          <p:cNvPr id="5" name="Rectangle 4"/>
          <p:cNvSpPr/>
          <p:nvPr/>
        </p:nvSpPr>
        <p:spPr>
          <a:xfrm>
            <a:off x="2938849" y="4053317"/>
            <a:ext cx="5257800" cy="2057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Just knowing the value of a purple number, like </a:t>
            </a:r>
            <a:r>
              <a:rPr lang="en-US" sz="2400" b="1" dirty="0">
                <a:solidFill>
                  <a:schemeClr val="tx1"/>
                </a:solidFill>
              </a:rPr>
              <a:t>56</a:t>
            </a:r>
            <a:r>
              <a:rPr lang="en-US" sz="2400" dirty="0">
                <a:solidFill>
                  <a:schemeClr val="tx1"/>
                </a:solidFill>
              </a:rPr>
              <a:t>, doesn't tell you how it was constructed as </a:t>
            </a:r>
            <a:r>
              <a:rPr lang="en-US" sz="2400" b="1" dirty="0">
                <a:solidFill>
                  <a:schemeClr val="tx1"/>
                </a:solidFill>
              </a:rPr>
              <a:t>(+ n1 n2) </a:t>
            </a:r>
            <a:r>
              <a:rPr lang="en-US" sz="2400" dirty="0">
                <a:solidFill>
                  <a:schemeClr val="tx1"/>
                </a:solidFill>
              </a:rPr>
              <a:t>.  There are many choices of </a:t>
            </a:r>
            <a:r>
              <a:rPr lang="en-US" sz="2400" b="1" dirty="0">
                <a:solidFill>
                  <a:schemeClr val="tx1"/>
                </a:solidFill>
              </a:rPr>
              <a:t>n1</a:t>
            </a:r>
            <a:r>
              <a:rPr lang="en-US" sz="2400" dirty="0">
                <a:solidFill>
                  <a:schemeClr val="tx1"/>
                </a:solidFill>
              </a:rPr>
              <a:t> and </a:t>
            </a:r>
            <a:r>
              <a:rPr lang="en-US" sz="2400" b="1" dirty="0">
                <a:solidFill>
                  <a:schemeClr val="tx1"/>
                </a:solidFill>
              </a:rPr>
              <a:t>n2</a:t>
            </a:r>
            <a:r>
              <a:rPr lang="en-US" sz="2400" dirty="0">
                <a:solidFill>
                  <a:schemeClr val="tx1"/>
                </a:solidFill>
              </a:rPr>
              <a:t> that would build </a:t>
            </a:r>
            <a:r>
              <a:rPr lang="en-US" sz="2400" b="1" dirty="0">
                <a:solidFill>
                  <a:schemeClr val="tx1"/>
                </a:solidFill>
              </a:rPr>
              <a:t>56</a:t>
            </a:r>
            <a:r>
              <a:rPr lang="en-US" sz="2400" dirty="0">
                <a:solidFill>
                  <a:schemeClr val="tx1"/>
                </a:solidFill>
              </a:rPr>
              <a:t>.</a:t>
            </a:r>
          </a:p>
        </p:txBody>
      </p:sp>
    </p:spTree>
    <p:extLst>
      <p:ext uri="{BB962C8B-B14F-4D97-AF65-F5344CB8AC3E}">
        <p14:creationId xmlns:p14="http://schemas.microsoft.com/office/powerpoint/2010/main" val="31774244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look again at our data definition for </a:t>
            </a:r>
            <a:r>
              <a:rPr lang="en-US" b="1" dirty="0"/>
              <a:t>Nat</a:t>
            </a:r>
          </a:p>
        </p:txBody>
      </p:sp>
      <p:sp>
        <p:nvSpPr>
          <p:cNvPr id="3" name="Content Placeholder 2"/>
          <p:cNvSpPr>
            <a:spLocks noGrp="1"/>
          </p:cNvSpPr>
          <p:nvPr>
            <p:ph idx="1"/>
          </p:nvPr>
        </p:nvSpPr>
        <p:spPr/>
        <p:txBody>
          <a:bodyPr/>
          <a:lstStyle/>
          <a:p>
            <a:r>
              <a:rPr lang="en-US" sz="2000" dirty="0"/>
              <a:t>;; A Nat is a natural number, represented as a Racket</a:t>
            </a:r>
          </a:p>
          <a:p>
            <a:r>
              <a:rPr lang="en-US" sz="2000" dirty="0"/>
              <a:t>;; integer.</a:t>
            </a:r>
          </a:p>
          <a:p>
            <a:endParaRPr lang="en-US" sz="2000" dirty="0"/>
          </a:p>
          <a:p>
            <a:r>
              <a:rPr lang="en-US" sz="2000" dirty="0"/>
              <a:t>;; CONSTRUCTOR TEMPLATES:</a:t>
            </a:r>
          </a:p>
          <a:p>
            <a:r>
              <a:rPr lang="en-US" sz="2000" dirty="0"/>
              <a:t>;; -- 0                           </a:t>
            </a:r>
          </a:p>
          <a:p>
            <a:r>
              <a:rPr lang="en-US" sz="2000" dirty="0"/>
              <a:t>;; -- (add1 n)  WHERE n is a Nat</a:t>
            </a:r>
          </a:p>
          <a:p>
            <a:r>
              <a:rPr lang="en-US" sz="2000" dirty="0"/>
              <a:t>;; INTERP: self-evident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77</a:t>
            </a:fld>
            <a:endParaRPr lang="en-US"/>
          </a:p>
        </p:txBody>
      </p:sp>
    </p:spTree>
    <p:extLst>
      <p:ext uri="{BB962C8B-B14F-4D97-AF65-F5344CB8AC3E}">
        <p14:creationId xmlns:p14="http://schemas.microsoft.com/office/powerpoint/2010/main" val="15507625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 this a good data definition? Let's check the properties</a:t>
            </a:r>
          </a:p>
        </p:txBody>
      </p:sp>
      <p:sp>
        <p:nvSpPr>
          <p:cNvPr id="3" name="Content Placeholder 2"/>
          <p:cNvSpPr>
            <a:spLocks noGrp="1"/>
          </p:cNvSpPr>
          <p:nvPr>
            <p:ph idx="1"/>
          </p:nvPr>
        </p:nvSpPr>
        <p:spPr/>
        <p:txBody>
          <a:bodyPr>
            <a:normAutofit/>
          </a:bodyPr>
          <a:lstStyle/>
          <a:p>
            <a:r>
              <a:rPr lang="en-US" dirty="0"/>
              <a:t>Is there an interpretation for each case? Yes.</a:t>
            </a:r>
          </a:p>
          <a:p>
            <a:r>
              <a:rPr lang="en-US" dirty="0"/>
              <a:t>Are there one or more </a:t>
            </a:r>
            <a:r>
              <a:rPr lang="en-US" i="1" dirty="0"/>
              <a:t>base cases </a:t>
            </a:r>
            <a:r>
              <a:rPr lang="en-US" dirty="0"/>
              <a:t>that do not use recursion? Yes.</a:t>
            </a:r>
            <a:endParaRPr lang="en-US" i="1" dirty="0"/>
          </a:p>
          <a:p>
            <a:r>
              <a:rPr lang="en-US" dirty="0"/>
              <a:t>Are the cases are </a:t>
            </a:r>
            <a:r>
              <a:rPr lang="en-US" i="1" dirty="0"/>
              <a:t>mutually exclusive? </a:t>
            </a:r>
            <a:r>
              <a:rPr lang="en-US" dirty="0"/>
              <a:t>Yes.</a:t>
            </a:r>
            <a:endParaRPr lang="en-US" i="1" dirty="0"/>
          </a:p>
          <a:p>
            <a:r>
              <a:rPr lang="en-US" dirty="0"/>
              <a:t>Is it easy to tell the alternatives apart? Yes, with the predicate </a:t>
            </a:r>
            <a:r>
              <a:rPr lang="en-US" b="1" dirty="0"/>
              <a:t>zero?</a:t>
            </a:r>
            <a:endParaRPr lang="en-US" dirty="0"/>
          </a:p>
          <a:p>
            <a:r>
              <a:rPr lang="en-US" dirty="0"/>
              <a:t>Is there one and only one way of building any value?  (Answer on next slide)</a:t>
            </a:r>
          </a:p>
          <a:p>
            <a:pPr marL="0" indent="0">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78</a:t>
            </a:fld>
            <a:endParaRPr lang="en-US" dirty="0"/>
          </a:p>
        </p:txBody>
      </p:sp>
    </p:spTree>
    <p:extLst>
      <p:ext uri="{BB962C8B-B14F-4D97-AF65-F5344CB8AC3E}">
        <p14:creationId xmlns:p14="http://schemas.microsoft.com/office/powerpoint/2010/main" val="25120802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ln>
                <a:solidFill>
                  <a:schemeClr val="accent1"/>
                </a:solidFill>
              </a:ln>
            </p:spPr>
            <p:txBody>
              <a:bodyPr/>
              <a:lstStyle/>
              <a:p>
                <a:r>
                  <a:rPr lang="en-US" dirty="0"/>
                  <a:t>Is there one and only one way of building any value?</a:t>
                </a:r>
              </a:p>
              <a:p>
                <a:r>
                  <a:rPr lang="en-US" dirty="0"/>
                  <a:t>Answer: Yes.  There's only one way to build the number </a:t>
                </a:r>
                <a14:m>
                  <m:oMath xmlns:m="http://schemas.openxmlformats.org/officeDocument/2006/math">
                    <m:r>
                      <a:rPr lang="en-US" i="1" dirty="0" smtClean="0">
                        <a:latin typeface="Cambria Math" panose="02040503050406030204" pitchFamily="18" charset="0"/>
                      </a:rPr>
                      <m:t>𝑛</m:t>
                    </m:r>
                  </m:oMath>
                </a14:m>
                <a:r>
                  <a:rPr lang="en-US" dirty="0"/>
                  <a:t> :</a:t>
                </a:r>
              </a:p>
              <a:p>
                <a:endParaRPr lang="en-US" dirty="0"/>
              </a:p>
              <a:p>
                <a:pPr marL="0" indent="0">
                  <a:buNone/>
                </a:pPr>
                <a:r>
                  <a:rPr lang="en-US" b="1" dirty="0">
                    <a:latin typeface="Consolas" panose="020B0609020204030204" pitchFamily="49" charset="0"/>
                  </a:rPr>
                  <a:t>(add1 (add1 (add1 (add1 ...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5" t="-1613" r="-222"/>
                </a:stretch>
              </a:blipFill>
              <a:ln>
                <a:solidFill>
                  <a:schemeClr val="accent1"/>
                </a:solidFill>
              </a:ln>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Is this a good data definition? (2)</a:t>
            </a:r>
          </a:p>
        </p:txBody>
      </p:sp>
      <p:sp>
        <p:nvSpPr>
          <p:cNvPr id="4" name="Slide Number Placeholder 3"/>
          <p:cNvSpPr>
            <a:spLocks noGrp="1"/>
          </p:cNvSpPr>
          <p:nvPr>
            <p:ph type="sldNum" sz="quarter" idx="12"/>
          </p:nvPr>
        </p:nvSpPr>
        <p:spPr/>
        <p:txBody>
          <a:bodyPr/>
          <a:lstStyle/>
          <a:p>
            <a:fld id="{2AF3B5EA-18B6-4040-9F78-6052AF49C681}" type="slidenum">
              <a:rPr lang="en-US" smtClean="0"/>
              <a:t>79</a:t>
            </a:fld>
            <a:endParaRPr lang="en-US"/>
          </a:p>
        </p:txBody>
      </p:sp>
      <p:sp>
        <p:nvSpPr>
          <p:cNvPr id="5" name="Right Brace 4"/>
          <p:cNvSpPr/>
          <p:nvPr/>
        </p:nvSpPr>
        <p:spPr>
          <a:xfrm rot="16200000">
            <a:off x="4114800" y="381000"/>
            <a:ext cx="533400" cy="7543800"/>
          </a:xfrm>
          <a:prstGeom prst="rightBrace">
            <a:avLst>
              <a:gd name="adj1" fmla="val 8333"/>
              <a:gd name="adj2" fmla="val 52556"/>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962400" y="3362979"/>
                <a:ext cx="1287275" cy="523220"/>
              </a:xfrm>
              <a:prstGeom prst="rect">
                <a:avLst/>
              </a:prstGeom>
              <a:noFill/>
            </p:spPr>
            <p:txBody>
              <a:bodyPr wrap="none" rtlCol="0">
                <a:spAutoFit/>
              </a:bodyPr>
              <a:lstStyle/>
              <a:p>
                <a14:m>
                  <m:oMath xmlns:m="http://schemas.openxmlformats.org/officeDocument/2006/math">
                    <m:r>
                      <a:rPr lang="en-US" sz="2800" i="1" dirty="0" smtClean="0">
                        <a:latin typeface="Cambria Math" panose="02040503050406030204" pitchFamily="18" charset="0"/>
                      </a:rPr>
                      <m:t>𝑛</m:t>
                    </m:r>
                  </m:oMath>
                </a14:m>
                <a:r>
                  <a:rPr lang="en-US" sz="2800" dirty="0"/>
                  <a:t> times</a:t>
                </a:r>
              </a:p>
            </p:txBody>
          </p:sp>
        </mc:Choice>
        <mc:Fallback xmlns="">
          <p:sp>
            <p:nvSpPr>
              <p:cNvPr id="6" name="TextBox 5"/>
              <p:cNvSpPr txBox="1">
                <a:spLocks noRot="1" noChangeAspect="1" noMove="1" noResize="1" noEditPoints="1" noAdjustHandles="1" noChangeArrowheads="1" noChangeShapeType="1" noTextEdit="1"/>
              </p:cNvSpPr>
              <p:nvPr/>
            </p:nvSpPr>
            <p:spPr>
              <a:xfrm>
                <a:off x="3962400" y="3362979"/>
                <a:ext cx="1287275" cy="523220"/>
              </a:xfrm>
              <a:prstGeom prst="rect">
                <a:avLst/>
              </a:prstGeom>
              <a:blipFill>
                <a:blip r:embed="rId3"/>
                <a:stretch>
                  <a:fillRect t="-11765" r="-8057" b="-34118"/>
                </a:stretch>
              </a:blipFill>
            </p:spPr>
            <p:txBody>
              <a:bodyPr/>
              <a:lstStyle/>
              <a:p>
                <a:r>
                  <a:rPr lang="en-US">
                    <a:noFill/>
                  </a:rPr>
                  <a:t> </a:t>
                </a:r>
              </a:p>
            </p:txBody>
          </p:sp>
        </mc:Fallback>
      </mc:AlternateContent>
    </p:spTree>
    <p:extLst>
      <p:ext uri="{BB962C8B-B14F-4D97-AF65-F5344CB8AC3E}">
        <p14:creationId xmlns:p14="http://schemas.microsoft.com/office/powerpoint/2010/main" val="3723603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definition is self-referential (recursive)</a:t>
            </a:r>
          </a:p>
        </p:txBody>
      </p:sp>
      <p:sp>
        <p:nvSpPr>
          <p:cNvPr id="3" name="Content Placeholder 2"/>
          <p:cNvSpPr>
            <a:spLocks noGrp="1"/>
          </p:cNvSpPr>
          <p:nvPr>
            <p:ph idx="1"/>
          </p:nvPr>
        </p:nvSpPr>
        <p:spPr/>
        <p:txBody>
          <a:bodyPr/>
          <a:lstStyle/>
          <a:p>
            <a:pPr>
              <a:buNone/>
            </a:pPr>
            <a:r>
              <a:rPr lang="en-US" b="1" dirty="0">
                <a:latin typeface="Consolas" pitchFamily="49" charset="0"/>
                <a:cs typeface="Consolas" pitchFamily="49" charset="0"/>
              </a:rPr>
              <a:t>;; A </a:t>
            </a:r>
            <a:r>
              <a:rPr lang="en-US" b="1" dirty="0" err="1">
                <a:solidFill>
                  <a:srgbClr val="FF0000"/>
                </a:solidFill>
                <a:latin typeface="Consolas" pitchFamily="49" charset="0"/>
                <a:cs typeface="Consolas" pitchFamily="49" charset="0"/>
              </a:rPr>
              <a:t>BinTree</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 (make-leaf Number)</a:t>
            </a:r>
          </a:p>
          <a:p>
            <a:pPr>
              <a:buNone/>
            </a:pPr>
            <a:r>
              <a:rPr lang="en-US" b="1" dirty="0">
                <a:latin typeface="Consolas" pitchFamily="49" charset="0"/>
                <a:cs typeface="Consolas" pitchFamily="49" charset="0"/>
              </a:rPr>
              <a:t>;; -- (make-node </a:t>
            </a:r>
            <a:r>
              <a:rPr lang="en-US" b="1" dirty="0" err="1">
                <a:solidFill>
                  <a:srgbClr val="FF0000"/>
                </a:solidFill>
                <a:latin typeface="Consolas" pitchFamily="49" charset="0"/>
                <a:cs typeface="Consolas" pitchFamily="49" charset="0"/>
              </a:rPr>
              <a:t>BinTree</a:t>
            </a: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BinTree</a:t>
            </a:r>
            <a:r>
              <a:rPr lang="en-US" b="1" dirty="0">
                <a:latin typeface="Consolas" pitchFamily="49" charset="0"/>
                <a:cs typeface="Consolas" pitchFamily="49" charset="0"/>
              </a:rPr>
              <a:t>) </a:t>
            </a:r>
          </a:p>
          <a:p>
            <a:pPr>
              <a:buNone/>
            </a:pPr>
            <a:endParaRPr lang="en-US"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8</a:t>
            </a:fld>
            <a:endParaRPr lang="en-US"/>
          </a:p>
        </p:txBody>
      </p:sp>
      <p:sp>
        <p:nvSpPr>
          <p:cNvPr id="4" name="Bent Arrow 3"/>
          <p:cNvSpPr/>
          <p:nvPr/>
        </p:nvSpPr>
        <p:spPr>
          <a:xfrm flipH="1">
            <a:off x="3505200" y="1582942"/>
            <a:ext cx="2133600" cy="1249680"/>
          </a:xfrm>
          <a:prstGeom prst="bentArrow">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Bent Arrow 6"/>
          <p:cNvSpPr/>
          <p:nvPr/>
        </p:nvSpPr>
        <p:spPr>
          <a:xfrm flipH="1">
            <a:off x="5638800" y="1550285"/>
            <a:ext cx="1752600" cy="1249680"/>
          </a:xfrm>
          <a:prstGeom prst="bentArrow">
            <a:avLst>
              <a:gd name="adj1" fmla="val 22845"/>
              <a:gd name="adj2" fmla="val 25000"/>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2403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this a good data definition? (3)</a:t>
            </a:r>
          </a:p>
        </p:txBody>
      </p:sp>
      <p:sp>
        <p:nvSpPr>
          <p:cNvPr id="3" name="Content Placeholder 2"/>
          <p:cNvSpPr>
            <a:spLocks noGrp="1"/>
          </p:cNvSpPr>
          <p:nvPr>
            <p:ph idx="1"/>
          </p:nvPr>
        </p:nvSpPr>
        <p:spPr/>
        <p:txBody>
          <a:bodyPr/>
          <a:lstStyle/>
          <a:p>
            <a:r>
              <a:rPr lang="en-US" dirty="0"/>
              <a:t>If we have a natural number </a:t>
            </a:r>
            <a:r>
              <a:rPr lang="en-US" b="1" dirty="0"/>
              <a:t>x</a:t>
            </a:r>
            <a:r>
              <a:rPr lang="en-US" dirty="0"/>
              <a:t> of the form </a:t>
            </a:r>
            <a:r>
              <a:rPr lang="en-US" b="1" dirty="0"/>
              <a:t>(add1 y)</a:t>
            </a:r>
            <a:r>
              <a:rPr lang="en-US" dirty="0"/>
              <a:t>,</a:t>
            </a:r>
            <a:r>
              <a:rPr lang="en-US" b="1" dirty="0"/>
              <a:t> </a:t>
            </a:r>
            <a:r>
              <a:rPr lang="en-US" dirty="0"/>
              <a:t>there's only one possible value of </a:t>
            </a:r>
            <a:r>
              <a:rPr lang="en-US" b="1" dirty="0"/>
              <a:t>y</a:t>
            </a:r>
            <a:r>
              <a:rPr lang="en-US" dirty="0"/>
              <a:t>.  Can we find it?</a:t>
            </a:r>
          </a:p>
          <a:p>
            <a:r>
              <a:rPr lang="en-US" dirty="0"/>
              <a:t>Answer:  sure.  If </a:t>
            </a:r>
            <a:r>
              <a:rPr lang="en-US" b="1" dirty="0"/>
              <a:t>x</a:t>
            </a:r>
            <a:r>
              <a:rPr lang="en-US" dirty="0"/>
              <a:t> = </a:t>
            </a:r>
            <a:r>
              <a:rPr lang="en-US" b="1" dirty="0"/>
              <a:t>(add1 y)</a:t>
            </a:r>
            <a:r>
              <a:rPr lang="en-US" dirty="0"/>
              <a:t>, then </a:t>
            </a:r>
            <a:r>
              <a:rPr lang="en-US" b="1" dirty="0"/>
              <a:t>y</a:t>
            </a:r>
            <a:r>
              <a:rPr lang="en-US" dirty="0"/>
              <a:t> = </a:t>
            </a:r>
            <a:r>
              <a:rPr lang="en-US" b="1" dirty="0"/>
              <a:t>(sub1 x)</a:t>
            </a:r>
            <a:r>
              <a:rPr lang="en-US" dirty="0"/>
              <a:t>.</a:t>
            </a:r>
          </a:p>
          <a:p>
            <a:r>
              <a:rPr lang="en-US" dirty="0"/>
              <a:t>This leads us to our observer template: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80</a:t>
            </a:fld>
            <a:endParaRPr lang="en-US"/>
          </a:p>
        </p:txBody>
      </p:sp>
    </p:spTree>
    <p:extLst>
      <p:ext uri="{BB962C8B-B14F-4D97-AF65-F5344CB8AC3E}">
        <p14:creationId xmlns:p14="http://schemas.microsoft.com/office/powerpoint/2010/main" val="439787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Template</a:t>
            </a:r>
          </a:p>
        </p:txBody>
      </p:sp>
      <p:sp>
        <p:nvSpPr>
          <p:cNvPr id="3" name="Content Placeholder 2"/>
          <p:cNvSpPr>
            <a:spLocks noGrp="1"/>
          </p:cNvSpPr>
          <p:nvPr>
            <p:ph idx="1"/>
          </p:nvPr>
        </p:nvSpPr>
        <p:spPr>
          <a:xfrm>
            <a:off x="457200" y="1600200"/>
            <a:ext cx="8534400" cy="4525963"/>
          </a:xfrm>
        </p:spPr>
        <p:txBody>
          <a:bodyPr/>
          <a:lstStyle/>
          <a:p>
            <a:r>
              <a:rPr lang="en-US" dirty="0"/>
              <a:t>;; </a:t>
            </a:r>
            <a:r>
              <a:rPr lang="en-US" dirty="0" err="1"/>
              <a:t>nat-fn</a:t>
            </a:r>
            <a:r>
              <a:rPr lang="en-US" dirty="0"/>
              <a:t> : Nat -&gt; ??</a:t>
            </a:r>
          </a:p>
          <a:p>
            <a:r>
              <a:rPr lang="en-US" dirty="0"/>
              <a:t>(define (</a:t>
            </a:r>
            <a:r>
              <a:rPr lang="en-US" dirty="0" err="1"/>
              <a:t>nat-fn</a:t>
            </a:r>
            <a:r>
              <a:rPr lang="en-US" dirty="0"/>
              <a:t> n)</a:t>
            </a:r>
          </a:p>
          <a:p>
            <a:r>
              <a:rPr lang="en-US" dirty="0"/>
              <a:t> (cond</a:t>
            </a:r>
          </a:p>
          <a:p>
            <a:r>
              <a:rPr lang="en-US" dirty="0"/>
              <a:t>  [(zero? n) ...]</a:t>
            </a:r>
          </a:p>
          <a:p>
            <a:r>
              <a:rPr lang="en-US" dirty="0"/>
              <a:t>  [else (... (</a:t>
            </a:r>
            <a:r>
              <a:rPr lang="en-US" dirty="0" err="1"/>
              <a:t>nat-fn</a:t>
            </a:r>
            <a:r>
              <a:rPr lang="en-US" dirty="0"/>
              <a:t> (sub1 n)))]))</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81</a:t>
            </a:fld>
            <a:endParaRPr lang="en-US"/>
          </a:p>
        </p:txBody>
      </p:sp>
    </p:spTree>
    <p:extLst>
      <p:ext uri="{BB962C8B-B14F-4D97-AF65-F5344CB8AC3E}">
        <p14:creationId xmlns:p14="http://schemas.microsoft.com/office/powerpoint/2010/main" val="28106548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Recursive Functions Halt</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4.6</a:t>
            </a:r>
          </a:p>
          <a:p>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TexPoint fonts used in EMF.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Read the TexPoint manual before you delete this box.: </a:t>
            </a:r>
            <a:r>
              <a:rPr kumimoji="0" lang="en-US" sz="1800" b="0" i="0" u="none" strike="noStrike" kern="1200" cap="none" spc="0" normalizeH="0" baseline="0" noProof="0">
                <a:ln>
                  <a:noFill/>
                </a:ln>
                <a:solidFill>
                  <a:prstClr val="black"/>
                </a:solidFill>
                <a:effectLst/>
                <a:uLnTx/>
                <a:uFillTx/>
                <a:latin typeface="CMMI10"/>
                <a:ea typeface="+mn-ea"/>
                <a:cs typeface="+mn-cs"/>
              </a:rPr>
              <a:t>A</a:t>
            </a:r>
            <a:r>
              <a:rPr kumimoji="0" lang="en-US" sz="1800" b="0" i="0" u="none" strike="noStrike" kern="1200" cap="none" spc="0" normalizeH="0" baseline="0" noProof="0">
                <a:ln>
                  <a:noFill/>
                </a:ln>
                <a:solidFill>
                  <a:prstClr val="black"/>
                </a:solidFill>
                <a:effectLst/>
                <a:uLnTx/>
                <a:uFillTx/>
                <a:latin typeface="CMR10"/>
                <a:ea typeface="+mn-ea"/>
                <a:cs typeface="+mn-cs"/>
              </a:rPr>
              <a:t>A</a:t>
            </a:r>
            <a:r>
              <a:rPr kumimoji="0" lang="en-US" sz="1800" b="0" i="0" u="none" strike="noStrike" kern="1200" cap="none" spc="0" normalizeH="0" baseline="0" noProof="0">
                <a:ln>
                  <a:noFill/>
                </a:ln>
                <a:solidFill>
                  <a:prstClr val="black"/>
                </a:solidFill>
                <a:effectLst/>
                <a:uLnTx/>
                <a:uFillTx/>
                <a:latin typeface="CMSY10ORIG"/>
                <a:ea typeface="+mn-ea"/>
                <a:cs typeface="+mn-cs"/>
              </a:rPr>
              <a:t>A</a:t>
            </a: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0" name="Group 9"/>
          <p:cNvGrpSpPr/>
          <p:nvPr/>
        </p:nvGrpSpPr>
        <p:grpSpPr>
          <a:xfrm>
            <a:off x="120650" y="6314759"/>
            <a:ext cx="8902700" cy="400110"/>
            <a:chOff x="120650" y="6314759"/>
            <a:chExt cx="8902700" cy="400110"/>
          </a:xfrm>
        </p:grpSpPr>
        <p:pic>
          <p:nvPicPr>
            <p:cNvPr id="11" name="Picture 10"/>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2" name="TextBox 11"/>
            <p:cNvSpPr txBox="1"/>
            <p:nvPr/>
          </p:nvSpPr>
          <p:spPr>
            <a:xfrm>
              <a:off x="925322" y="6314759"/>
              <a:ext cx="8098028" cy="400110"/>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 Mitchell Wand, 2016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This work is licensed under a </a:t>
              </a:r>
              <a:r>
                <a:rPr kumimoji="0" lang="en-US" altLang="en-US" sz="1000" b="0" i="0" u="none" strike="noStrike" kern="1200" cap="none" spc="0" normalizeH="0" baseline="0" noProof="0" dirty="0">
                  <a:ln>
                    <a:noFill/>
                  </a:ln>
                  <a:solidFill>
                    <a:srgbClr val="4374B7"/>
                  </a:solidFill>
                  <a:effectLst/>
                  <a:uLnTx/>
                  <a:uFillTx/>
                  <a:latin typeface="Helvetica Neue"/>
                  <a:ea typeface="+mn-ea"/>
                  <a:cs typeface="+mn-cs"/>
                  <a:hlinkClick r:id="rId5"/>
                </a:rPr>
                <a:t>Creative Commons Attribution-</a:t>
              </a:r>
              <a:r>
                <a:rPr kumimoji="0" lang="en-US" altLang="en-US" sz="1000" b="0" i="0" u="none" strike="noStrike" kern="1200" cap="none" spc="0" normalizeH="0" baseline="0" noProof="0" dirty="0" err="1">
                  <a:ln>
                    <a:noFill/>
                  </a:ln>
                  <a:solidFill>
                    <a:srgbClr val="4374B7"/>
                  </a:solidFill>
                  <a:effectLst/>
                  <a:uLnTx/>
                  <a:uFillTx/>
                  <a:latin typeface="Helvetica Neue"/>
                  <a:ea typeface="+mn-ea"/>
                  <a:cs typeface="+mn-cs"/>
                  <a:hlinkClick r:id="rId5"/>
                </a:rPr>
                <a:t>NonCommercial</a:t>
              </a:r>
              <a:r>
                <a:rPr kumimoji="0" lang="en-US" altLang="en-US" sz="1000" b="0" i="0" u="none" strike="noStrike" kern="1200" cap="none" spc="0" normalizeH="0" baseline="0" noProof="0" dirty="0">
                  <a:ln>
                    <a:noFill/>
                  </a:ln>
                  <a:solidFill>
                    <a:srgbClr val="4374B7"/>
                  </a:solidFill>
                  <a:effectLst/>
                  <a:uLnTx/>
                  <a:uFillTx/>
                  <a:latin typeface="Helvetica Neue"/>
                  <a:ea typeface="+mn-ea"/>
                  <a:cs typeface="+mn-cs"/>
                  <a:hlinkClick r:id="rId5"/>
                </a:rPr>
                <a:t> 4.0 International License</a:t>
              </a: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grpSp>
    </p:spTree>
    <p:extLst>
      <p:ext uri="{BB962C8B-B14F-4D97-AF65-F5344CB8AC3E}">
        <p14:creationId xmlns:p14="http://schemas.microsoft.com/office/powerpoint/2010/main" val="14085600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All of our functions so far always terminated.</a:t>
            </a:r>
          </a:p>
          <a:p>
            <a:r>
              <a:rPr lang="en-US" dirty="0"/>
              <a:t>But recursive functions need not terminate!</a:t>
            </a:r>
          </a:p>
          <a:p>
            <a:r>
              <a:rPr lang="en-US" dirty="0"/>
              <a:t>In this lesson, we'll study a property that guarantees that a function always halts.</a:t>
            </a:r>
          </a:p>
          <a:p>
            <a:r>
              <a:rPr lang="en-US" dirty="0"/>
              <a:t>This property is called "having a halting measure"</a:t>
            </a:r>
          </a:p>
          <a:p>
            <a:r>
              <a:rPr lang="en-US" dirty="0"/>
              <a:t>We'll see how to document the halting measure for your function.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983879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you should be able to:</a:t>
            </a:r>
          </a:p>
          <a:p>
            <a:pPr lvl="1"/>
            <a:r>
              <a:rPr lang="en-US" dirty="0"/>
              <a:t>Identify the halting measure for functions that follow a template</a:t>
            </a:r>
          </a:p>
          <a:p>
            <a:pPr lvl="1"/>
            <a:r>
              <a:rPr lang="en-US" dirty="0"/>
              <a:t>Document the halting measure for such functions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081074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a:t>
            </a:r>
            <a:r>
              <a:rPr lang="en-US" b="1" dirty="0"/>
              <a:t>ns-sum</a:t>
            </a:r>
          </a:p>
        </p:txBody>
      </p:sp>
      <p:sp>
        <p:nvSpPr>
          <p:cNvPr id="4" name="Content Placeholder 2"/>
          <p:cNvSpPr>
            <a:spLocks noGrp="1"/>
          </p:cNvSpPr>
          <p:nvPr>
            <p:ph idx="1"/>
          </p:nvPr>
        </p:nvSpPr>
        <p:spPr>
          <a:xfrm>
            <a:off x="479453" y="1638173"/>
            <a:ext cx="8229600" cy="4525963"/>
          </a:xfrm>
        </p:spPr>
        <p:txBody>
          <a:bodyPr>
            <a:normAutofit/>
          </a:bodyPr>
          <a:lstStyle/>
          <a:p>
            <a:pPr>
              <a:buNone/>
            </a:pPr>
            <a:r>
              <a:rPr lang="en-US" sz="2000" b="1" dirty="0">
                <a:latin typeface="Consolas" pitchFamily="49" charset="0"/>
                <a:cs typeface="Consolas" pitchFamily="49" charset="0"/>
              </a:rPr>
              <a:t>ns-sum :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(define (ns-sum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0]</a:t>
            </a:r>
          </a:p>
          <a:p>
            <a:pPr>
              <a:buNone/>
            </a:pPr>
            <a:r>
              <a:rPr lang="en-US" sz="2000" b="1" dirty="0">
                <a:latin typeface="Consolas" pitchFamily="49" charset="0"/>
                <a:cs typeface="Consolas" pitchFamily="49" charset="0"/>
              </a:rPr>
              <a:t>    [else (+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(ns-sum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7547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 this work:</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(cons 11 (cons 22 (cons 33 empty))))</a:t>
            </a:r>
          </a:p>
          <a:p>
            <a:pPr>
              <a:buNone/>
            </a:pPr>
            <a:r>
              <a:rPr lang="en-US" sz="2400" b="1" dirty="0">
                <a:latin typeface="Consolas" pitchFamily="49" charset="0"/>
                <a:cs typeface="Consolas" pitchFamily="49" charset="0"/>
              </a:rPr>
              <a:t>= (+ 11  (</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(cons 22 (cons 33 empty))))</a:t>
            </a:r>
          </a:p>
          <a:p>
            <a:pPr>
              <a:buNone/>
            </a:pPr>
            <a:r>
              <a:rPr lang="en-US" sz="2400" b="1" dirty="0">
                <a:latin typeface="Consolas" pitchFamily="49" charset="0"/>
                <a:cs typeface="Consolas" pitchFamily="49" charset="0"/>
              </a:rPr>
              <a:t>= (+ 11  (+ 22    (</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(cons 33 empty))))</a:t>
            </a:r>
          </a:p>
          <a:p>
            <a:pPr>
              <a:buNone/>
            </a:pPr>
            <a:r>
              <a:rPr lang="en-US" sz="2400" b="1" dirty="0">
                <a:latin typeface="Consolas" pitchFamily="49" charset="0"/>
                <a:cs typeface="Consolas" pitchFamily="49" charset="0"/>
              </a:rPr>
              <a:t>= (+ 11  (+ 22    (+ 33    (</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(+ 11  (+ 22    (+ 33    0)))</a:t>
            </a:r>
          </a:p>
          <a:p>
            <a:pPr>
              <a:buNone/>
            </a:pPr>
            <a:r>
              <a:rPr lang="en-US" sz="2400" b="1" dirty="0">
                <a:latin typeface="Consolas" pitchFamily="49" charset="0"/>
                <a:cs typeface="Consolas" pitchFamily="49" charset="0"/>
              </a:rPr>
              <a:t>= (+ 11  (+ 22    33))</a:t>
            </a:r>
          </a:p>
          <a:p>
            <a:pPr>
              <a:buNone/>
            </a:pPr>
            <a:r>
              <a:rPr lang="en-US" sz="2400" b="1" dirty="0">
                <a:latin typeface="Consolas" pitchFamily="49" charset="0"/>
                <a:cs typeface="Consolas" pitchFamily="49" charset="0"/>
              </a:rPr>
              <a:t>= (+ 11  55)</a:t>
            </a:r>
          </a:p>
          <a:p>
            <a:pPr>
              <a:buNone/>
            </a:pPr>
            <a:r>
              <a:rPr lang="en-US" sz="2400" b="1" dirty="0">
                <a:latin typeface="Consolas" pitchFamily="49" charset="0"/>
                <a:cs typeface="Consolas" pitchFamily="49" charset="0"/>
              </a:rPr>
              <a:t>= 66</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7196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Clearly, this function will halt for any </a:t>
            </a:r>
            <a:r>
              <a:rPr lang="en-US" dirty="0" err="1"/>
              <a:t>NumberSeq</a:t>
            </a:r>
            <a:r>
              <a:rPr lang="en-US" dirty="0"/>
              <a:t> </a:t>
            </a:r>
          </a:p>
        </p:txBody>
      </p:sp>
      <p:sp>
        <p:nvSpPr>
          <p:cNvPr id="3" name="Content Placeholder 2"/>
          <p:cNvSpPr>
            <a:spLocks noGrp="1"/>
          </p:cNvSpPr>
          <p:nvPr>
            <p:ph idx="1"/>
          </p:nvPr>
        </p:nvSpPr>
        <p:spPr/>
        <p:txBody>
          <a:bodyPr/>
          <a:lstStyle/>
          <a:p>
            <a:r>
              <a:rPr lang="en-US" dirty="0"/>
              <a:t>Why?</a:t>
            </a:r>
          </a:p>
          <a:p>
            <a:r>
              <a:rPr lang="en-US" dirty="0"/>
              <a:t>Because at every step it works on a shorter and shorter list, so eventually it reaches </a:t>
            </a:r>
            <a:r>
              <a:rPr lang="en-US" b="1" dirty="0"/>
              <a:t>empty? </a:t>
            </a:r>
            <a:r>
              <a:rPr lang="en-US" dirty="0"/>
              <a:t>and the function halts.</a:t>
            </a:r>
          </a:p>
          <a:p>
            <a:r>
              <a:rPr lang="en-US" dirty="0"/>
              <a:t>In other words, </a:t>
            </a:r>
            <a:r>
              <a:rPr lang="en-US" b="1" dirty="0"/>
              <a:t>(length </a:t>
            </a:r>
            <a:r>
              <a:rPr lang="en-US" b="1" dirty="0" err="1"/>
              <a:t>lst</a:t>
            </a:r>
            <a:r>
              <a:rPr lang="en-US" b="1" dirty="0"/>
              <a:t>) </a:t>
            </a:r>
            <a:r>
              <a:rPr lang="en-US" dirty="0"/>
              <a:t>is a quantity that decreases at every recursive call.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599130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here's a hypothesis</a:t>
            </a:r>
          </a:p>
        </p:txBody>
      </p:sp>
      <p:sp>
        <p:nvSpPr>
          <p:cNvPr id="3" name="Content Placeholder 2"/>
          <p:cNvSpPr>
            <a:spLocks noGrp="1"/>
          </p:cNvSpPr>
          <p:nvPr>
            <p:ph idx="1"/>
          </p:nvPr>
        </p:nvSpPr>
        <p:spPr/>
        <p:txBody>
          <a:bodyPr/>
          <a:lstStyle/>
          <a:p>
            <a:r>
              <a:rPr lang="en-US" dirty="0"/>
              <a:t>If we can find a quantity that decreases at every recursive call to our function, then the function always halts.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66222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a:t>
            </a:r>
            <a:r>
              <a:rPr lang="en-US" b="1" dirty="0"/>
              <a:t>sum</a:t>
            </a:r>
          </a:p>
        </p:txBody>
      </p:sp>
      <p:sp>
        <p:nvSpPr>
          <p:cNvPr id="3" name="Content Placeholder 2"/>
          <p:cNvSpPr>
            <a:spLocks noGrp="1"/>
          </p:cNvSpPr>
          <p:nvPr>
            <p:ph idx="1"/>
          </p:nvPr>
        </p:nvSpPr>
        <p:spPr/>
        <p:txBody>
          <a:bodyPr>
            <a:normAutofit fontScale="92500"/>
          </a:bodyPr>
          <a:lstStyle/>
          <a:p>
            <a:r>
              <a:rPr lang="en-US" dirty="0"/>
              <a:t>;; sum : </a:t>
            </a:r>
          </a:p>
          <a:p>
            <a:r>
              <a:rPr lang="en-US" dirty="0"/>
              <a:t>;;   </a:t>
            </a:r>
            <a:r>
              <a:rPr lang="en-US" dirty="0" err="1"/>
              <a:t>NonNegInt</a:t>
            </a:r>
            <a:r>
              <a:rPr lang="en-US" dirty="0"/>
              <a:t> </a:t>
            </a:r>
            <a:r>
              <a:rPr lang="en-US" dirty="0" err="1"/>
              <a:t>NonNegInt</a:t>
            </a:r>
            <a:r>
              <a:rPr lang="en-US" dirty="0"/>
              <a:t> -&gt; </a:t>
            </a:r>
            <a:r>
              <a:rPr lang="en-US" dirty="0" err="1"/>
              <a:t>NonNegInt</a:t>
            </a:r>
            <a:endParaRPr lang="en-US" dirty="0"/>
          </a:p>
          <a:p>
            <a:r>
              <a:rPr lang="en-US" dirty="0"/>
              <a:t>;; strategy: use template for</a:t>
            </a:r>
          </a:p>
          <a:p>
            <a:r>
              <a:rPr lang="en-US" dirty="0"/>
              <a:t>;;   </a:t>
            </a:r>
            <a:r>
              <a:rPr lang="en-US" dirty="0" err="1"/>
              <a:t>NonNegInt</a:t>
            </a:r>
            <a:r>
              <a:rPr lang="en-US" dirty="0"/>
              <a:t> on x</a:t>
            </a:r>
          </a:p>
          <a:p>
            <a:r>
              <a:rPr lang="en-US" dirty="0"/>
              <a:t>(define (sum x y)</a:t>
            </a:r>
          </a:p>
          <a:p>
            <a:r>
              <a:rPr lang="en-US" dirty="0"/>
              <a:t> (cond</a:t>
            </a:r>
          </a:p>
          <a:p>
            <a:r>
              <a:rPr lang="en-US" dirty="0"/>
              <a:t>   [(zero? x) y]</a:t>
            </a:r>
          </a:p>
          <a:p>
            <a:r>
              <a:rPr lang="en-US" dirty="0"/>
              <a:t>   [else (+ 1 (sum (- x 1) y))])</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765080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Template</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tree-fn :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tree-fn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[(leaf? t) (... (leaf-datum t))]</a:t>
            </a:r>
          </a:p>
          <a:p>
            <a:pPr>
              <a:buNone/>
            </a:pPr>
            <a:r>
              <a:rPr lang="en-US" sz="2400" b="1" dirty="0">
                <a:latin typeface="Consolas" pitchFamily="49" charset="0"/>
                <a:cs typeface="Consolas" pitchFamily="49" charset="0"/>
              </a:rPr>
              <a:t>    [else (...</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tree-fn</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lson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tree-fn</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rson</a:t>
            </a:r>
            <a:r>
              <a:rPr lang="en-US" sz="2400" b="1" dirty="0">
                <a:latin typeface="Consolas" pitchFamily="49" charset="0"/>
                <a:cs typeface="Consolas" pitchFamily="49" charset="0"/>
              </a:rPr>
              <a:t> t)))]))</a:t>
            </a:r>
          </a:p>
        </p:txBody>
      </p:sp>
      <p:sp>
        <p:nvSpPr>
          <p:cNvPr id="7" name="Slide Number Placeholder 6"/>
          <p:cNvSpPr>
            <a:spLocks noGrp="1"/>
          </p:cNvSpPr>
          <p:nvPr>
            <p:ph type="sldNum" sz="quarter" idx="12"/>
          </p:nvPr>
        </p:nvSpPr>
        <p:spPr/>
        <p:txBody>
          <a:bodyPr/>
          <a:lstStyle/>
          <a:p>
            <a:fld id="{C1D4534E-1B22-4A44-850A-B3E8E9EE687A}" type="slidenum">
              <a:rPr lang="en-US" smtClean="0"/>
              <a:t>9</a:t>
            </a:fld>
            <a:endParaRPr lang="en-US"/>
          </a:p>
        </p:txBody>
      </p:sp>
      <p:sp>
        <p:nvSpPr>
          <p:cNvPr id="4" name="Up Arrow 3"/>
          <p:cNvSpPr/>
          <p:nvPr/>
        </p:nvSpPr>
        <p:spPr>
          <a:xfrm>
            <a:off x="2819400" y="2514600"/>
            <a:ext cx="484632" cy="1359408"/>
          </a:xfrm>
          <a:prstGeom prst="upArrow">
            <a:avLst/>
          </a:prstGeom>
          <a:solidFill>
            <a:srgbClr val="4F81BD">
              <a:alpha val="2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Up Arrow 4"/>
          <p:cNvSpPr/>
          <p:nvPr/>
        </p:nvSpPr>
        <p:spPr>
          <a:xfrm>
            <a:off x="3276600" y="2514600"/>
            <a:ext cx="484632" cy="1740408"/>
          </a:xfrm>
          <a:prstGeom prst="upArrow">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p:cNvSpPr/>
          <p:nvPr/>
        </p:nvSpPr>
        <p:spPr>
          <a:xfrm>
            <a:off x="3761232" y="4724400"/>
            <a:ext cx="5154168" cy="1676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i="1" dirty="0">
                <a:solidFill>
                  <a:srgbClr val="FF0000"/>
                </a:solidFill>
              </a:rPr>
              <a:t>Self-reference in the data definition leads to self-reference in the template;</a:t>
            </a:r>
          </a:p>
          <a:p>
            <a:r>
              <a:rPr lang="en-US" sz="2400" i="1" dirty="0">
                <a:solidFill>
                  <a:srgbClr val="FF0000"/>
                </a:solidFill>
              </a:rPr>
              <a:t>Self-reference in the template leads to self-reference in the code.</a:t>
            </a:r>
          </a:p>
        </p:txBody>
      </p:sp>
      <p:sp>
        <p:nvSpPr>
          <p:cNvPr id="8" name="Rectangle 7"/>
          <p:cNvSpPr/>
          <p:nvPr/>
        </p:nvSpPr>
        <p:spPr>
          <a:xfrm>
            <a:off x="5562600" y="1066800"/>
            <a:ext cx="3505200" cy="18288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the template for this data definition.  Observe that we have two self-references in the template, corresponding to the two self-references in the data definition.</a:t>
            </a:r>
          </a:p>
        </p:txBody>
      </p:sp>
    </p:spTree>
    <p:extLst>
      <p:ext uri="{BB962C8B-B14F-4D97-AF65-F5344CB8AC3E}">
        <p14:creationId xmlns:p14="http://schemas.microsoft.com/office/powerpoint/2010/main" val="339277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a:t>
            </a:r>
            <a:r>
              <a:rPr lang="en-US" dirty="0">
                <a:solidFill>
                  <a:srgbClr val="FF0000"/>
                </a:solidFill>
              </a:rPr>
              <a:t>sum</a:t>
            </a:r>
            <a:r>
              <a:rPr lang="en-US" dirty="0"/>
              <a:t> 3 2)</a:t>
            </a:r>
          </a:p>
          <a:p>
            <a:r>
              <a:rPr lang="en-US" dirty="0"/>
              <a:t>= (+ 1 (</a:t>
            </a:r>
            <a:r>
              <a:rPr lang="en-US" dirty="0">
                <a:solidFill>
                  <a:srgbClr val="FF0000"/>
                </a:solidFill>
              </a:rPr>
              <a:t>sum</a:t>
            </a:r>
            <a:r>
              <a:rPr lang="en-US" dirty="0"/>
              <a:t> 2 2))</a:t>
            </a:r>
          </a:p>
          <a:p>
            <a:r>
              <a:rPr lang="en-US" dirty="0"/>
              <a:t>= (+ 1 (+ 1 (</a:t>
            </a:r>
            <a:r>
              <a:rPr lang="en-US" dirty="0">
                <a:solidFill>
                  <a:srgbClr val="FF0000"/>
                </a:solidFill>
              </a:rPr>
              <a:t>sum</a:t>
            </a:r>
            <a:r>
              <a:rPr lang="en-US" dirty="0"/>
              <a:t> 1 2)))</a:t>
            </a:r>
          </a:p>
          <a:p>
            <a:r>
              <a:rPr lang="en-US" dirty="0"/>
              <a:t>= (+ 1 (+ 1 (+ 1 (</a:t>
            </a:r>
            <a:r>
              <a:rPr lang="en-US" dirty="0">
                <a:solidFill>
                  <a:srgbClr val="FF0000"/>
                </a:solidFill>
              </a:rPr>
              <a:t>sum</a:t>
            </a:r>
            <a:r>
              <a:rPr lang="en-US" dirty="0"/>
              <a:t> 0 2))))</a:t>
            </a:r>
          </a:p>
          <a:p>
            <a:r>
              <a:rPr lang="en-US" dirty="0"/>
              <a:t>= (+ 1 (+ 1 (+ 1 2)))</a:t>
            </a:r>
          </a:p>
          <a:p>
            <a:r>
              <a:rPr lang="en-US" dirty="0"/>
              <a:t>= 5</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07299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This one will also work for any non-negative integer x</a:t>
            </a:r>
          </a:p>
        </p:txBody>
      </p:sp>
      <p:sp>
        <p:nvSpPr>
          <p:cNvPr id="6" name="Content Placeholder 5"/>
          <p:cNvSpPr>
            <a:spLocks noGrp="1"/>
          </p:cNvSpPr>
          <p:nvPr>
            <p:ph idx="1"/>
          </p:nvPr>
        </p:nvSpPr>
        <p:spPr/>
        <p:txBody>
          <a:bodyPr/>
          <a:lstStyle/>
          <a:p>
            <a:r>
              <a:rPr lang="en-US" dirty="0"/>
              <a:t>At every recursive call, the value of the first argument decreases, so eventually it reaches 0.</a:t>
            </a:r>
          </a:p>
          <a:p>
            <a:r>
              <a:rPr lang="en-US" dirty="0"/>
              <a:t>The value of x is a quantity that decreases at every recursive call.</a:t>
            </a:r>
          </a:p>
          <a:p>
            <a:r>
              <a:rPr lang="en-US" dirty="0"/>
              <a:t>So this example is consistent with our hypothesis.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086805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look at another example</a:t>
            </a:r>
          </a:p>
        </p:txBody>
      </p:sp>
      <p:sp>
        <p:nvSpPr>
          <p:cNvPr id="5" name="Content Placeholder 4"/>
          <p:cNvSpPr>
            <a:spLocks noGrp="1"/>
          </p:cNvSpPr>
          <p:nvPr>
            <p:ph idx="1"/>
          </p:nvPr>
        </p:nvSpPr>
        <p:spPr/>
        <p:txBody>
          <a:bodyPr/>
          <a:lstStyle/>
          <a:p>
            <a:r>
              <a:rPr lang="pt-BR" dirty="0"/>
              <a:t>;; foo : NonNegReal -&gt; NonNegInt</a:t>
            </a:r>
          </a:p>
          <a:p>
            <a:r>
              <a:rPr lang="pt-BR" dirty="0"/>
              <a:t>(define (foo n)</a:t>
            </a:r>
          </a:p>
          <a:p>
            <a:r>
              <a:rPr lang="pt-BR" dirty="0"/>
              <a:t>  (cond</a:t>
            </a:r>
          </a:p>
          <a:p>
            <a:r>
              <a:rPr lang="pt-BR" dirty="0"/>
              <a:t>    [(zero? n) 0]</a:t>
            </a:r>
          </a:p>
          <a:p>
            <a:r>
              <a:rPr lang="pt-BR" dirty="0"/>
              <a:t>    [else (+ 1 (foo (* n 0.1)))]))</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5"/>
          <p:cNvSpPr/>
          <p:nvPr/>
        </p:nvSpPr>
        <p:spPr>
          <a:xfrm>
            <a:off x="4495800" y="4876800"/>
            <a:ext cx="3733800" cy="1295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This is a silly function, so we won't write out the rest of the purpose statement.</a:t>
            </a:r>
          </a:p>
        </p:txBody>
      </p:sp>
    </p:spTree>
    <p:extLst>
      <p:ext uri="{BB962C8B-B14F-4D97-AF65-F5344CB8AC3E}">
        <p14:creationId xmlns:p14="http://schemas.microsoft.com/office/powerpoint/2010/main" val="4972611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(foo 3)</a:t>
            </a:r>
          </a:p>
          <a:p>
            <a:r>
              <a:rPr lang="en-US" dirty="0"/>
              <a:t>= (+ 1 (foo 0.3))</a:t>
            </a:r>
          </a:p>
          <a:p>
            <a:r>
              <a:rPr lang="en-US" dirty="0"/>
              <a:t>= (+ 1 (+ 1 (foo 0.03)))</a:t>
            </a:r>
          </a:p>
          <a:p>
            <a:r>
              <a:rPr lang="en-US" dirty="0"/>
              <a:t>= (+ 1 (+ 1 (+ 1 (foo 0.003))))</a:t>
            </a:r>
          </a:p>
          <a:p>
            <a:r>
              <a:rPr lang="en-US" dirty="0"/>
              <a:t>=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4"/>
          <p:cNvSpPr/>
          <p:nvPr/>
        </p:nvSpPr>
        <p:spPr>
          <a:xfrm>
            <a:off x="4038600" y="4419600"/>
            <a:ext cx="4267200"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Oops!  The argument is never equal to 0, so the function never halts.</a:t>
            </a:r>
          </a:p>
        </p:txBody>
      </p:sp>
    </p:spTree>
    <p:extLst>
      <p:ext uri="{BB962C8B-B14F-4D97-AF65-F5344CB8AC3E}">
        <p14:creationId xmlns:p14="http://schemas.microsoft.com/office/powerpoint/2010/main" val="16990077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 we can refine our hypothesis</a:t>
            </a:r>
          </a:p>
        </p:txBody>
      </p:sp>
      <p:sp>
        <p:nvSpPr>
          <p:cNvPr id="6" name="Content Placeholder 5"/>
          <p:cNvSpPr>
            <a:spLocks noGrp="1"/>
          </p:cNvSpPr>
          <p:nvPr>
            <p:ph idx="1"/>
          </p:nvPr>
        </p:nvSpPr>
        <p:spPr/>
        <p:txBody>
          <a:bodyPr/>
          <a:lstStyle/>
          <a:p>
            <a:r>
              <a:rPr lang="en-US" dirty="0"/>
              <a:t>If we can find a </a:t>
            </a:r>
            <a:r>
              <a:rPr lang="en-US" dirty="0">
                <a:solidFill>
                  <a:srgbClr val="FF0000"/>
                </a:solidFill>
              </a:rPr>
              <a:t>integer-valued</a:t>
            </a:r>
            <a:r>
              <a:rPr lang="en-US" dirty="0"/>
              <a:t> quantity that decreases at every recursive call to our function, then the function always halts.</a:t>
            </a:r>
          </a:p>
          <a:p>
            <a:endParaRPr lang="en-US" dirty="0"/>
          </a:p>
          <a:p>
            <a:r>
              <a:rPr lang="en-US" dirty="0"/>
              <a:t>All our examples are consistent with this hypothesis.</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879431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Let's try another example</a:t>
            </a:r>
          </a:p>
        </p:txBody>
      </p:sp>
      <p:sp>
        <p:nvSpPr>
          <p:cNvPr id="5" name="Content Placeholder 4"/>
          <p:cNvSpPr>
            <a:spLocks noGrp="1"/>
          </p:cNvSpPr>
          <p:nvPr>
            <p:ph idx="1"/>
          </p:nvPr>
        </p:nvSpPr>
        <p:spPr/>
        <p:txBody>
          <a:bodyPr>
            <a:normAutofit fontScale="92500"/>
          </a:bodyPr>
          <a:lstStyle/>
          <a:p>
            <a:r>
              <a:rPr lang="en-US" dirty="0"/>
              <a:t>;; sum2 : </a:t>
            </a:r>
          </a:p>
          <a:p>
            <a:r>
              <a:rPr lang="en-US" dirty="0"/>
              <a:t>;;   </a:t>
            </a:r>
            <a:r>
              <a:rPr lang="en-US" dirty="0" err="1"/>
              <a:t>NonNegInt</a:t>
            </a:r>
            <a:r>
              <a:rPr lang="en-US" dirty="0"/>
              <a:t> </a:t>
            </a:r>
            <a:r>
              <a:rPr lang="en-US" dirty="0" err="1"/>
              <a:t>NonNegInt</a:t>
            </a:r>
            <a:r>
              <a:rPr lang="en-US" dirty="0"/>
              <a:t> -&gt; </a:t>
            </a:r>
            <a:r>
              <a:rPr lang="en-US" dirty="0" err="1"/>
              <a:t>NonNegInt</a:t>
            </a:r>
            <a:endParaRPr lang="en-US" dirty="0"/>
          </a:p>
          <a:p>
            <a:r>
              <a:rPr lang="en-US" strike="sngStrike" dirty="0"/>
              <a:t>;; strategy: use template for</a:t>
            </a:r>
          </a:p>
          <a:p>
            <a:r>
              <a:rPr lang="en-US" strike="sngStrike" dirty="0"/>
              <a:t>;;   </a:t>
            </a:r>
            <a:r>
              <a:rPr lang="en-US" strike="sngStrike" dirty="0" err="1"/>
              <a:t>NonNegInt</a:t>
            </a:r>
            <a:r>
              <a:rPr lang="en-US" strike="sngStrike" dirty="0"/>
              <a:t> on x</a:t>
            </a:r>
          </a:p>
          <a:p>
            <a:r>
              <a:rPr lang="en-US" dirty="0"/>
              <a:t>(define (sum2 x y)</a:t>
            </a:r>
          </a:p>
          <a:p>
            <a:r>
              <a:rPr lang="en-US" dirty="0"/>
              <a:t> (cond</a:t>
            </a:r>
          </a:p>
          <a:p>
            <a:r>
              <a:rPr lang="en-US" dirty="0"/>
              <a:t>   [(zero? x) y]</a:t>
            </a:r>
          </a:p>
          <a:p>
            <a:r>
              <a:rPr lang="en-US" dirty="0"/>
              <a:t>   [else (+ </a:t>
            </a:r>
            <a:r>
              <a:rPr lang="en-US" dirty="0">
                <a:solidFill>
                  <a:srgbClr val="FF0000"/>
                </a:solidFill>
              </a:rPr>
              <a:t>2</a:t>
            </a:r>
            <a:r>
              <a:rPr lang="en-US" dirty="0"/>
              <a:t> (sum2 (- x </a:t>
            </a:r>
            <a:r>
              <a:rPr lang="en-US" dirty="0">
                <a:solidFill>
                  <a:srgbClr val="FF0000"/>
                </a:solidFill>
              </a:rPr>
              <a:t>2</a:t>
            </a:r>
            <a:r>
              <a:rPr lang="en-US" dirty="0"/>
              <a:t>) y))])</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5"/>
          <p:cNvSpPr/>
          <p:nvPr/>
        </p:nvSpPr>
        <p:spPr>
          <a:xfrm>
            <a:off x="5181600" y="3505200"/>
            <a:ext cx="3048000" cy="1447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What if we had used the template incorrectly, and written this program instead?</a:t>
            </a:r>
          </a:p>
        </p:txBody>
      </p:sp>
    </p:spTree>
    <p:extLst>
      <p:ext uri="{BB962C8B-B14F-4D97-AF65-F5344CB8AC3E}">
        <p14:creationId xmlns:p14="http://schemas.microsoft.com/office/powerpoint/2010/main" val="7221211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still works for even x</a:t>
            </a:r>
          </a:p>
        </p:txBody>
      </p:sp>
      <p:sp>
        <p:nvSpPr>
          <p:cNvPr id="3" name="Content Placeholder 2"/>
          <p:cNvSpPr>
            <a:spLocks noGrp="1"/>
          </p:cNvSpPr>
          <p:nvPr>
            <p:ph idx="1"/>
          </p:nvPr>
        </p:nvSpPr>
        <p:spPr/>
        <p:txBody>
          <a:bodyPr/>
          <a:lstStyle/>
          <a:p>
            <a:r>
              <a:rPr lang="en-US" dirty="0"/>
              <a:t>(</a:t>
            </a:r>
            <a:r>
              <a:rPr lang="en-US" dirty="0">
                <a:solidFill>
                  <a:srgbClr val="FF0000"/>
                </a:solidFill>
              </a:rPr>
              <a:t>sum2</a:t>
            </a:r>
            <a:r>
              <a:rPr lang="en-US" dirty="0"/>
              <a:t> 4 3)</a:t>
            </a:r>
          </a:p>
          <a:p>
            <a:r>
              <a:rPr lang="en-US" dirty="0"/>
              <a:t>= (+ 2 (</a:t>
            </a:r>
            <a:r>
              <a:rPr lang="en-US" dirty="0">
                <a:solidFill>
                  <a:srgbClr val="FF0000"/>
                </a:solidFill>
              </a:rPr>
              <a:t>sum2</a:t>
            </a:r>
            <a:r>
              <a:rPr lang="en-US" dirty="0"/>
              <a:t> 2 3))</a:t>
            </a:r>
          </a:p>
          <a:p>
            <a:r>
              <a:rPr lang="en-US" dirty="0"/>
              <a:t>= (+ 2 (+ 2 (</a:t>
            </a:r>
            <a:r>
              <a:rPr lang="en-US" dirty="0">
                <a:solidFill>
                  <a:srgbClr val="FF0000"/>
                </a:solidFill>
              </a:rPr>
              <a:t>sum2</a:t>
            </a:r>
            <a:r>
              <a:rPr lang="en-US" dirty="0"/>
              <a:t> 0 3)))</a:t>
            </a:r>
          </a:p>
          <a:p>
            <a:r>
              <a:rPr lang="en-US" dirty="0"/>
              <a:t>= (+ 2 (+ 2 3))</a:t>
            </a:r>
          </a:p>
          <a:p>
            <a:r>
              <a:rPr lang="en-US" dirty="0"/>
              <a:t>= 7</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16259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watch what happens when x is odd</a:t>
            </a:r>
          </a:p>
        </p:txBody>
      </p:sp>
      <p:sp>
        <p:nvSpPr>
          <p:cNvPr id="3" name="Content Placeholder 2"/>
          <p:cNvSpPr>
            <a:spLocks noGrp="1"/>
          </p:cNvSpPr>
          <p:nvPr>
            <p:ph idx="1"/>
          </p:nvPr>
        </p:nvSpPr>
        <p:spPr>
          <a:xfrm>
            <a:off x="457200" y="1600200"/>
            <a:ext cx="8610600" cy="4525963"/>
          </a:xfrm>
        </p:spPr>
        <p:txBody>
          <a:bodyPr/>
          <a:lstStyle/>
          <a:p>
            <a:r>
              <a:rPr lang="en-US" dirty="0"/>
              <a:t>(</a:t>
            </a:r>
            <a:r>
              <a:rPr lang="en-US" dirty="0">
                <a:solidFill>
                  <a:srgbClr val="FF0000"/>
                </a:solidFill>
              </a:rPr>
              <a:t>sum2</a:t>
            </a:r>
            <a:r>
              <a:rPr lang="en-US" dirty="0"/>
              <a:t> 3 3)</a:t>
            </a:r>
          </a:p>
          <a:p>
            <a:r>
              <a:rPr lang="en-US" dirty="0"/>
              <a:t>= (+ 2 (</a:t>
            </a:r>
            <a:r>
              <a:rPr lang="en-US" dirty="0">
                <a:solidFill>
                  <a:srgbClr val="FF0000"/>
                </a:solidFill>
              </a:rPr>
              <a:t>sum2</a:t>
            </a:r>
            <a:r>
              <a:rPr lang="en-US" dirty="0"/>
              <a:t> 1 3))</a:t>
            </a:r>
          </a:p>
          <a:p>
            <a:r>
              <a:rPr lang="en-US" dirty="0"/>
              <a:t>= (+ 2 (+ 2 (</a:t>
            </a:r>
            <a:r>
              <a:rPr lang="en-US" dirty="0">
                <a:solidFill>
                  <a:srgbClr val="FF0000"/>
                </a:solidFill>
              </a:rPr>
              <a:t>sum2</a:t>
            </a:r>
            <a:r>
              <a:rPr lang="en-US" dirty="0"/>
              <a:t> -1 3)))</a:t>
            </a:r>
          </a:p>
          <a:p>
            <a:r>
              <a:rPr lang="en-US" dirty="0"/>
              <a:t>= (+ 2 (+ 2 (+ 2 (</a:t>
            </a:r>
            <a:r>
              <a:rPr lang="en-US" dirty="0">
                <a:solidFill>
                  <a:srgbClr val="FF0000"/>
                </a:solidFill>
              </a:rPr>
              <a:t>sum2</a:t>
            </a:r>
            <a:r>
              <a:rPr lang="en-US" dirty="0"/>
              <a:t> -3 3))))</a:t>
            </a:r>
          </a:p>
          <a:p>
            <a:r>
              <a:rPr lang="en-US" dirty="0"/>
              <a:t>= (+ 2 (+ 2 (+ 2 (+ 2 (</a:t>
            </a:r>
            <a:r>
              <a:rPr lang="en-US" dirty="0">
                <a:solidFill>
                  <a:srgbClr val="FF0000"/>
                </a:solidFill>
              </a:rPr>
              <a:t>sum2</a:t>
            </a:r>
            <a:r>
              <a:rPr lang="en-US" dirty="0"/>
              <a:t> -5 3)))))</a:t>
            </a:r>
          </a:p>
          <a:p>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4"/>
          <p:cNvSpPr/>
          <p:nvPr/>
        </p:nvSpPr>
        <p:spPr>
          <a:xfrm>
            <a:off x="3352800" y="4952999"/>
            <a:ext cx="4724400" cy="135572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Oops!  The value of x went negative without being 0. This goes into an infinite loop! </a:t>
            </a:r>
          </a:p>
        </p:txBody>
      </p:sp>
    </p:spTree>
    <p:extLst>
      <p:ext uri="{BB962C8B-B14F-4D97-AF65-F5344CB8AC3E}">
        <p14:creationId xmlns:p14="http://schemas.microsoft.com/office/powerpoint/2010/main" val="3330270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 let's refine our hypothesis again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lnSpcReduction="10000"/>
              </a:bodyPr>
              <a:lstStyle/>
              <a:p>
                <a:r>
                  <a:rPr lang="en-US" dirty="0"/>
                  <a:t>Hypothesis: If we can find a </a:t>
                </a:r>
                <a:r>
                  <a:rPr lang="en-US" dirty="0">
                    <a:solidFill>
                      <a:srgbClr val="FF0000"/>
                    </a:solidFill>
                  </a:rPr>
                  <a:t>non-negative,</a:t>
                </a:r>
                <a:r>
                  <a:rPr lang="en-US" dirty="0"/>
                  <a:t> </a:t>
                </a:r>
                <a:r>
                  <a:rPr lang="en-US" dirty="0">
                    <a:solidFill>
                      <a:srgbClr val="FF0000"/>
                    </a:solidFill>
                  </a:rPr>
                  <a:t>integer-valued</a:t>
                </a:r>
                <a:r>
                  <a:rPr lang="en-US" dirty="0"/>
                  <a:t> quantity that decreases at every recursive call to our function, then the function always halts.</a:t>
                </a:r>
              </a:p>
              <a:p>
                <a:r>
                  <a:rPr lang="en-US" dirty="0"/>
                  <a:t>This statement is actually true.   If the value of our quantity is </a:t>
                </a:r>
                <a14:m>
                  <m:oMath xmlns:m="http://schemas.openxmlformats.org/officeDocument/2006/math">
                    <m:r>
                      <a:rPr lang="en-US" i="1" dirty="0" smtClean="0">
                        <a:latin typeface="Cambria Math" panose="02040503050406030204" pitchFamily="18" charset="0"/>
                      </a:rPr>
                      <m:t>𝑛</m:t>
                    </m:r>
                  </m:oMath>
                </a14:m>
                <a:r>
                  <a:rPr lang="en-US" dirty="0"/>
                  <a:t>, then our function can't possibly recur more than </a:t>
                </a:r>
                <a14:m>
                  <m:oMath xmlns:m="http://schemas.openxmlformats.org/officeDocument/2006/math">
                    <m:r>
                      <a:rPr lang="en-US" i="1" dirty="0" smtClean="0">
                        <a:latin typeface="Cambria Math" panose="02040503050406030204" pitchFamily="18" charset="0"/>
                      </a:rPr>
                      <m:t>𝑛</m:t>
                    </m:r>
                  </m:oMath>
                </a14:m>
                <a:r>
                  <a:rPr lang="en-US" dirty="0"/>
                  <a:t> times: you can't decrease the value of </a:t>
                </a:r>
                <a14:m>
                  <m:oMath xmlns:m="http://schemas.openxmlformats.org/officeDocument/2006/math">
                    <m:r>
                      <a:rPr lang="en-US" i="1" dirty="0">
                        <a:latin typeface="Cambria Math" panose="02040503050406030204" pitchFamily="18" charset="0"/>
                      </a:rPr>
                      <m:t>𝑛</m:t>
                    </m:r>
                  </m:oMath>
                </a14:m>
                <a:r>
                  <a:rPr lang="en-US" dirty="0"/>
                  <a:t> more than </a:t>
                </a:r>
                <a14:m>
                  <m:oMath xmlns:m="http://schemas.openxmlformats.org/officeDocument/2006/math">
                    <m:r>
                      <a:rPr lang="en-US" i="1" dirty="0">
                        <a:latin typeface="Cambria Math" panose="02040503050406030204" pitchFamily="18" charset="0"/>
                      </a:rPr>
                      <m:t>𝑛</m:t>
                    </m:r>
                  </m:oMath>
                </a14:m>
                <a:r>
                  <a:rPr lang="en-US" dirty="0"/>
                  <a:t> times without it becoming negative.</a:t>
                </a:r>
              </a:p>
              <a:p>
                <a:endParaRPr lang="en-US"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704" t="-2830" r="-1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432832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a:t>
            </a:r>
          </a:p>
        </p:txBody>
      </p:sp>
      <p:sp>
        <p:nvSpPr>
          <p:cNvPr id="3" name="Content Placeholder 2"/>
          <p:cNvSpPr>
            <a:spLocks noGrp="1"/>
          </p:cNvSpPr>
          <p:nvPr>
            <p:ph idx="1"/>
          </p:nvPr>
        </p:nvSpPr>
        <p:spPr/>
        <p:txBody>
          <a:bodyPr>
            <a:normAutofit/>
          </a:bodyPr>
          <a:lstStyle/>
          <a:p>
            <a:r>
              <a:rPr lang="en-US" dirty="0"/>
              <a:t>Definition: a </a:t>
            </a:r>
            <a:r>
              <a:rPr lang="en-US" i="1" dirty="0"/>
              <a:t>halting measure </a:t>
            </a:r>
            <a:r>
              <a:rPr lang="en-US" dirty="0"/>
              <a:t>for a particular function is an integer-valued quantity that can't be less than zero, and which </a:t>
            </a:r>
            <a:r>
              <a:rPr lang="en-US" dirty="0">
                <a:solidFill>
                  <a:srgbClr val="FF0000"/>
                </a:solidFill>
              </a:rPr>
              <a:t>decreases</a:t>
            </a:r>
            <a:r>
              <a:rPr lang="en-US" dirty="0"/>
              <a:t> at each recursive call in that function.</a:t>
            </a:r>
          </a:p>
          <a:p>
            <a:r>
              <a:rPr lang="en-US" dirty="0"/>
              <a:t>This is something you have probably not seen before, so you'll need to pay careful attention.</a:t>
            </a:r>
          </a:p>
          <a:p>
            <a:endParaRPr lang="en-US" dirty="0">
              <a:solidFill>
                <a:srgbClr val="FF000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531367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4943e11653bfe799f564f7ca772caa6e14ec9"/>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ags/tag3.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txDef>
      <a:spPr>
        <a:solidFill>
          <a:schemeClr val="accent1">
            <a:lumMod val="20000"/>
            <a:lumOff val="80000"/>
          </a:schemeClr>
        </a:solidFill>
      </a:spPr>
      <a:bodyPr wrap="square" rtlCol="0">
        <a:spAutoFit/>
      </a:bodyPr>
      <a:lstStyle>
        <a:defPPr>
          <a:defRPr dirty="0"/>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1168</TotalTime>
  <Words>9908</Words>
  <Application>Microsoft Office PowerPoint</Application>
  <PresentationFormat>On-screen Show (4:3)</PresentationFormat>
  <Paragraphs>1529</Paragraphs>
  <Slides>146</Slides>
  <Notes>38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146</vt:i4>
      </vt:variant>
    </vt:vector>
  </HeadingPairs>
  <TitlesOfParts>
    <vt:vector size="157" baseType="lpstr">
      <vt:lpstr>Arial</vt:lpstr>
      <vt:lpstr>Calibri</vt:lpstr>
      <vt:lpstr>Cambria Math</vt:lpstr>
      <vt:lpstr>CMMI10</vt:lpstr>
      <vt:lpstr>CMR10</vt:lpstr>
      <vt:lpstr>CMSY10ORIG</vt:lpstr>
      <vt:lpstr>Consolas</vt:lpstr>
      <vt:lpstr>Courier New</vt:lpstr>
      <vt:lpstr>Helvetica Neue</vt:lpstr>
      <vt:lpstr>1_Office Theme</vt:lpstr>
      <vt:lpstr>2_Office Theme</vt:lpstr>
      <vt:lpstr>Trees</vt:lpstr>
      <vt:lpstr>Module Introduction</vt:lpstr>
      <vt:lpstr>Module Outline</vt:lpstr>
      <vt:lpstr>PowerPoint Presentation</vt:lpstr>
      <vt:lpstr>Introduction/Outline</vt:lpstr>
      <vt:lpstr>Learning Objectives</vt:lpstr>
      <vt:lpstr>Binary Trees: Data Definition</vt:lpstr>
      <vt:lpstr>This definition is self-referential (recursive)</vt:lpstr>
      <vt:lpstr>Observer Template</vt:lpstr>
      <vt:lpstr>Remember: The Shape of the Program Follows the Shape of the Data</vt:lpstr>
      <vt:lpstr>The template questions</vt:lpstr>
      <vt:lpstr>leaf-sum</vt:lpstr>
      <vt:lpstr>leaf-max</vt:lpstr>
      <vt:lpstr>leaf-min</vt:lpstr>
      <vt:lpstr>Summary</vt:lpstr>
      <vt:lpstr>Next Steps</vt:lpstr>
      <vt:lpstr>Multi-way Trees</vt:lpstr>
      <vt:lpstr>Introduction</vt:lpstr>
      <vt:lpstr>Learning Objectives</vt:lpstr>
      <vt:lpstr>Ancestor Trees</vt:lpstr>
      <vt:lpstr>A Different Representation: Descendant Trees</vt:lpstr>
      <vt:lpstr>This is mutual recursion</vt:lpstr>
      <vt:lpstr>Template: functions come in pairs</vt:lpstr>
      <vt:lpstr>Remember: The Shape of the Program Follows the Shape of the Data</vt:lpstr>
      <vt:lpstr>The template questions</vt:lpstr>
      <vt:lpstr>Examples</vt:lpstr>
      <vt:lpstr>Vocabulary</vt:lpstr>
      <vt:lpstr>Grandchildren</vt:lpstr>
      <vt:lpstr>all-children</vt:lpstr>
      <vt:lpstr>Putting it together</vt:lpstr>
      <vt:lpstr>We could use HOFs, too</vt:lpstr>
      <vt:lpstr>descendants</vt:lpstr>
      <vt:lpstr>Contracts and Purpose Statements</vt:lpstr>
      <vt:lpstr>Examples</vt:lpstr>
      <vt:lpstr>The template questions</vt:lpstr>
      <vt:lpstr>Function Definitions</vt:lpstr>
      <vt:lpstr>Or, with the HOFs</vt:lpstr>
      <vt:lpstr>Tests</vt:lpstr>
      <vt:lpstr>Are these good tests?</vt:lpstr>
      <vt:lpstr>Better Tests</vt:lpstr>
      <vt:lpstr>Summary</vt:lpstr>
      <vt:lpstr>Next Steps</vt:lpstr>
      <vt:lpstr>Lists of Lists</vt:lpstr>
      <vt:lpstr>Learning Outcomes</vt:lpstr>
      <vt:lpstr>S-expressions (informally)</vt:lpstr>
      <vt:lpstr>Some History</vt:lpstr>
      <vt:lpstr>Examples</vt:lpstr>
      <vt:lpstr>Examples</vt:lpstr>
      <vt:lpstr>Data Definition</vt:lpstr>
      <vt:lpstr>This is mutual recursion</vt:lpstr>
      <vt:lpstr>Data Structures</vt:lpstr>
      <vt:lpstr>Data Structures</vt:lpstr>
      <vt:lpstr>Data Structures (cont'd)</vt:lpstr>
      <vt:lpstr>Observer Template: functions come in pairs</vt:lpstr>
      <vt:lpstr>Remember: the shape of the program follows the shape of the data</vt:lpstr>
      <vt:lpstr>Remember: the shape of the program follows the shape of the data</vt:lpstr>
      <vt:lpstr>One function, one task</vt:lpstr>
      <vt:lpstr>occurs-in?</vt:lpstr>
      <vt:lpstr>Examples/Tests</vt:lpstr>
      <vt:lpstr>The S-expression pattern</vt:lpstr>
      <vt:lpstr>The Template for SexpX</vt:lpstr>
      <vt:lpstr>Sexp of Sardines</vt:lpstr>
      <vt:lpstr>The Template for SoSardines</vt:lpstr>
      <vt:lpstr>Summary</vt:lpstr>
      <vt:lpstr>More Examples</vt:lpstr>
      <vt:lpstr>Summary</vt:lpstr>
      <vt:lpstr>Next Steps</vt:lpstr>
      <vt:lpstr>More About Recursive Data Types</vt:lpstr>
      <vt:lpstr>Introduction</vt:lpstr>
      <vt:lpstr>Key Points for Lesson 4.6</vt:lpstr>
      <vt:lpstr>Multiple constructors</vt:lpstr>
      <vt:lpstr>Properties of a good data definition for recursive data</vt:lpstr>
      <vt:lpstr>Did our definitions have these properties?</vt:lpstr>
      <vt:lpstr>Example of a bad data definition</vt:lpstr>
      <vt:lpstr>Example of a bad data definition</vt:lpstr>
      <vt:lpstr>Example of a bad data definition</vt:lpstr>
      <vt:lpstr>Let's look again at our data definition for Nat</vt:lpstr>
      <vt:lpstr>Is this a good data definition? Let's check the properties</vt:lpstr>
      <vt:lpstr>Is this a good data definition? (2)</vt:lpstr>
      <vt:lpstr>Is this a good data definition? (3)</vt:lpstr>
      <vt:lpstr>Observer Template</vt:lpstr>
      <vt:lpstr>Why Recursive Functions Halt</vt:lpstr>
      <vt:lpstr>Introduction</vt:lpstr>
      <vt:lpstr>Learning Objectives</vt:lpstr>
      <vt:lpstr>Remember ns-sum</vt:lpstr>
      <vt:lpstr>Watch this work:</vt:lpstr>
      <vt:lpstr>Clearly, this function will halt for any NumberSeq </vt:lpstr>
      <vt:lpstr>So here's a hypothesis</vt:lpstr>
      <vt:lpstr>Another example: sum</vt:lpstr>
      <vt:lpstr>Example</vt:lpstr>
      <vt:lpstr>This one will also work for any non-negative integer x</vt:lpstr>
      <vt:lpstr>Let's look at another example</vt:lpstr>
      <vt:lpstr>PowerPoint Presentation</vt:lpstr>
      <vt:lpstr>So we can refine our hypothesis</vt:lpstr>
      <vt:lpstr>Let's try another example</vt:lpstr>
      <vt:lpstr>It still works for even x</vt:lpstr>
      <vt:lpstr>But watch what happens when x is odd</vt:lpstr>
      <vt:lpstr>So let's refine our hypothesis again</vt:lpstr>
      <vt:lpstr>Halting Measure</vt:lpstr>
      <vt:lpstr>Examples</vt:lpstr>
      <vt:lpstr>A function may have more than one halting measure</vt:lpstr>
      <vt:lpstr>Don't get confused: "Termination Argument" vs. "Termination Condition"</vt:lpstr>
      <vt:lpstr>The Halting Measure is a new deliverable</vt:lpstr>
      <vt:lpstr>Summary</vt:lpstr>
      <vt:lpstr>Next Steps</vt:lpstr>
      <vt:lpstr>Outtakes</vt:lpstr>
      <vt:lpstr>Let's add this to the recipe for writing a template</vt:lpstr>
      <vt:lpstr>Let's see how the four steps in the template recipe show up in the list template.</vt:lpstr>
      <vt:lpstr>From Observer Template to Function Definition</vt:lpstr>
      <vt:lpstr>Template Questions for TLState</vt:lpstr>
      <vt:lpstr>Mutually-Recursive Data Definitions</vt:lpstr>
      <vt:lpstr>Mutually Recursive Data Definitions</vt:lpstr>
      <vt:lpstr>Learning Objectives</vt:lpstr>
      <vt:lpstr>Alternating Lists</vt:lpstr>
      <vt:lpstr>Data Definitions</vt:lpstr>
      <vt:lpstr>Examples</vt:lpstr>
      <vt:lpstr>These data definitions are mutually recursive</vt:lpstr>
      <vt:lpstr>This is mutual recursion</vt:lpstr>
      <vt:lpstr>The template recipe</vt:lpstr>
      <vt:lpstr>Templates come in pairs</vt:lpstr>
      <vt:lpstr>Templates are mutually recursive</vt:lpstr>
      <vt:lpstr>This is mutual recursion</vt:lpstr>
      <vt:lpstr>The template questions</vt:lpstr>
      <vt:lpstr>One function, one task</vt:lpstr>
      <vt:lpstr>Example</vt:lpstr>
      <vt:lpstr>Examples</vt:lpstr>
      <vt:lpstr>Strategy and  Function Definitions</vt:lpstr>
      <vt:lpstr>Halting Measure</vt:lpstr>
      <vt:lpstr>What are alternating lists good for?</vt:lpstr>
      <vt:lpstr>Summary</vt:lpstr>
      <vt:lpstr>Next Steps</vt:lpstr>
      <vt:lpstr>Lesson Introduction</vt:lpstr>
      <vt:lpstr>Learning Objectives for this Lesson</vt:lpstr>
      <vt:lpstr>Recall our pizzas</vt:lpstr>
      <vt:lpstr>What if Racket didn't have cons?</vt:lpstr>
      <vt:lpstr>What if Racket didn't have cons?</vt:lpstr>
      <vt:lpstr>This data definition is self-referential</vt:lpstr>
      <vt:lpstr>Examples</vt:lpstr>
      <vt:lpstr>Template for pizza functions</vt:lpstr>
      <vt:lpstr>This template is self-referential</vt:lpstr>
      <vt:lpstr>Lists vs Structures: Data Definitions</vt:lpstr>
      <vt:lpstr>Lists vs. Structures: Templates</vt:lpstr>
      <vt:lpstr>Lists vs. Structures: Halting Measures</vt:lpstr>
      <vt:lpstr>Lists vs. Structures: The Choice</vt:lpstr>
      <vt:lpstr>Summary</vt:lpstr>
      <vt:lpstr>Next Steps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 vs. Structures</dc:title>
  <dc:creator>Mitch</dc:creator>
  <cp:lastModifiedBy>Mitchell Wand</cp:lastModifiedBy>
  <cp:revision>52</cp:revision>
  <dcterms:created xsi:type="dcterms:W3CDTF">2012-09-27T03:54:02Z</dcterms:created>
  <dcterms:modified xsi:type="dcterms:W3CDTF">2017-08-07T01:37:53Z</dcterms:modified>
</cp:coreProperties>
</file>