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7" r:id="rId2"/>
    <p:sldMasterId id="2147483662" r:id="rId3"/>
    <p:sldMasterId id="2147483692" r:id="rId4"/>
  </p:sldMasterIdLst>
  <p:notesMasterIdLst>
    <p:notesMasterId r:id="rId27"/>
  </p:notesMasterIdLst>
  <p:sldIdLst>
    <p:sldId id="325" r:id="rId5"/>
    <p:sldId id="274" r:id="rId6"/>
    <p:sldId id="339" r:id="rId7"/>
    <p:sldId id="340" r:id="rId8"/>
    <p:sldId id="341" r:id="rId9"/>
    <p:sldId id="342" r:id="rId10"/>
    <p:sldId id="343" r:id="rId11"/>
    <p:sldId id="335" r:id="rId12"/>
    <p:sldId id="332" r:id="rId13"/>
    <p:sldId id="327" r:id="rId14"/>
    <p:sldId id="344" r:id="rId15"/>
    <p:sldId id="329" r:id="rId16"/>
    <p:sldId id="345" r:id="rId17"/>
    <p:sldId id="330" r:id="rId18"/>
    <p:sldId id="331" r:id="rId19"/>
    <p:sldId id="337" r:id="rId20"/>
    <p:sldId id="333" r:id="rId21"/>
    <p:sldId id="321" r:id="rId22"/>
    <p:sldId id="322" r:id="rId23"/>
    <p:sldId id="334" r:id="rId24"/>
    <p:sldId id="298" r:id="rId25"/>
    <p:sldId id="308" r:id="rId26"/>
  </p:sldIdLst>
  <p:sldSz cx="9144000" cy="6858000" type="screen4x3"/>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6AB9152-FDA1-4BBE-98BA-B7118938B43F}">
          <p14:sldIdLst>
            <p14:sldId id="325"/>
            <p14:sldId id="274"/>
            <p14:sldId id="339"/>
            <p14:sldId id="340"/>
            <p14:sldId id="341"/>
            <p14:sldId id="342"/>
            <p14:sldId id="343"/>
            <p14:sldId id="335"/>
            <p14:sldId id="332"/>
            <p14:sldId id="327"/>
            <p14:sldId id="344"/>
            <p14:sldId id="329"/>
            <p14:sldId id="345"/>
            <p14:sldId id="330"/>
            <p14:sldId id="331"/>
            <p14:sldId id="337"/>
            <p14:sldId id="333"/>
            <p14:sldId id="321"/>
            <p14:sldId id="322"/>
            <p14:sldId id="334"/>
            <p14:sldId id="298"/>
            <p14:sldId id="308"/>
          </p14:sldIdLst>
        </p14:section>
      </p14:sectionLst>
    </p:ext>
    <p:ext uri="{EFAFB233-063F-42B5-8137-9DF3F51BA10A}">
      <p15:sldGuideLst xmlns:p15="http://schemas.microsoft.com/office/powerpoint/2012/main">
        <p15:guide id="1" orient="horz" pos="2160">
          <p15:clr>
            <a:srgbClr val="A4A3A4"/>
          </p15:clr>
        </p15:guide>
        <p15:guide id="2" pos="2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p:cViewPr varScale="1">
        <p:scale>
          <a:sx n="85" d="100"/>
          <a:sy n="85" d="100"/>
        </p:scale>
        <p:origin x="90" y="288"/>
      </p:cViewPr>
      <p:guideLst>
        <p:guide orient="horz" pos="2160"/>
        <p:guide pos="2640"/>
      </p:guideLst>
    </p:cSldViewPr>
  </p:slideViewPr>
  <p:notesTextViewPr>
    <p:cViewPr>
      <p:scale>
        <a:sx n="100" d="100"/>
        <a:sy n="100" d="100"/>
      </p:scale>
      <p:origin x="0" y="0"/>
    </p:cViewPr>
  </p:notesTextViewPr>
  <p:sorterViewPr>
    <p:cViewPr varScale="1">
      <p:scale>
        <a:sx n="1" d="1"/>
        <a:sy n="1" d="1"/>
      </p:scale>
      <p:origin x="0" y="-71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BFA37B-2C85-4733-BFCF-C98EBA882E6F}"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AD04AEDF-86C3-4001-A59C-3947C25BBF81}">
      <dgm:prSet phldrT="[Text]"/>
      <dgm:spPr/>
      <dgm:t>
        <a:bodyPr/>
        <a:lstStyle/>
        <a:p>
          <a:r>
            <a:rPr lang="en-US" dirty="0" err="1"/>
            <a:t>MouseEvent</a:t>
          </a:r>
          <a:endParaRPr lang="en-US" dirty="0"/>
        </a:p>
      </dgm:t>
    </dgm:pt>
    <dgm:pt modelId="{A9043AF0-941B-4D44-81C7-273519E3F8D7}" type="parTrans" cxnId="{0CF51E36-3EFC-4FEB-893A-FD79C46DBCBB}">
      <dgm:prSet/>
      <dgm:spPr/>
      <dgm:t>
        <a:bodyPr/>
        <a:lstStyle/>
        <a:p>
          <a:endParaRPr lang="en-US"/>
        </a:p>
      </dgm:t>
    </dgm:pt>
    <dgm:pt modelId="{8678A4D2-A5A0-4DD3-98CA-52458C7CE02F}" type="sibTrans" cxnId="{0CF51E36-3EFC-4FEB-893A-FD79C46DBCBB}">
      <dgm:prSet/>
      <dgm:spPr/>
      <dgm:t>
        <a:bodyPr/>
        <a:lstStyle/>
        <a:p>
          <a:endParaRPr lang="en-US"/>
        </a:p>
      </dgm:t>
    </dgm:pt>
    <dgm:pt modelId="{3868AD62-E3EF-499D-80F4-727D4D5639AE}">
      <dgm:prSet phldrT="[Text]"/>
      <dgm:spPr/>
      <dgm:t>
        <a:bodyPr/>
        <a:lstStyle/>
        <a:p>
          <a:r>
            <a:rPr lang="en-US" dirty="0"/>
            <a:t>button-down</a:t>
          </a:r>
        </a:p>
      </dgm:t>
    </dgm:pt>
    <dgm:pt modelId="{F61AB162-95F3-4A26-9867-0BE62CEF0B9D}" type="parTrans" cxnId="{7CF034E4-6E16-44A2-9BE5-B43E105AC85B}">
      <dgm:prSet/>
      <dgm:spPr>
        <a:ln>
          <a:headEnd type="arrow"/>
        </a:ln>
      </dgm:spPr>
      <dgm:t>
        <a:bodyPr/>
        <a:lstStyle/>
        <a:p>
          <a:endParaRPr lang="en-US"/>
        </a:p>
      </dgm:t>
    </dgm:pt>
    <dgm:pt modelId="{04F78014-F8CF-4BBE-9BE4-234C4E8CDA9B}" type="sibTrans" cxnId="{7CF034E4-6E16-44A2-9BE5-B43E105AC85B}">
      <dgm:prSet/>
      <dgm:spPr/>
      <dgm:t>
        <a:bodyPr/>
        <a:lstStyle/>
        <a:p>
          <a:endParaRPr lang="en-US"/>
        </a:p>
      </dgm:t>
    </dgm:pt>
    <dgm:pt modelId="{6746C29A-59AA-47BC-A6D2-3AF1EAAE9AEE}">
      <dgm:prSet phldrT="[Text]"/>
      <dgm:spPr/>
      <dgm:t>
        <a:bodyPr/>
        <a:lstStyle/>
        <a:p>
          <a:r>
            <a:rPr lang="en-US" dirty="0"/>
            <a:t>drag</a:t>
          </a:r>
        </a:p>
      </dgm:t>
    </dgm:pt>
    <dgm:pt modelId="{1F49C3F3-20B9-49B0-B530-7742F239446B}" type="parTrans" cxnId="{265515E8-7DEF-4D57-A60E-D51BDA5C79DE}">
      <dgm:prSet/>
      <dgm:spPr/>
      <dgm:t>
        <a:bodyPr/>
        <a:lstStyle/>
        <a:p>
          <a:endParaRPr lang="en-US"/>
        </a:p>
      </dgm:t>
    </dgm:pt>
    <dgm:pt modelId="{C992AF83-35C7-496F-97D5-44D1A0D0517C}" type="sibTrans" cxnId="{265515E8-7DEF-4D57-A60E-D51BDA5C79DE}">
      <dgm:prSet/>
      <dgm:spPr/>
      <dgm:t>
        <a:bodyPr/>
        <a:lstStyle/>
        <a:p>
          <a:endParaRPr lang="en-US"/>
        </a:p>
      </dgm:t>
    </dgm:pt>
    <dgm:pt modelId="{B524BBE4-4ADA-49BA-ACEA-16E914E67937}">
      <dgm:prSet phldrT="[Text]"/>
      <dgm:spPr/>
      <dgm:t>
        <a:bodyPr/>
        <a:lstStyle/>
        <a:p>
          <a:r>
            <a:rPr lang="en-US" dirty="0"/>
            <a:t>button-up</a:t>
          </a:r>
        </a:p>
      </dgm:t>
    </dgm:pt>
    <dgm:pt modelId="{FCB5741B-A317-4BB2-8C43-68F33F988E6B}" type="parTrans" cxnId="{3B8B39A1-DCFC-4201-B0E7-8A2CB2043D60}">
      <dgm:prSet/>
      <dgm:spPr/>
      <dgm:t>
        <a:bodyPr/>
        <a:lstStyle/>
        <a:p>
          <a:endParaRPr lang="en-US"/>
        </a:p>
      </dgm:t>
    </dgm:pt>
    <dgm:pt modelId="{D3201A80-C657-4AA9-B32B-59645B280036}" type="sibTrans" cxnId="{3B8B39A1-DCFC-4201-B0E7-8A2CB2043D60}">
      <dgm:prSet/>
      <dgm:spPr/>
      <dgm:t>
        <a:bodyPr/>
        <a:lstStyle/>
        <a:p>
          <a:endParaRPr lang="en-US"/>
        </a:p>
      </dgm:t>
    </dgm:pt>
    <dgm:pt modelId="{7B23797D-3764-4E21-94F1-A049C771E25F}" type="pres">
      <dgm:prSet presAssocID="{D2BFA37B-2C85-4733-BFCF-C98EBA882E6F}" presName="hierChild1" presStyleCnt="0">
        <dgm:presLayoutVars>
          <dgm:orgChart val="1"/>
          <dgm:chPref val="1"/>
          <dgm:dir/>
          <dgm:animOne val="branch"/>
          <dgm:animLvl val="lvl"/>
          <dgm:resizeHandles/>
        </dgm:presLayoutVars>
      </dgm:prSet>
      <dgm:spPr/>
    </dgm:pt>
    <dgm:pt modelId="{74F19F48-2F81-4FD9-8A68-13F6129AF79D}" type="pres">
      <dgm:prSet presAssocID="{AD04AEDF-86C3-4001-A59C-3947C25BBF81}" presName="hierRoot1" presStyleCnt="0">
        <dgm:presLayoutVars>
          <dgm:hierBranch val="init"/>
        </dgm:presLayoutVars>
      </dgm:prSet>
      <dgm:spPr/>
    </dgm:pt>
    <dgm:pt modelId="{89ED2F58-81D2-4BB9-8A3E-4BC667439C56}" type="pres">
      <dgm:prSet presAssocID="{AD04AEDF-86C3-4001-A59C-3947C25BBF81}" presName="rootComposite1" presStyleCnt="0"/>
      <dgm:spPr/>
    </dgm:pt>
    <dgm:pt modelId="{A0A617C9-40DD-411E-954D-70440C863D28}" type="pres">
      <dgm:prSet presAssocID="{AD04AEDF-86C3-4001-A59C-3947C25BBF81}" presName="rootText1" presStyleLbl="node0" presStyleIdx="0" presStyleCnt="1" custLinFactNeighborX="1597" custLinFactNeighborY="-91440">
        <dgm:presLayoutVars>
          <dgm:chPref val="3"/>
        </dgm:presLayoutVars>
      </dgm:prSet>
      <dgm:spPr/>
    </dgm:pt>
    <dgm:pt modelId="{0359433B-4424-4EB8-8499-7E58B5C76316}" type="pres">
      <dgm:prSet presAssocID="{AD04AEDF-86C3-4001-A59C-3947C25BBF81}" presName="rootConnector1" presStyleLbl="node1" presStyleIdx="0" presStyleCnt="0"/>
      <dgm:spPr/>
    </dgm:pt>
    <dgm:pt modelId="{731C87CA-0505-46E3-9EC0-EA9DC83B77E9}" type="pres">
      <dgm:prSet presAssocID="{AD04AEDF-86C3-4001-A59C-3947C25BBF81}" presName="hierChild2" presStyleCnt="0"/>
      <dgm:spPr/>
    </dgm:pt>
    <dgm:pt modelId="{E120C2BC-9971-4C06-B959-15F48257F503}" type="pres">
      <dgm:prSet presAssocID="{F61AB162-95F3-4A26-9867-0BE62CEF0B9D}" presName="Name37" presStyleLbl="parChTrans1D2" presStyleIdx="0" presStyleCnt="3"/>
      <dgm:spPr/>
    </dgm:pt>
    <dgm:pt modelId="{0BEAE8EF-0A4F-41EF-9058-1717CDAA8477}" type="pres">
      <dgm:prSet presAssocID="{3868AD62-E3EF-499D-80F4-727D4D5639AE}" presName="hierRoot2" presStyleCnt="0">
        <dgm:presLayoutVars>
          <dgm:hierBranch val="init"/>
        </dgm:presLayoutVars>
      </dgm:prSet>
      <dgm:spPr/>
    </dgm:pt>
    <dgm:pt modelId="{003AC5B9-9EB1-419E-8899-02136F40D59C}" type="pres">
      <dgm:prSet presAssocID="{3868AD62-E3EF-499D-80F4-727D4D5639AE}" presName="rootComposite" presStyleCnt="0"/>
      <dgm:spPr/>
    </dgm:pt>
    <dgm:pt modelId="{68DF29B4-CB2F-4E47-931F-1D0F60589E9F}" type="pres">
      <dgm:prSet presAssocID="{3868AD62-E3EF-499D-80F4-727D4D5639AE}" presName="rootText" presStyleLbl="node2" presStyleIdx="0" presStyleCnt="3">
        <dgm:presLayoutVars>
          <dgm:chPref val="3"/>
        </dgm:presLayoutVars>
      </dgm:prSet>
      <dgm:spPr/>
    </dgm:pt>
    <dgm:pt modelId="{7BD3C06E-8C7A-43FF-8DC4-E8D03131804B}" type="pres">
      <dgm:prSet presAssocID="{3868AD62-E3EF-499D-80F4-727D4D5639AE}" presName="rootConnector" presStyleLbl="node2" presStyleIdx="0" presStyleCnt="3"/>
      <dgm:spPr/>
    </dgm:pt>
    <dgm:pt modelId="{F3CA407E-7986-4870-96DC-EA6D3DDA8783}" type="pres">
      <dgm:prSet presAssocID="{3868AD62-E3EF-499D-80F4-727D4D5639AE}" presName="hierChild4" presStyleCnt="0"/>
      <dgm:spPr/>
    </dgm:pt>
    <dgm:pt modelId="{C13AEB80-B2E5-4F27-9873-7A1667E6AFBE}" type="pres">
      <dgm:prSet presAssocID="{3868AD62-E3EF-499D-80F4-727D4D5639AE}" presName="hierChild5" presStyleCnt="0"/>
      <dgm:spPr/>
    </dgm:pt>
    <dgm:pt modelId="{E884EC6A-6E63-4601-86D4-169559201A0F}" type="pres">
      <dgm:prSet presAssocID="{1F49C3F3-20B9-49B0-B530-7742F239446B}" presName="Name37" presStyleLbl="parChTrans1D2" presStyleIdx="1" presStyleCnt="3"/>
      <dgm:spPr/>
    </dgm:pt>
    <dgm:pt modelId="{680D4883-267C-4972-B2F3-3264BE800EF4}" type="pres">
      <dgm:prSet presAssocID="{6746C29A-59AA-47BC-A6D2-3AF1EAAE9AEE}" presName="hierRoot2" presStyleCnt="0">
        <dgm:presLayoutVars>
          <dgm:hierBranch val="init"/>
        </dgm:presLayoutVars>
      </dgm:prSet>
      <dgm:spPr/>
    </dgm:pt>
    <dgm:pt modelId="{6A213DE7-6DB1-4851-B9AD-A230F8E8EEC6}" type="pres">
      <dgm:prSet presAssocID="{6746C29A-59AA-47BC-A6D2-3AF1EAAE9AEE}" presName="rootComposite" presStyleCnt="0"/>
      <dgm:spPr/>
    </dgm:pt>
    <dgm:pt modelId="{7218482D-B1C4-4299-820E-061FE8B5CFC5}" type="pres">
      <dgm:prSet presAssocID="{6746C29A-59AA-47BC-A6D2-3AF1EAAE9AEE}" presName="rootText" presStyleLbl="node2" presStyleIdx="1" presStyleCnt="3">
        <dgm:presLayoutVars>
          <dgm:chPref val="3"/>
        </dgm:presLayoutVars>
      </dgm:prSet>
      <dgm:spPr/>
    </dgm:pt>
    <dgm:pt modelId="{2E5839CE-AE1D-45D5-BE6B-9CBEE7737158}" type="pres">
      <dgm:prSet presAssocID="{6746C29A-59AA-47BC-A6D2-3AF1EAAE9AEE}" presName="rootConnector" presStyleLbl="node2" presStyleIdx="1" presStyleCnt="3"/>
      <dgm:spPr/>
    </dgm:pt>
    <dgm:pt modelId="{BC856362-D0B0-4261-830B-2A747B4E3F1C}" type="pres">
      <dgm:prSet presAssocID="{6746C29A-59AA-47BC-A6D2-3AF1EAAE9AEE}" presName="hierChild4" presStyleCnt="0"/>
      <dgm:spPr/>
    </dgm:pt>
    <dgm:pt modelId="{AF90669B-30AA-4CDF-9D03-6139928EEDF0}" type="pres">
      <dgm:prSet presAssocID="{6746C29A-59AA-47BC-A6D2-3AF1EAAE9AEE}" presName="hierChild5" presStyleCnt="0"/>
      <dgm:spPr/>
    </dgm:pt>
    <dgm:pt modelId="{36DDD3B5-DC55-49CE-A508-5D4966E94E80}" type="pres">
      <dgm:prSet presAssocID="{FCB5741B-A317-4BB2-8C43-68F33F988E6B}" presName="Name37" presStyleLbl="parChTrans1D2" presStyleIdx="2" presStyleCnt="3"/>
      <dgm:spPr/>
    </dgm:pt>
    <dgm:pt modelId="{1F90368D-2FA1-49CC-92D4-03C8337BF047}" type="pres">
      <dgm:prSet presAssocID="{B524BBE4-4ADA-49BA-ACEA-16E914E67937}" presName="hierRoot2" presStyleCnt="0">
        <dgm:presLayoutVars>
          <dgm:hierBranch val="init"/>
        </dgm:presLayoutVars>
      </dgm:prSet>
      <dgm:spPr/>
    </dgm:pt>
    <dgm:pt modelId="{53E32CA3-1295-4DAB-86AC-DFB7B5E3CC45}" type="pres">
      <dgm:prSet presAssocID="{B524BBE4-4ADA-49BA-ACEA-16E914E67937}" presName="rootComposite" presStyleCnt="0"/>
      <dgm:spPr/>
    </dgm:pt>
    <dgm:pt modelId="{B6EC1AAE-CE8E-48CC-A21F-48E46F749BB5}" type="pres">
      <dgm:prSet presAssocID="{B524BBE4-4ADA-49BA-ACEA-16E914E67937}" presName="rootText" presStyleLbl="node2" presStyleIdx="2" presStyleCnt="3">
        <dgm:presLayoutVars>
          <dgm:chPref val="3"/>
        </dgm:presLayoutVars>
      </dgm:prSet>
      <dgm:spPr/>
    </dgm:pt>
    <dgm:pt modelId="{C19BCE64-357B-452F-8443-6CA3934EE921}" type="pres">
      <dgm:prSet presAssocID="{B524BBE4-4ADA-49BA-ACEA-16E914E67937}" presName="rootConnector" presStyleLbl="node2" presStyleIdx="2" presStyleCnt="3"/>
      <dgm:spPr/>
    </dgm:pt>
    <dgm:pt modelId="{118A8CB3-C711-4B3E-BBC9-A41848B71244}" type="pres">
      <dgm:prSet presAssocID="{B524BBE4-4ADA-49BA-ACEA-16E914E67937}" presName="hierChild4" presStyleCnt="0"/>
      <dgm:spPr/>
    </dgm:pt>
    <dgm:pt modelId="{BD81997D-B638-43AA-A510-1FFD0DB24ADB}" type="pres">
      <dgm:prSet presAssocID="{B524BBE4-4ADA-49BA-ACEA-16E914E67937}" presName="hierChild5" presStyleCnt="0"/>
      <dgm:spPr/>
    </dgm:pt>
    <dgm:pt modelId="{0EF66310-0034-4B50-AEF0-9877E6CCB46B}" type="pres">
      <dgm:prSet presAssocID="{AD04AEDF-86C3-4001-A59C-3947C25BBF81}" presName="hierChild3" presStyleCnt="0"/>
      <dgm:spPr/>
    </dgm:pt>
  </dgm:ptLst>
  <dgm:cxnLst>
    <dgm:cxn modelId="{6B06D103-62B7-4D40-BA24-8CDA7E0ECC06}" type="presOf" srcId="{6746C29A-59AA-47BC-A6D2-3AF1EAAE9AEE}" destId="{2E5839CE-AE1D-45D5-BE6B-9CBEE7737158}" srcOrd="1" destOrd="0" presId="urn:microsoft.com/office/officeart/2005/8/layout/orgChart1"/>
    <dgm:cxn modelId="{0CF51E36-3EFC-4FEB-893A-FD79C46DBCBB}" srcId="{D2BFA37B-2C85-4733-BFCF-C98EBA882E6F}" destId="{AD04AEDF-86C3-4001-A59C-3947C25BBF81}" srcOrd="0" destOrd="0" parTransId="{A9043AF0-941B-4D44-81C7-273519E3F8D7}" sibTransId="{8678A4D2-A5A0-4DD3-98CA-52458C7CE02F}"/>
    <dgm:cxn modelId="{22491F68-FDA7-4ADC-A2C0-3548B3914937}" type="presOf" srcId="{B524BBE4-4ADA-49BA-ACEA-16E914E67937}" destId="{B6EC1AAE-CE8E-48CC-A21F-48E46F749BB5}" srcOrd="0" destOrd="0" presId="urn:microsoft.com/office/officeart/2005/8/layout/orgChart1"/>
    <dgm:cxn modelId="{93F8646A-D72C-4803-932E-6E232B67B636}" type="presOf" srcId="{FCB5741B-A317-4BB2-8C43-68F33F988E6B}" destId="{36DDD3B5-DC55-49CE-A508-5D4966E94E80}" srcOrd="0" destOrd="0" presId="urn:microsoft.com/office/officeart/2005/8/layout/orgChart1"/>
    <dgm:cxn modelId="{1ED8766E-E5F0-492D-B8F3-9542BF2C0D92}" type="presOf" srcId="{1F49C3F3-20B9-49B0-B530-7742F239446B}" destId="{E884EC6A-6E63-4601-86D4-169559201A0F}" srcOrd="0" destOrd="0" presId="urn:microsoft.com/office/officeart/2005/8/layout/orgChart1"/>
    <dgm:cxn modelId="{B7132B79-C2C0-4E2F-B6D9-97FE63A10D89}" type="presOf" srcId="{3868AD62-E3EF-499D-80F4-727D4D5639AE}" destId="{7BD3C06E-8C7A-43FF-8DC4-E8D03131804B}" srcOrd="1" destOrd="0" presId="urn:microsoft.com/office/officeart/2005/8/layout/orgChart1"/>
    <dgm:cxn modelId="{DBFC147A-EDCF-4E38-B262-8496A8ABF7B0}" type="presOf" srcId="{AD04AEDF-86C3-4001-A59C-3947C25BBF81}" destId="{A0A617C9-40DD-411E-954D-70440C863D28}" srcOrd="0" destOrd="0" presId="urn:microsoft.com/office/officeart/2005/8/layout/orgChart1"/>
    <dgm:cxn modelId="{56B96E88-C38E-4582-A789-19C5269D5643}" type="presOf" srcId="{F61AB162-95F3-4A26-9867-0BE62CEF0B9D}" destId="{E120C2BC-9971-4C06-B959-15F48257F503}" srcOrd="0" destOrd="0" presId="urn:microsoft.com/office/officeart/2005/8/layout/orgChart1"/>
    <dgm:cxn modelId="{3B8B39A1-DCFC-4201-B0E7-8A2CB2043D60}" srcId="{AD04AEDF-86C3-4001-A59C-3947C25BBF81}" destId="{B524BBE4-4ADA-49BA-ACEA-16E914E67937}" srcOrd="2" destOrd="0" parTransId="{FCB5741B-A317-4BB2-8C43-68F33F988E6B}" sibTransId="{D3201A80-C657-4AA9-B32B-59645B280036}"/>
    <dgm:cxn modelId="{83B550AC-ACD6-4C97-95CF-86743A35DE3B}" type="presOf" srcId="{6746C29A-59AA-47BC-A6D2-3AF1EAAE9AEE}" destId="{7218482D-B1C4-4299-820E-061FE8B5CFC5}" srcOrd="0" destOrd="0" presId="urn:microsoft.com/office/officeart/2005/8/layout/orgChart1"/>
    <dgm:cxn modelId="{E134A1AE-C9EB-46F0-BB70-89CDA0671FD3}" type="presOf" srcId="{B524BBE4-4ADA-49BA-ACEA-16E914E67937}" destId="{C19BCE64-357B-452F-8443-6CA3934EE921}" srcOrd="1" destOrd="0" presId="urn:microsoft.com/office/officeart/2005/8/layout/orgChart1"/>
    <dgm:cxn modelId="{09EAFEB3-096A-402D-A75D-95E99162AD39}" type="presOf" srcId="{3868AD62-E3EF-499D-80F4-727D4D5639AE}" destId="{68DF29B4-CB2F-4E47-931F-1D0F60589E9F}" srcOrd="0" destOrd="0" presId="urn:microsoft.com/office/officeart/2005/8/layout/orgChart1"/>
    <dgm:cxn modelId="{5997AFB7-9C38-42EB-B5ED-C5F04A0308E1}" type="presOf" srcId="{AD04AEDF-86C3-4001-A59C-3947C25BBF81}" destId="{0359433B-4424-4EB8-8499-7E58B5C76316}" srcOrd="1" destOrd="0" presId="urn:microsoft.com/office/officeart/2005/8/layout/orgChart1"/>
    <dgm:cxn modelId="{B57D78DD-166C-41AA-ADF4-1F78A0ED291E}" type="presOf" srcId="{D2BFA37B-2C85-4733-BFCF-C98EBA882E6F}" destId="{7B23797D-3764-4E21-94F1-A049C771E25F}" srcOrd="0" destOrd="0" presId="urn:microsoft.com/office/officeart/2005/8/layout/orgChart1"/>
    <dgm:cxn modelId="{7CF034E4-6E16-44A2-9BE5-B43E105AC85B}" srcId="{AD04AEDF-86C3-4001-A59C-3947C25BBF81}" destId="{3868AD62-E3EF-499D-80F4-727D4D5639AE}" srcOrd="0" destOrd="0" parTransId="{F61AB162-95F3-4A26-9867-0BE62CEF0B9D}" sibTransId="{04F78014-F8CF-4BBE-9BE4-234C4E8CDA9B}"/>
    <dgm:cxn modelId="{265515E8-7DEF-4D57-A60E-D51BDA5C79DE}" srcId="{AD04AEDF-86C3-4001-A59C-3947C25BBF81}" destId="{6746C29A-59AA-47BC-A6D2-3AF1EAAE9AEE}" srcOrd="1" destOrd="0" parTransId="{1F49C3F3-20B9-49B0-B530-7742F239446B}" sibTransId="{C992AF83-35C7-496F-97D5-44D1A0D0517C}"/>
    <dgm:cxn modelId="{D609A4C5-EEBC-48C5-B7A7-B805407FCD45}" type="presParOf" srcId="{7B23797D-3764-4E21-94F1-A049C771E25F}" destId="{74F19F48-2F81-4FD9-8A68-13F6129AF79D}" srcOrd="0" destOrd="0" presId="urn:microsoft.com/office/officeart/2005/8/layout/orgChart1"/>
    <dgm:cxn modelId="{5A163055-944A-4B18-9A04-95F181FA6800}" type="presParOf" srcId="{74F19F48-2F81-4FD9-8A68-13F6129AF79D}" destId="{89ED2F58-81D2-4BB9-8A3E-4BC667439C56}" srcOrd="0" destOrd="0" presId="urn:microsoft.com/office/officeart/2005/8/layout/orgChart1"/>
    <dgm:cxn modelId="{2DA5107E-53AC-460E-81CD-E6E28A91D0A0}" type="presParOf" srcId="{89ED2F58-81D2-4BB9-8A3E-4BC667439C56}" destId="{A0A617C9-40DD-411E-954D-70440C863D28}" srcOrd="0" destOrd="0" presId="urn:microsoft.com/office/officeart/2005/8/layout/orgChart1"/>
    <dgm:cxn modelId="{90CC9E16-BF4C-4D38-A5C4-639703EE7FFA}" type="presParOf" srcId="{89ED2F58-81D2-4BB9-8A3E-4BC667439C56}" destId="{0359433B-4424-4EB8-8499-7E58B5C76316}" srcOrd="1" destOrd="0" presId="urn:microsoft.com/office/officeart/2005/8/layout/orgChart1"/>
    <dgm:cxn modelId="{1310925A-22AE-47D9-856E-21451662982B}" type="presParOf" srcId="{74F19F48-2F81-4FD9-8A68-13F6129AF79D}" destId="{731C87CA-0505-46E3-9EC0-EA9DC83B77E9}" srcOrd="1" destOrd="0" presId="urn:microsoft.com/office/officeart/2005/8/layout/orgChart1"/>
    <dgm:cxn modelId="{BF6EB739-5F3C-418D-8F4A-A667D5373277}" type="presParOf" srcId="{731C87CA-0505-46E3-9EC0-EA9DC83B77E9}" destId="{E120C2BC-9971-4C06-B959-15F48257F503}" srcOrd="0" destOrd="0" presId="urn:microsoft.com/office/officeart/2005/8/layout/orgChart1"/>
    <dgm:cxn modelId="{3D53195F-827D-4576-8794-0160145677C6}" type="presParOf" srcId="{731C87CA-0505-46E3-9EC0-EA9DC83B77E9}" destId="{0BEAE8EF-0A4F-41EF-9058-1717CDAA8477}" srcOrd="1" destOrd="0" presId="urn:microsoft.com/office/officeart/2005/8/layout/orgChart1"/>
    <dgm:cxn modelId="{43D8EE34-5DA7-4850-B388-04E8AB6ECBAB}" type="presParOf" srcId="{0BEAE8EF-0A4F-41EF-9058-1717CDAA8477}" destId="{003AC5B9-9EB1-419E-8899-02136F40D59C}" srcOrd="0" destOrd="0" presId="urn:microsoft.com/office/officeart/2005/8/layout/orgChart1"/>
    <dgm:cxn modelId="{F4E8D4A3-1150-4811-A51E-89B1F0FE3860}" type="presParOf" srcId="{003AC5B9-9EB1-419E-8899-02136F40D59C}" destId="{68DF29B4-CB2F-4E47-931F-1D0F60589E9F}" srcOrd="0" destOrd="0" presId="urn:microsoft.com/office/officeart/2005/8/layout/orgChart1"/>
    <dgm:cxn modelId="{F2EFD152-B960-474A-B348-7403064777FB}" type="presParOf" srcId="{003AC5B9-9EB1-419E-8899-02136F40D59C}" destId="{7BD3C06E-8C7A-43FF-8DC4-E8D03131804B}" srcOrd="1" destOrd="0" presId="urn:microsoft.com/office/officeart/2005/8/layout/orgChart1"/>
    <dgm:cxn modelId="{B0A32A70-5E82-4555-864F-A592739CA028}" type="presParOf" srcId="{0BEAE8EF-0A4F-41EF-9058-1717CDAA8477}" destId="{F3CA407E-7986-4870-96DC-EA6D3DDA8783}" srcOrd="1" destOrd="0" presId="urn:microsoft.com/office/officeart/2005/8/layout/orgChart1"/>
    <dgm:cxn modelId="{065A968D-E966-4CD7-8C38-0FA604679B4C}" type="presParOf" srcId="{0BEAE8EF-0A4F-41EF-9058-1717CDAA8477}" destId="{C13AEB80-B2E5-4F27-9873-7A1667E6AFBE}" srcOrd="2" destOrd="0" presId="urn:microsoft.com/office/officeart/2005/8/layout/orgChart1"/>
    <dgm:cxn modelId="{0BBFFBA1-CB39-46D4-8435-1767634A8C12}" type="presParOf" srcId="{731C87CA-0505-46E3-9EC0-EA9DC83B77E9}" destId="{E884EC6A-6E63-4601-86D4-169559201A0F}" srcOrd="2" destOrd="0" presId="urn:microsoft.com/office/officeart/2005/8/layout/orgChart1"/>
    <dgm:cxn modelId="{63DA34A5-0965-498C-B6A7-F076B0D1FC19}" type="presParOf" srcId="{731C87CA-0505-46E3-9EC0-EA9DC83B77E9}" destId="{680D4883-267C-4972-B2F3-3264BE800EF4}" srcOrd="3" destOrd="0" presId="urn:microsoft.com/office/officeart/2005/8/layout/orgChart1"/>
    <dgm:cxn modelId="{DBCE7B35-2A84-496B-9FC6-7AE1097E1F9C}" type="presParOf" srcId="{680D4883-267C-4972-B2F3-3264BE800EF4}" destId="{6A213DE7-6DB1-4851-B9AD-A230F8E8EEC6}" srcOrd="0" destOrd="0" presId="urn:microsoft.com/office/officeart/2005/8/layout/orgChart1"/>
    <dgm:cxn modelId="{45D3D121-2C5F-4870-9F46-68158CD7B298}" type="presParOf" srcId="{6A213DE7-6DB1-4851-B9AD-A230F8E8EEC6}" destId="{7218482D-B1C4-4299-820E-061FE8B5CFC5}" srcOrd="0" destOrd="0" presId="urn:microsoft.com/office/officeart/2005/8/layout/orgChart1"/>
    <dgm:cxn modelId="{8525FFD1-CA84-49C1-B6F2-24DE41820AC0}" type="presParOf" srcId="{6A213DE7-6DB1-4851-B9AD-A230F8E8EEC6}" destId="{2E5839CE-AE1D-45D5-BE6B-9CBEE7737158}" srcOrd="1" destOrd="0" presId="urn:microsoft.com/office/officeart/2005/8/layout/orgChart1"/>
    <dgm:cxn modelId="{2ACC73B4-8555-448E-A0AA-DBC1B571A799}" type="presParOf" srcId="{680D4883-267C-4972-B2F3-3264BE800EF4}" destId="{BC856362-D0B0-4261-830B-2A747B4E3F1C}" srcOrd="1" destOrd="0" presId="urn:microsoft.com/office/officeart/2005/8/layout/orgChart1"/>
    <dgm:cxn modelId="{B68244AF-94E7-47E1-9B7C-950518CBDA38}" type="presParOf" srcId="{680D4883-267C-4972-B2F3-3264BE800EF4}" destId="{AF90669B-30AA-4CDF-9D03-6139928EEDF0}" srcOrd="2" destOrd="0" presId="urn:microsoft.com/office/officeart/2005/8/layout/orgChart1"/>
    <dgm:cxn modelId="{E463C914-2BF5-4972-BCF5-CFDFB1B8C103}" type="presParOf" srcId="{731C87CA-0505-46E3-9EC0-EA9DC83B77E9}" destId="{36DDD3B5-DC55-49CE-A508-5D4966E94E80}" srcOrd="4" destOrd="0" presId="urn:microsoft.com/office/officeart/2005/8/layout/orgChart1"/>
    <dgm:cxn modelId="{AD340544-BB84-4CF5-8D39-0323514C5C08}" type="presParOf" srcId="{731C87CA-0505-46E3-9EC0-EA9DC83B77E9}" destId="{1F90368D-2FA1-49CC-92D4-03C8337BF047}" srcOrd="5" destOrd="0" presId="urn:microsoft.com/office/officeart/2005/8/layout/orgChart1"/>
    <dgm:cxn modelId="{9793A1E1-EB1F-4846-801D-C6F29143A192}" type="presParOf" srcId="{1F90368D-2FA1-49CC-92D4-03C8337BF047}" destId="{53E32CA3-1295-4DAB-86AC-DFB7B5E3CC45}" srcOrd="0" destOrd="0" presId="urn:microsoft.com/office/officeart/2005/8/layout/orgChart1"/>
    <dgm:cxn modelId="{9EC26001-33CC-4F6F-8C64-BD5C2E79ABD7}" type="presParOf" srcId="{53E32CA3-1295-4DAB-86AC-DFB7B5E3CC45}" destId="{B6EC1AAE-CE8E-48CC-A21F-48E46F749BB5}" srcOrd="0" destOrd="0" presId="urn:microsoft.com/office/officeart/2005/8/layout/orgChart1"/>
    <dgm:cxn modelId="{089D7E5B-1AC3-424F-A2E8-438A837245A6}" type="presParOf" srcId="{53E32CA3-1295-4DAB-86AC-DFB7B5E3CC45}" destId="{C19BCE64-357B-452F-8443-6CA3934EE921}" srcOrd="1" destOrd="0" presId="urn:microsoft.com/office/officeart/2005/8/layout/orgChart1"/>
    <dgm:cxn modelId="{A95FD6CD-97EF-4598-B207-BA8BCEBFB6E6}" type="presParOf" srcId="{1F90368D-2FA1-49CC-92D4-03C8337BF047}" destId="{118A8CB3-C711-4B3E-BBC9-A41848B71244}" srcOrd="1" destOrd="0" presId="urn:microsoft.com/office/officeart/2005/8/layout/orgChart1"/>
    <dgm:cxn modelId="{ACC6402C-FF7D-40CB-9586-C06F98317BAE}" type="presParOf" srcId="{1F90368D-2FA1-49CC-92D4-03C8337BF047}" destId="{BD81997D-B638-43AA-A510-1FFD0DB24ADB}" srcOrd="2" destOrd="0" presId="urn:microsoft.com/office/officeart/2005/8/layout/orgChart1"/>
    <dgm:cxn modelId="{A62D47FF-90D9-4A4D-BA24-0645288F1A46}" type="presParOf" srcId="{74F19F48-2F81-4FD9-8A68-13F6129AF79D}" destId="{0EF66310-0034-4B50-AEF0-9877E6CCB46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DD3B5-DC55-49CE-A508-5D4966E94E80}">
      <dsp:nvSpPr>
        <dsp:cNvPr id="0" name=""/>
        <dsp:cNvSpPr/>
      </dsp:nvSpPr>
      <dsp:spPr>
        <a:xfrm>
          <a:off x="2038156" y="1599181"/>
          <a:ext cx="1409813" cy="787775"/>
        </a:xfrm>
        <a:custGeom>
          <a:avLst/>
          <a:gdLst/>
          <a:ahLst/>
          <a:cxnLst/>
          <a:rect l="0" t="0" r="0" b="0"/>
          <a:pathLst>
            <a:path>
              <a:moveTo>
                <a:pt x="0" y="0"/>
              </a:moveTo>
              <a:lnTo>
                <a:pt x="0" y="663800"/>
              </a:lnTo>
              <a:lnTo>
                <a:pt x="1409813" y="663800"/>
              </a:lnTo>
              <a:lnTo>
                <a:pt x="1409813" y="787775"/>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84EC6A-6E63-4601-86D4-169559201A0F}">
      <dsp:nvSpPr>
        <dsp:cNvPr id="0" name=""/>
        <dsp:cNvSpPr/>
      </dsp:nvSpPr>
      <dsp:spPr>
        <a:xfrm>
          <a:off x="1973580" y="1599181"/>
          <a:ext cx="91440" cy="787775"/>
        </a:xfrm>
        <a:custGeom>
          <a:avLst/>
          <a:gdLst/>
          <a:ahLst/>
          <a:cxnLst/>
          <a:rect l="0" t="0" r="0" b="0"/>
          <a:pathLst>
            <a:path>
              <a:moveTo>
                <a:pt x="64576" y="0"/>
              </a:moveTo>
              <a:lnTo>
                <a:pt x="64576" y="663800"/>
              </a:lnTo>
              <a:lnTo>
                <a:pt x="45720" y="663800"/>
              </a:lnTo>
              <a:lnTo>
                <a:pt x="45720" y="787775"/>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20C2BC-9971-4C06-B959-15F48257F503}">
      <dsp:nvSpPr>
        <dsp:cNvPr id="0" name=""/>
        <dsp:cNvSpPr/>
      </dsp:nvSpPr>
      <dsp:spPr>
        <a:xfrm>
          <a:off x="590630" y="1599181"/>
          <a:ext cx="1447525" cy="787775"/>
        </a:xfrm>
        <a:custGeom>
          <a:avLst/>
          <a:gdLst/>
          <a:ahLst/>
          <a:cxnLst/>
          <a:rect l="0" t="0" r="0" b="0"/>
          <a:pathLst>
            <a:path>
              <a:moveTo>
                <a:pt x="1447525" y="0"/>
              </a:moveTo>
              <a:lnTo>
                <a:pt x="1447525" y="663800"/>
              </a:lnTo>
              <a:lnTo>
                <a:pt x="0" y="663800"/>
              </a:lnTo>
              <a:lnTo>
                <a:pt x="0" y="787775"/>
              </a:lnTo>
            </a:path>
          </a:pathLst>
        </a:custGeom>
        <a:noFill/>
        <a:ln w="25400" cap="flat" cmpd="sng" algn="ctr">
          <a:solidFill>
            <a:scrgbClr r="0" g="0" b="0"/>
          </a:solidFill>
          <a:prstDash val="solid"/>
          <a:headEnd type="arrow"/>
        </a:ln>
        <a:effectLst/>
      </dsp:spPr>
      <dsp:style>
        <a:lnRef idx="2">
          <a:scrgbClr r="0" g="0" b="0"/>
        </a:lnRef>
        <a:fillRef idx="0">
          <a:scrgbClr r="0" g="0" b="0"/>
        </a:fillRef>
        <a:effectRef idx="0">
          <a:scrgbClr r="0" g="0" b="0"/>
        </a:effectRef>
        <a:fontRef idx="minor"/>
      </dsp:style>
    </dsp:sp>
    <dsp:sp modelId="{A0A617C9-40DD-411E-954D-70440C863D28}">
      <dsp:nvSpPr>
        <dsp:cNvPr id="0" name=""/>
        <dsp:cNvSpPr/>
      </dsp:nvSpPr>
      <dsp:spPr>
        <a:xfrm>
          <a:off x="1447796" y="1008822"/>
          <a:ext cx="1180718" cy="590359"/>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t>MouseEvent</a:t>
          </a:r>
          <a:endParaRPr lang="en-US" sz="1800" kern="1200" dirty="0"/>
        </a:p>
      </dsp:txBody>
      <dsp:txXfrm>
        <a:off x="1447796" y="1008822"/>
        <a:ext cx="1180718" cy="590359"/>
      </dsp:txXfrm>
    </dsp:sp>
    <dsp:sp modelId="{68DF29B4-CB2F-4E47-931F-1D0F60589E9F}">
      <dsp:nvSpPr>
        <dsp:cNvPr id="0" name=""/>
        <dsp:cNvSpPr/>
      </dsp:nvSpPr>
      <dsp:spPr>
        <a:xfrm>
          <a:off x="271" y="2386956"/>
          <a:ext cx="1180718" cy="590359"/>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button-down</a:t>
          </a:r>
        </a:p>
      </dsp:txBody>
      <dsp:txXfrm>
        <a:off x="271" y="2386956"/>
        <a:ext cx="1180718" cy="590359"/>
      </dsp:txXfrm>
    </dsp:sp>
    <dsp:sp modelId="{7218482D-B1C4-4299-820E-061FE8B5CFC5}">
      <dsp:nvSpPr>
        <dsp:cNvPr id="0" name=""/>
        <dsp:cNvSpPr/>
      </dsp:nvSpPr>
      <dsp:spPr>
        <a:xfrm>
          <a:off x="1428940" y="2386956"/>
          <a:ext cx="1180718" cy="590359"/>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drag</a:t>
          </a:r>
        </a:p>
      </dsp:txBody>
      <dsp:txXfrm>
        <a:off x="1428940" y="2386956"/>
        <a:ext cx="1180718" cy="590359"/>
      </dsp:txXfrm>
    </dsp:sp>
    <dsp:sp modelId="{B6EC1AAE-CE8E-48CC-A21F-48E46F749BB5}">
      <dsp:nvSpPr>
        <dsp:cNvPr id="0" name=""/>
        <dsp:cNvSpPr/>
      </dsp:nvSpPr>
      <dsp:spPr>
        <a:xfrm>
          <a:off x="2857610" y="2386956"/>
          <a:ext cx="1180718" cy="590359"/>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button-up</a:t>
          </a:r>
        </a:p>
      </dsp:txBody>
      <dsp:txXfrm>
        <a:off x="2857610" y="2386956"/>
        <a:ext cx="1180718" cy="59035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AC78B3-EDCE-4187-A1AE-28620314FA32}" type="datetimeFigureOut">
              <a:rPr lang="en-US" smtClean="0"/>
              <a:pPr/>
              <a:t>7/26/2017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23D8F9-CB37-49F0-8AF5-ACE59178D097}" type="slidenum">
              <a:rPr lang="en-US" smtClean="0"/>
              <a:pPr/>
              <a:t>‹#›</a:t>
            </a:fld>
            <a:endParaRPr lang="en-US"/>
          </a:p>
        </p:txBody>
      </p:sp>
    </p:spTree>
    <p:extLst>
      <p:ext uri="{BB962C8B-B14F-4D97-AF65-F5344CB8AC3E}">
        <p14:creationId xmlns:p14="http://schemas.microsoft.com/office/powerpoint/2010/main" val="2814515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23D8F9-CB37-49F0-8AF5-ACE59178D097}" type="slidenum">
              <a:rPr lang="en-US" smtClean="0"/>
              <a:pPr/>
              <a:t>1</a:t>
            </a:fld>
            <a:endParaRPr lang="en-US"/>
          </a:p>
        </p:txBody>
      </p:sp>
    </p:spTree>
    <p:extLst>
      <p:ext uri="{BB962C8B-B14F-4D97-AF65-F5344CB8AC3E}">
        <p14:creationId xmlns:p14="http://schemas.microsoft.com/office/powerpoint/2010/main" val="1426747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E36E179-9677-406E-90D9-3402BE92068A}" type="datetime1">
              <a:rPr lang="en-US" smtClean="0"/>
              <a:t>7/26/2017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C106CB1-CEAE-4FA9-AC65-2E4B01C62B73}" type="datetime1">
              <a:rPr lang="en-US" smtClean="0"/>
              <a:t>7/26/2017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D3DB8E0-41F1-4047-A2BB-3AF23AEFB7A8}" type="datetime1">
              <a:rPr lang="en-US" smtClean="0"/>
              <a:t>7/26/2017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EDFADFF-E434-421D-BD26-7C347DAB516F}" type="datetime1">
              <a:rPr lang="en-US" smtClean="0"/>
              <a:t>7/26/2017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style>
          <a:lnRef idx="2">
            <a:schemeClr val="accent1"/>
          </a:lnRef>
          <a:fillRef idx="1">
            <a:schemeClr val="lt1"/>
          </a:fillRef>
          <a:effectRef idx="0">
            <a:schemeClr val="accent1"/>
          </a:effectRef>
          <a:fontRef idx="none"/>
        </p:style>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solidFill>
                  <a:prstClr val="black">
                    <a:tint val="75000"/>
                  </a:prstClr>
                </a:solidFill>
              </a:rPr>
              <a:pPr/>
              <a:t>7/26/2017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56075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solidFill>
                  <a:prstClr val="black">
                    <a:tint val="75000"/>
                  </a:prstClr>
                </a:solidFill>
              </a:rPr>
              <a:pPr/>
              <a:t>7/26/2017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28941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solidFill>
                  <a:prstClr val="black">
                    <a:tint val="75000"/>
                  </a:prstClr>
                </a:solidFill>
              </a:rPr>
              <a:pPr/>
              <a:t>7/26/2017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solidFill>
                  <a:prstClr val="black"/>
                </a:solidFill>
              </a:rPr>
              <a:t>Resize video to this box.</a:t>
            </a:r>
          </a:p>
        </p:txBody>
      </p:sp>
    </p:spTree>
    <p:extLst>
      <p:ext uri="{BB962C8B-B14F-4D97-AF65-F5344CB8AC3E}">
        <p14:creationId xmlns:p14="http://schemas.microsoft.com/office/powerpoint/2010/main" val="3614195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lnSpc>
                <a:spcPct val="100000"/>
              </a:lnSpc>
              <a:spcBef>
                <a:spcPts val="0"/>
              </a:spcBef>
              <a:buNone/>
              <a:defRPr sz="2000"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solidFill>
                  <a:prstClr val="black">
                    <a:tint val="75000"/>
                  </a:prstClr>
                </a:solidFill>
              </a:rPr>
              <a:pPr/>
              <a:t>7/26/2017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3840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solidFill>
                  <a:prstClr val="black">
                    <a:tint val="75000"/>
                  </a:prstClr>
                </a:solidFill>
              </a:rPr>
              <a:pPr/>
              <a:t>7/26/2017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black"/>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15444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solidFill>
                  <a:prstClr val="black">
                    <a:tint val="75000"/>
                  </a:prstClr>
                </a:solidFill>
              </a:rPr>
              <a:pPr/>
              <a:t>7/26/2017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130517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solidFill>
                  <a:prstClr val="black">
                    <a:tint val="75000"/>
                  </a:prstClr>
                </a:solidFill>
              </a:rPr>
              <a:pPr/>
              <a:t>7/26/2017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925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none"/>
        </p:style>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722677-7067-4D71-BF6A-8259C5E94357}" type="datetime1">
              <a:rPr lang="en-US" smtClean="0"/>
              <a:t>7/26/2017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solidFill>
                  <a:prstClr val="black">
                    <a:tint val="75000"/>
                  </a:prstClr>
                </a:solidFill>
              </a:rPr>
              <a:pPr/>
              <a:t>7/26/2017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757644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solidFill>
                  <a:prstClr val="black">
                    <a:tint val="75000"/>
                  </a:prstClr>
                </a:solidFill>
              </a:rPr>
              <a:pPr/>
              <a:t>7/26/2017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09056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solidFill>
                  <a:prstClr val="black">
                    <a:tint val="75000"/>
                  </a:prstClr>
                </a:solidFill>
              </a:rPr>
              <a:pPr/>
              <a:t>7/26/2017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257496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solidFill>
                  <a:prstClr val="black">
                    <a:tint val="75000"/>
                  </a:prstClr>
                </a:solidFill>
              </a:rPr>
              <a:pPr/>
              <a:t>7/26/2017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45077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solidFill>
                  <a:prstClr val="black">
                    <a:tint val="75000"/>
                  </a:prstClr>
                </a:solidFill>
              </a:rPr>
              <a:pPr/>
              <a:t>7/26/2017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803185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solidFill>
                  <a:prstClr val="black">
                    <a:tint val="75000"/>
                  </a:prstClr>
                </a:solidFill>
              </a:rPr>
              <a:pPr/>
              <a:t>7/26/2017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23267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solidFill>
                  <a:prstClr val="black">
                    <a:tint val="75000"/>
                  </a:prstClr>
                </a:solidFill>
              </a:rPr>
              <a:pPr/>
              <a:t>7/26/2017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81222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style>
          <a:lnRef idx="2">
            <a:schemeClr val="accent1"/>
          </a:lnRef>
          <a:fillRef idx="1">
            <a:schemeClr val="lt1"/>
          </a:fillRef>
          <a:effectRef idx="0">
            <a:schemeClr val="accent1"/>
          </a:effectRef>
          <a:fontRef idx="none"/>
        </p:style>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1189701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603583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3659223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none"/>
        </p:style>
        <p:txBody>
          <a:bodyPr/>
          <a:lstStyle/>
          <a:p>
            <a:r>
              <a:rPr lang="en-US" dirty="0"/>
              <a:t>Click to edit Master title style</a:t>
            </a:r>
          </a:p>
        </p:txBody>
      </p:sp>
      <p:sp>
        <p:nvSpPr>
          <p:cNvPr id="3" name="Content Placeholder 2"/>
          <p:cNvSpPr>
            <a:spLocks noGrp="1"/>
          </p:cNvSpPr>
          <p:nvPr>
            <p:ph idx="1"/>
          </p:nvPr>
        </p:nvSpPr>
        <p:spPr/>
        <p:txBody>
          <a:bodyPr/>
          <a:lstStyle>
            <a:lvl1pPr marL="0" indent="0">
              <a:spcBef>
                <a:spcPts val="0"/>
              </a:spcBef>
              <a:buNone/>
              <a:defRPr sz="2000"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298424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lnSpc>
                <a:spcPct val="100000"/>
              </a:lnSpc>
              <a:spcBef>
                <a:spcPts val="0"/>
              </a:spcBef>
              <a:buNone/>
              <a:defRPr sz="2000"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653850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940205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412845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767881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7/26/2017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436949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7/26/2017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620546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7/26/2017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177023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650460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808326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0009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C6FD516-C588-49F9-8A09-31EF43101ACE}" type="datetime1">
              <a:rPr lang="en-US" smtClean="0"/>
              <a:t>7/26/2017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052981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A8B1E08-976E-451D-97C5-3D69BA983FFE}" type="datetime1">
              <a:rPr lang="en-US" smtClean="0"/>
              <a:t>7/26/2017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2505820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none"/>
        </p:style>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7A6930-E356-4864-92C1-40AC7A5201AA}" type="datetime1">
              <a:rPr lang="en-US" smtClean="0"/>
              <a:t>7/26/2017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5753854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spcBef>
                <a:spcPts val="0"/>
              </a:spcBef>
              <a:buNone/>
              <a:defRPr sz="2000"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C1EE53-8F27-4821-8161-190499C0D007}" type="datetime1">
              <a:rPr lang="en-US" smtClean="0"/>
              <a:t>7/26/2017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dirty="0"/>
          </a:p>
        </p:txBody>
      </p:sp>
    </p:spTree>
    <p:extLst>
      <p:ext uri="{BB962C8B-B14F-4D97-AF65-F5344CB8AC3E}">
        <p14:creationId xmlns:p14="http://schemas.microsoft.com/office/powerpoint/2010/main" val="15847687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423975-99FA-4807-B1B4-A59DEFED898A}" type="datetime1">
              <a:rPr lang="en-US" smtClean="0"/>
              <a:t>7/26/2017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299325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F7752F-4922-4BAA-9C20-D4DAF4ED08B5}" type="datetime1">
              <a:rPr lang="en-US" smtClean="0"/>
              <a:t>7/26/2017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144036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536A633-E76F-4E07-A3AE-A7A784889AE2}" type="datetime1">
              <a:rPr lang="en-US" smtClean="0"/>
              <a:t>7/26/2017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052460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CB5BDE-D72B-4A3A-925B-2A5C22F639AF}" type="datetime1">
              <a:rPr lang="en-US" smtClean="0"/>
              <a:t>7/26/2017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2958267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C7B69-131B-4374-A9CC-0845A85B9B89}" type="datetime1">
              <a:rPr lang="en-US" smtClean="0"/>
              <a:t>7/26/2017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012150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57E60E-10B6-4F85-8F8E-D3A8141030E0}" type="datetime1">
              <a:rPr lang="en-US" smtClean="0"/>
              <a:t>7/26/2017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764945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847054-0C3A-4855-B827-AB022CCDB352}" type="datetime1">
              <a:rPr lang="en-US" smtClean="0"/>
              <a:t>7/26/2017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3D5BC8-75F3-411B-AA7E-18F2517CF048}" type="datetime1">
              <a:rPr lang="en-US" smtClean="0"/>
              <a:t>7/26/2017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5537815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4448D4-AED6-43DB-A0F8-CD4938D2549C}" type="datetime1">
              <a:rPr lang="en-US" smtClean="0"/>
              <a:t>7/26/2017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4115454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Code_two_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marL="0" indent="0">
              <a:spcBef>
                <a:spcPts val="0"/>
              </a:spcBef>
              <a:buNone/>
              <a:defRPr sz="10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marL="0" indent="0">
              <a:spcBef>
                <a:spcPts val="0"/>
              </a:spcBef>
              <a:buNone/>
              <a:defRPr sz="10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D1846AD-9252-4647-9435-4C2AC365653A}" type="datetime1">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371311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0CE893-3A38-428F-89AB-E97AD9CAA95E}" type="datetime1">
              <a:rPr lang="en-US" smtClean="0"/>
              <a:t>7/26/2017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45773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787C7470-D2BA-4210-A881-18C149229110}" type="datetime1">
              <a:rPr lang="en-US" smtClean="0"/>
              <a:t>7/26/2017</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DEC73FD-A5ED-479F-9068-BAD5EB3F7E69}" type="datetime1">
              <a:rPr lang="en-US" smtClean="0"/>
              <a:t>7/26/2017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A1BC252-941B-4451-B02D-F879104EB58F}" type="datetime1">
              <a:rPr lang="en-US" smtClean="0"/>
              <a:t>7/26/2017</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3A8641F-9EDF-4983-849A-96C94386CBBC}" type="datetime1">
              <a:rPr lang="en-US" smtClean="0"/>
              <a:t>7/26/2017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solidFill>
                  <a:prstClr val="black">
                    <a:tint val="75000"/>
                  </a:prstClr>
                </a:solidFill>
              </a:rPr>
              <a:pPr/>
              <a:t>7/26/2017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575968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7/26/2017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2354230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84A8BA-DEEC-47D2-87F9-8204232D7DB8}" type="datetime1">
              <a:rPr lang="en-US" smtClean="0"/>
              <a:t>7/26/2017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6379263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28575">
            <a:solidFill>
              <a:schemeClr val="accent1"/>
            </a:solidFill>
          </a:ln>
        </p:spPr>
        <p:txBody>
          <a:bodyPr vert="horz" lIns="91440" tIns="45720" rIns="91440" bIns="45720" rtlCol="0" anchor="ctr" anchorCtr="0">
            <a:normAutofit/>
          </a:bodyPr>
          <a:lstStyle/>
          <a:p>
            <a:pPr>
              <a:buClr>
                <a:schemeClr val="dk1"/>
              </a:buClr>
              <a:buFont typeface="Calibri"/>
            </a:pPr>
            <a:r>
              <a:rPr lang="en-US" dirty="0">
                <a:sym typeface="Calibri"/>
                <a:rtl val="0"/>
              </a:rPr>
              <a:t>Examining Two Pieces of Data</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2.3</a:t>
            </a:r>
          </a:p>
          <a:p>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860086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 Ball</a:t>
            </a:r>
          </a:p>
        </p:txBody>
      </p:sp>
      <p:sp>
        <p:nvSpPr>
          <p:cNvPr id="4" name="Content Placeholder 3"/>
          <p:cNvSpPr>
            <a:spLocks noGrp="1"/>
          </p:cNvSpPr>
          <p:nvPr>
            <p:ph idx="1"/>
          </p:nvPr>
        </p:nvSpPr>
        <p:spPr>
          <a:xfrm>
            <a:off x="457200" y="1600200"/>
            <a:ext cx="8686800" cy="4525963"/>
          </a:xfrm>
        </p:spPr>
        <p:txBody>
          <a:bodyPr>
            <a:noAutofit/>
          </a:bodyPr>
          <a:lstStyle/>
          <a:p>
            <a:r>
              <a:rPr lang="en-US" sz="1400" dirty="0"/>
              <a:t>;; REPRESENTATION:</a:t>
            </a:r>
          </a:p>
          <a:p>
            <a:r>
              <a:rPr lang="en-US" sz="1400" dirty="0"/>
              <a:t>;; A Ball is represented as a struct</a:t>
            </a:r>
          </a:p>
          <a:p>
            <a:r>
              <a:rPr lang="en-US" sz="1400" dirty="0"/>
              <a:t>;;   (ball x y radius selected?)</a:t>
            </a:r>
          </a:p>
          <a:p>
            <a:r>
              <a:rPr lang="en-US" sz="1400" dirty="0"/>
              <a:t>;; with the following fields:</a:t>
            </a:r>
          </a:p>
          <a:p>
            <a:r>
              <a:rPr lang="en-US" sz="1400" dirty="0"/>
              <a:t>;; x, y : Integer        the coordinates of the center of the ball, in pixels,</a:t>
            </a:r>
          </a:p>
          <a:p>
            <a:r>
              <a:rPr lang="en-US" sz="1400" dirty="0"/>
              <a:t>;;                       relative to the origin of the scene.</a:t>
            </a:r>
          </a:p>
          <a:p>
            <a:r>
              <a:rPr lang="en-US" sz="1400" dirty="0"/>
              <a:t>;; radius : </a:t>
            </a:r>
            <a:r>
              <a:rPr lang="en-US" sz="1400" dirty="0" err="1"/>
              <a:t>NonNegReal</a:t>
            </a:r>
            <a:r>
              <a:rPr lang="en-US" sz="1400" dirty="0"/>
              <a:t>   the radius of the ball, in pixels</a:t>
            </a:r>
          </a:p>
          <a:p>
            <a:r>
              <a:rPr lang="en-US" sz="1400" dirty="0"/>
              <a:t>;; selected? : Boolean   true </a:t>
            </a:r>
            <a:r>
              <a:rPr lang="en-US" sz="1400" dirty="0" err="1"/>
              <a:t>iff</a:t>
            </a:r>
            <a:r>
              <a:rPr lang="en-US" sz="1400" dirty="0"/>
              <a:t> the ball has been selected for dragging.</a:t>
            </a:r>
          </a:p>
          <a:p>
            <a:endParaRPr lang="en-US" sz="1400" dirty="0"/>
          </a:p>
          <a:p>
            <a:r>
              <a:rPr lang="en-US" sz="1400" dirty="0"/>
              <a:t>;; IMPLEMENTATION:</a:t>
            </a:r>
          </a:p>
          <a:p>
            <a:r>
              <a:rPr lang="en-US" sz="1400" dirty="0"/>
              <a:t>(define-struct ball (x y radius selected?))</a:t>
            </a:r>
          </a:p>
          <a:p>
            <a:endParaRPr lang="en-US" sz="1400" dirty="0"/>
          </a:p>
          <a:p>
            <a:r>
              <a:rPr lang="en-US" sz="1400" dirty="0"/>
              <a:t>;; CONSTRUCTOR TEMPLATE</a:t>
            </a:r>
          </a:p>
          <a:p>
            <a:r>
              <a:rPr lang="en-US" sz="1400" dirty="0"/>
              <a:t>;; (make-ball Integer </a:t>
            </a:r>
            <a:r>
              <a:rPr lang="en-US" sz="1400" dirty="0" err="1"/>
              <a:t>Integer</a:t>
            </a:r>
            <a:r>
              <a:rPr lang="en-US" sz="1400" dirty="0"/>
              <a:t> </a:t>
            </a:r>
            <a:r>
              <a:rPr lang="en-US" sz="1400" dirty="0" err="1"/>
              <a:t>NonNegReal</a:t>
            </a:r>
            <a:r>
              <a:rPr lang="en-US" sz="1400" dirty="0"/>
              <a:t> Boolean)</a:t>
            </a:r>
          </a:p>
          <a:p>
            <a:endParaRPr lang="en-US" sz="1400" dirty="0"/>
          </a:p>
          <a:p>
            <a:r>
              <a:rPr lang="en-US" sz="1400" dirty="0"/>
              <a:t>;; OBSERVER TEMPLATE</a:t>
            </a:r>
          </a:p>
          <a:p>
            <a:r>
              <a:rPr lang="en-US" sz="1400" dirty="0"/>
              <a:t>;; ball-</a:t>
            </a:r>
            <a:r>
              <a:rPr lang="en-US" sz="1400" dirty="0" err="1"/>
              <a:t>fn</a:t>
            </a:r>
            <a:r>
              <a:rPr lang="en-US" sz="1400" dirty="0"/>
              <a:t> : Ball -&gt; ??</a:t>
            </a:r>
          </a:p>
          <a:p>
            <a:r>
              <a:rPr lang="en-US" sz="1400" dirty="0"/>
              <a:t>(define (ball-</a:t>
            </a:r>
            <a:r>
              <a:rPr lang="en-US" sz="1400" dirty="0" err="1"/>
              <a:t>fn</a:t>
            </a:r>
            <a:r>
              <a:rPr lang="en-US" sz="1400" dirty="0"/>
              <a:t> b)</a:t>
            </a:r>
          </a:p>
          <a:p>
            <a:r>
              <a:rPr lang="en-US" sz="1400" dirty="0"/>
              <a:t>  (... (ball-x b)</a:t>
            </a:r>
          </a:p>
          <a:p>
            <a:r>
              <a:rPr lang="en-US" sz="1400" dirty="0"/>
              <a:t>       (ball-y b)</a:t>
            </a:r>
          </a:p>
          <a:p>
            <a:r>
              <a:rPr lang="en-US" sz="1400" dirty="0"/>
              <a:t>       (ball-radius b)</a:t>
            </a:r>
          </a:p>
          <a:p>
            <a:r>
              <a:rPr lang="en-US" sz="1400" dirty="0"/>
              <a:t>       (ball-selected? b)))</a:t>
            </a:r>
          </a:p>
        </p:txBody>
      </p:sp>
    </p:spTree>
    <p:extLst>
      <p:ext uri="{BB962C8B-B14F-4D97-AF65-F5344CB8AC3E}">
        <p14:creationId xmlns:p14="http://schemas.microsoft.com/office/powerpoint/2010/main" val="17841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Mouse events</a:t>
            </a:r>
          </a:p>
        </p:txBody>
      </p:sp>
      <p:sp>
        <p:nvSpPr>
          <p:cNvPr id="3" name="Content Placeholder 2"/>
          <p:cNvSpPr>
            <a:spLocks noGrp="1"/>
          </p:cNvSpPr>
          <p:nvPr>
            <p:ph idx="1"/>
          </p:nvPr>
        </p:nvSpPr>
        <p:spPr>
          <a:xfrm>
            <a:off x="457200" y="1600200"/>
            <a:ext cx="8458200" cy="4525963"/>
          </a:xfrm>
        </p:spPr>
        <p:txBody>
          <a:bodyPr>
            <a:normAutofit lnSpcReduction="10000"/>
          </a:bodyPr>
          <a:lstStyle/>
          <a:p>
            <a:r>
              <a:rPr lang="en-US" dirty="0" err="1"/>
              <a:t>MouseEvent</a:t>
            </a:r>
            <a:r>
              <a:rPr lang="en-US" dirty="0"/>
              <a:t> is defined in the 2htdp/universe module. Every </a:t>
            </a:r>
            <a:r>
              <a:rPr lang="en-US" dirty="0" err="1"/>
              <a:t>MouseEvent</a:t>
            </a:r>
            <a:r>
              <a:rPr lang="en-US" dirty="0"/>
              <a:t> is represented as a string, but not every string is the representation of a mouse event.  </a:t>
            </a:r>
          </a:p>
          <a:p>
            <a:r>
              <a:rPr lang="en-US" dirty="0"/>
              <a:t>Two mouse events can be compared with mouse=?</a:t>
            </a:r>
          </a:p>
          <a:p>
            <a:r>
              <a:rPr lang="en-US" dirty="0"/>
              <a:t>Mouse events are reported with a location, consisting of two integers representing the x and y position of the event on the canvas.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764615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nsolas" pitchFamily="49" charset="0"/>
                <a:cs typeface="Consolas" pitchFamily="49" charset="0"/>
              </a:rPr>
              <a:t>ball-after-mouse</a:t>
            </a:r>
          </a:p>
        </p:txBody>
      </p:sp>
      <p:sp>
        <p:nvSpPr>
          <p:cNvPr id="3" name="Content Placeholder 2"/>
          <p:cNvSpPr>
            <a:spLocks noGrp="1"/>
          </p:cNvSpPr>
          <p:nvPr>
            <p:ph idx="1"/>
          </p:nvPr>
        </p:nvSpPr>
        <p:spPr/>
        <p:txBody>
          <a:bodyPr>
            <a:normAutofit lnSpcReduction="10000"/>
          </a:bodyPr>
          <a:lstStyle/>
          <a:p>
            <a:r>
              <a:rPr lang="en-US" dirty="0"/>
              <a:t>;; ball-after-mouse : </a:t>
            </a:r>
          </a:p>
          <a:p>
            <a:r>
              <a:rPr lang="en-US" dirty="0"/>
              <a:t>;;    Ball Integer </a:t>
            </a:r>
            <a:r>
              <a:rPr lang="en-US" dirty="0" err="1"/>
              <a:t>Integer</a:t>
            </a:r>
            <a:r>
              <a:rPr lang="en-US" dirty="0"/>
              <a:t> </a:t>
            </a:r>
            <a:r>
              <a:rPr lang="en-US" dirty="0" err="1"/>
              <a:t>MouseEvent</a:t>
            </a:r>
            <a:r>
              <a:rPr lang="en-US" dirty="0"/>
              <a:t> -&gt; Ball</a:t>
            </a:r>
          </a:p>
          <a:p>
            <a:r>
              <a:rPr lang="en-US" dirty="0"/>
              <a:t>;; GIVEN: a ball, a location and a mouse event</a:t>
            </a:r>
          </a:p>
          <a:p>
            <a:r>
              <a:rPr lang="en-US" dirty="0"/>
              <a:t>;; RETURNS: the ball after the given mouse event at </a:t>
            </a:r>
          </a:p>
          <a:p>
            <a:r>
              <a:rPr lang="en-US" dirty="0"/>
              <a:t>;; the given location.</a:t>
            </a:r>
          </a:p>
          <a:p>
            <a:r>
              <a:rPr lang="en-US" dirty="0"/>
              <a:t>;; STRATEGY: Cases on </a:t>
            </a:r>
            <a:r>
              <a:rPr lang="en-US" dirty="0" err="1"/>
              <a:t>mev</a:t>
            </a:r>
            <a:endParaRPr lang="en-US" dirty="0"/>
          </a:p>
          <a:p>
            <a:r>
              <a:rPr lang="en-US" dirty="0"/>
              <a:t>(define (ball-after-mouse b mx my </a:t>
            </a:r>
            <a:r>
              <a:rPr lang="en-US" dirty="0" err="1"/>
              <a:t>mev</a:t>
            </a:r>
            <a:r>
              <a:rPr lang="en-US" dirty="0"/>
              <a:t>)</a:t>
            </a:r>
          </a:p>
          <a:p>
            <a:r>
              <a:rPr lang="en-US" dirty="0"/>
              <a:t>  (</a:t>
            </a:r>
            <a:r>
              <a:rPr lang="en-US" dirty="0" err="1"/>
              <a:t>cond</a:t>
            </a:r>
            <a:endParaRPr lang="en-US" dirty="0"/>
          </a:p>
          <a:p>
            <a:r>
              <a:rPr lang="en-US" dirty="0"/>
              <a:t>    [(mouse=? </a:t>
            </a:r>
            <a:r>
              <a:rPr lang="en-US" dirty="0" err="1"/>
              <a:t>mev</a:t>
            </a:r>
            <a:r>
              <a:rPr lang="en-US" dirty="0"/>
              <a:t> "button-down") </a:t>
            </a:r>
          </a:p>
          <a:p>
            <a:r>
              <a:rPr lang="en-US" dirty="0"/>
              <a:t>     (ball-after-button-down b mx my)]</a:t>
            </a:r>
          </a:p>
          <a:p>
            <a:r>
              <a:rPr lang="en-US" dirty="0"/>
              <a:t>    [(mouse=? </a:t>
            </a:r>
            <a:r>
              <a:rPr lang="en-US" dirty="0" err="1"/>
              <a:t>mev</a:t>
            </a:r>
            <a:r>
              <a:rPr lang="en-US" dirty="0"/>
              <a:t> "drag") </a:t>
            </a:r>
          </a:p>
          <a:p>
            <a:r>
              <a:rPr lang="en-US" dirty="0"/>
              <a:t>     (ball-after-drag b mx my)]</a:t>
            </a:r>
          </a:p>
          <a:p>
            <a:r>
              <a:rPr lang="en-US" dirty="0"/>
              <a:t>    [(mouse=? </a:t>
            </a:r>
            <a:r>
              <a:rPr lang="en-US" dirty="0" err="1"/>
              <a:t>mev</a:t>
            </a:r>
            <a:r>
              <a:rPr lang="en-US" dirty="0"/>
              <a:t> "button-up") </a:t>
            </a:r>
          </a:p>
          <a:p>
            <a:r>
              <a:rPr lang="en-US" dirty="0"/>
              <a:t>     (ball-after-button-up b mx my)]</a:t>
            </a:r>
          </a:p>
          <a:p>
            <a:r>
              <a:rPr lang="en-US" dirty="0"/>
              <a:t>    [else b]))</a:t>
            </a:r>
          </a:p>
        </p:txBody>
      </p:sp>
      <p:sp>
        <p:nvSpPr>
          <p:cNvPr id="4" name="Rectangle 3"/>
          <p:cNvSpPr/>
          <p:nvPr/>
        </p:nvSpPr>
        <p:spPr>
          <a:xfrm>
            <a:off x="5486400" y="5380672"/>
            <a:ext cx="3429000" cy="147732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We now have a </a:t>
            </a:r>
            <a:r>
              <a:rPr lang="en-US" dirty="0" err="1"/>
              <a:t>wishlist</a:t>
            </a:r>
            <a:r>
              <a:rPr lang="en-US" dirty="0"/>
              <a:t> of functions to design:</a:t>
            </a:r>
          </a:p>
          <a:p>
            <a:r>
              <a:rPr lang="en-US" b="1" dirty="0"/>
              <a:t>ball-after-button-down</a:t>
            </a:r>
          </a:p>
          <a:p>
            <a:r>
              <a:rPr lang="en-US" b="1" dirty="0"/>
              <a:t>ball-after-drag</a:t>
            </a:r>
          </a:p>
          <a:p>
            <a:r>
              <a:rPr lang="en-US" b="1" dirty="0"/>
              <a:t>ball-after-button-up</a:t>
            </a:r>
          </a:p>
        </p:txBody>
      </p:sp>
      <p:sp>
        <p:nvSpPr>
          <p:cNvPr id="5" name="TextBox 4"/>
          <p:cNvSpPr txBox="1"/>
          <p:nvPr/>
        </p:nvSpPr>
        <p:spPr>
          <a:xfrm>
            <a:off x="5486400" y="3700462"/>
            <a:ext cx="3429000" cy="147732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We first do cases on the mouse event. The data is handed off to one of several help functions.  Each help function will decompose the compound data.</a:t>
            </a:r>
          </a:p>
        </p:txBody>
      </p:sp>
    </p:spTree>
    <p:extLst>
      <p:ext uri="{BB962C8B-B14F-4D97-AF65-F5344CB8AC3E}">
        <p14:creationId xmlns:p14="http://schemas.microsoft.com/office/powerpoint/2010/main" val="198191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sz="half" idx="1"/>
            <p:extLst>
              <p:ext uri="{D42A27DB-BD31-4B8C-83A1-F6EECF244321}">
                <p14:modId xmlns:p14="http://schemas.microsoft.com/office/powerpoint/2010/main" val="3525520938"/>
              </p:ext>
            </p:extLst>
          </p:nvPr>
        </p:nvGraphicFramePr>
        <p:xfrm>
          <a:off x="381000" y="1332681"/>
          <a:ext cx="4038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ln w="25400">
            <a:solidFill>
              <a:schemeClr val="accent1"/>
            </a:solidFill>
          </a:ln>
        </p:spPr>
        <p:txBody>
          <a:bodyPr vert="horz" lIns="91440" tIns="45720" rIns="91440" bIns="45720" rtlCol="0" anchor="ctr">
            <a:normAutofit fontScale="90000"/>
          </a:bodyPr>
          <a:lstStyle/>
          <a:p>
            <a:r>
              <a:rPr lang="en-US" dirty="0"/>
              <a:t>Remember: The Shape of the Program Follows the Shape of the Data</a:t>
            </a:r>
          </a:p>
        </p:txBody>
      </p:sp>
      <p:sp>
        <p:nvSpPr>
          <p:cNvPr id="4" name="Slide Number Placeholder 3"/>
          <p:cNvSpPr>
            <a:spLocks noGrp="1"/>
          </p:cNvSpPr>
          <p:nvPr>
            <p:ph type="sldNum" sz="quarter" idx="12"/>
          </p:nvPr>
        </p:nvSpPr>
        <p:spPr/>
        <p:txBody>
          <a:bodyPr/>
          <a:lstStyle/>
          <a:p>
            <a:fld id="{8D704B19-8EED-495A-99FA-12E5518CCC54}" type="slidenum">
              <a:rPr lang="en-US" smtClean="0"/>
              <a:pPr/>
              <a:t>13</a:t>
            </a:fld>
            <a:endParaRPr lang="en-US"/>
          </a:p>
        </p:txBody>
      </p:sp>
      <p:sp>
        <p:nvSpPr>
          <p:cNvPr id="10" name="Rectangle 9"/>
          <p:cNvSpPr/>
          <p:nvPr/>
        </p:nvSpPr>
        <p:spPr>
          <a:xfrm>
            <a:off x="4862241" y="3475923"/>
            <a:ext cx="1466022"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ball-after-button-down</a:t>
            </a:r>
          </a:p>
        </p:txBody>
      </p:sp>
      <p:sp>
        <p:nvSpPr>
          <p:cNvPr id="13" name="Rectangle 12"/>
          <p:cNvSpPr/>
          <p:nvPr/>
        </p:nvSpPr>
        <p:spPr>
          <a:xfrm>
            <a:off x="6139714" y="2341504"/>
            <a:ext cx="1404085"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ball-after-mouse-event</a:t>
            </a:r>
          </a:p>
        </p:txBody>
      </p:sp>
      <p:sp>
        <p:nvSpPr>
          <p:cNvPr id="15" name="Rectangle 14"/>
          <p:cNvSpPr/>
          <p:nvPr/>
        </p:nvSpPr>
        <p:spPr>
          <a:xfrm>
            <a:off x="6210299" y="3865504"/>
            <a:ext cx="13335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ball-after-drag</a:t>
            </a:r>
          </a:p>
        </p:txBody>
      </p:sp>
      <p:cxnSp>
        <p:nvCxnSpPr>
          <p:cNvPr id="21" name="Straight Arrow Connector 20"/>
          <p:cNvCxnSpPr>
            <a:stCxn id="13" idx="2"/>
            <a:endCxn id="10" idx="0"/>
          </p:cNvCxnSpPr>
          <p:nvPr/>
        </p:nvCxnSpPr>
        <p:spPr>
          <a:xfrm flipH="1">
            <a:off x="5595252" y="3103504"/>
            <a:ext cx="1246505" cy="372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2"/>
            <a:endCxn id="15" idx="0"/>
          </p:cNvCxnSpPr>
          <p:nvPr/>
        </p:nvCxnSpPr>
        <p:spPr>
          <a:xfrm>
            <a:off x="6841757" y="3103504"/>
            <a:ext cx="35292" cy="762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295400" y="5368203"/>
            <a:ext cx="1676400" cy="369332"/>
          </a:xfrm>
          <a:prstGeom prst="rect">
            <a:avLst/>
          </a:prstGeom>
          <a:solidFill>
            <a:schemeClr val="accent1">
              <a:lumMod val="20000"/>
              <a:lumOff val="80000"/>
            </a:schemeClr>
          </a:solidFill>
        </p:spPr>
        <p:txBody>
          <a:bodyPr wrap="square" rtlCol="0">
            <a:spAutoFit/>
          </a:bodyPr>
          <a:lstStyle/>
          <a:p>
            <a:r>
              <a:rPr lang="en-US" dirty="0"/>
              <a:t>Data Hierarchy</a:t>
            </a:r>
          </a:p>
        </p:txBody>
      </p:sp>
      <p:sp>
        <p:nvSpPr>
          <p:cNvPr id="28" name="TextBox 27"/>
          <p:cNvSpPr txBox="1"/>
          <p:nvPr/>
        </p:nvSpPr>
        <p:spPr>
          <a:xfrm flipH="1">
            <a:off x="5682515" y="5091204"/>
            <a:ext cx="2057400" cy="923330"/>
          </a:xfrm>
          <a:prstGeom prst="rect">
            <a:avLst/>
          </a:prstGeom>
          <a:solidFill>
            <a:schemeClr val="accent1">
              <a:lumMod val="20000"/>
              <a:lumOff val="80000"/>
            </a:schemeClr>
          </a:solidFill>
        </p:spPr>
        <p:txBody>
          <a:bodyPr wrap="square" rtlCol="0">
            <a:spAutoFit/>
          </a:bodyPr>
          <a:lstStyle/>
          <a:p>
            <a:r>
              <a:rPr lang="en-US" dirty="0"/>
              <a:t>Call Tree (the arrow goes from caller to </a:t>
            </a:r>
            <a:r>
              <a:rPr lang="en-US" dirty="0" err="1"/>
              <a:t>callee</a:t>
            </a:r>
            <a:r>
              <a:rPr lang="en-US" dirty="0"/>
              <a:t>)</a:t>
            </a:r>
          </a:p>
        </p:txBody>
      </p:sp>
      <p:sp>
        <p:nvSpPr>
          <p:cNvPr id="16" name="Rectangle 15"/>
          <p:cNvSpPr/>
          <p:nvPr/>
        </p:nvSpPr>
        <p:spPr>
          <a:xfrm>
            <a:off x="7353300" y="4207320"/>
            <a:ext cx="13335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ball-after-button-up</a:t>
            </a:r>
          </a:p>
        </p:txBody>
      </p:sp>
      <p:cxnSp>
        <p:nvCxnSpPr>
          <p:cNvPr id="17" name="Straight Arrow Connector 16"/>
          <p:cNvCxnSpPr>
            <a:stCxn id="13" idx="2"/>
            <a:endCxn id="16" idx="0"/>
          </p:cNvCxnSpPr>
          <p:nvPr/>
        </p:nvCxnSpPr>
        <p:spPr>
          <a:xfrm>
            <a:off x="6841757" y="3103504"/>
            <a:ext cx="1178293" cy="11038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012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nsolas" pitchFamily="49" charset="0"/>
                <a:cs typeface="Consolas" pitchFamily="49" charset="0"/>
              </a:rPr>
              <a:t>ball-after-drag</a:t>
            </a:r>
          </a:p>
        </p:txBody>
      </p:sp>
      <p:sp>
        <p:nvSpPr>
          <p:cNvPr id="3" name="Content Placeholder 2"/>
          <p:cNvSpPr>
            <a:spLocks noGrp="1"/>
          </p:cNvSpPr>
          <p:nvPr>
            <p:ph idx="1"/>
          </p:nvPr>
        </p:nvSpPr>
        <p:spPr/>
        <p:txBody>
          <a:bodyPr>
            <a:normAutofit/>
          </a:bodyPr>
          <a:lstStyle/>
          <a:p>
            <a:r>
              <a:rPr lang="en-US" sz="2400" dirty="0"/>
              <a:t>;; ball-after-drag </a:t>
            </a:r>
          </a:p>
          <a:p>
            <a:r>
              <a:rPr lang="en-US" sz="2400" dirty="0"/>
              <a:t>;;      : Ball Integer </a:t>
            </a:r>
            <a:r>
              <a:rPr lang="en-US" sz="2400" dirty="0" err="1"/>
              <a:t>Integer</a:t>
            </a:r>
            <a:r>
              <a:rPr lang="en-US" sz="2400" dirty="0"/>
              <a:t> -&gt; Ball</a:t>
            </a:r>
          </a:p>
          <a:p>
            <a:r>
              <a:rPr lang="en-US" sz="2400" dirty="0"/>
              <a:t>;; GIVEN: a ball and a location</a:t>
            </a:r>
          </a:p>
          <a:p>
            <a:r>
              <a:rPr lang="en-US" sz="2400" dirty="0"/>
              <a:t>;; RETURNS: the state of the ball after a drag</a:t>
            </a:r>
          </a:p>
          <a:p>
            <a:r>
              <a:rPr lang="en-US" sz="2400" dirty="0"/>
              <a:t>;;    event at the given location.</a:t>
            </a:r>
          </a:p>
          <a:p>
            <a:r>
              <a:rPr lang="en-US" sz="2400" dirty="0"/>
              <a:t>;; STRATEGY: Use template for Ball on b.</a:t>
            </a:r>
          </a:p>
          <a:p>
            <a:r>
              <a:rPr lang="en-US" sz="2400" dirty="0"/>
              <a:t>(define (ball-after-drag b x y)</a:t>
            </a:r>
          </a:p>
          <a:p>
            <a:r>
              <a:rPr lang="en-US" sz="2400" dirty="0"/>
              <a:t>  (if (ball-selected? b)</a:t>
            </a:r>
          </a:p>
          <a:p>
            <a:r>
              <a:rPr lang="en-US" sz="2400" dirty="0"/>
              <a:t>    (ball-moved-to b x y)</a:t>
            </a:r>
          </a:p>
          <a:p>
            <a:r>
              <a:rPr lang="en-US" sz="2400" dirty="0"/>
              <a:t>    b))</a:t>
            </a:r>
          </a:p>
        </p:txBody>
      </p:sp>
      <p:sp>
        <p:nvSpPr>
          <p:cNvPr id="5" name="TextBox 4"/>
          <p:cNvSpPr txBox="1"/>
          <p:nvPr/>
        </p:nvSpPr>
        <p:spPr>
          <a:xfrm>
            <a:off x="482600" y="5410200"/>
            <a:ext cx="6324600" cy="1200329"/>
          </a:xfrm>
          <a:prstGeom prst="rect">
            <a:avLst/>
          </a:prstGeom>
          <a:solidFill>
            <a:schemeClr val="accent1">
              <a:lumMod val="20000"/>
              <a:lumOff val="80000"/>
            </a:schemeClr>
          </a:solidFill>
        </p:spPr>
        <p:txBody>
          <a:bodyPr wrap="square" rtlCol="0">
            <a:spAutoFit/>
          </a:bodyPr>
          <a:lstStyle>
            <a:defPPr>
              <a:defRPr lang="en-US"/>
            </a:defPPr>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This moves the ball so its center is at the mouse point.  That’s probably not what you want in a real application.  You probably want something that we call “smooth drag”, which we’ll learn about in a problem set coming up soon.</a:t>
            </a:r>
          </a:p>
        </p:txBody>
      </p:sp>
      <p:sp>
        <p:nvSpPr>
          <p:cNvPr id="6" name="TextBox 5"/>
          <p:cNvSpPr txBox="1"/>
          <p:nvPr/>
        </p:nvSpPr>
        <p:spPr>
          <a:xfrm>
            <a:off x="6553200" y="4012069"/>
            <a:ext cx="2514600" cy="1200329"/>
          </a:xfrm>
          <a:prstGeom prst="rect">
            <a:avLst/>
          </a:prstGeom>
          <a:solidFill>
            <a:schemeClr val="accent1">
              <a:lumMod val="20000"/>
              <a:lumOff val="80000"/>
            </a:schemeClr>
          </a:solidFill>
        </p:spPr>
        <p:txBody>
          <a:bodyPr wrap="square" rtlCol="0">
            <a:spAutoFit/>
          </a:bodyPr>
          <a:lstStyle/>
          <a:p>
            <a:r>
              <a:rPr lang="en-US" dirty="0"/>
              <a:t>or “cases on whether ball is selected”.  Either is an OK description of the strategy.</a:t>
            </a:r>
          </a:p>
        </p:txBody>
      </p:sp>
      <p:cxnSp>
        <p:nvCxnSpPr>
          <p:cNvPr id="8" name="Straight Arrow Connector 7"/>
          <p:cNvCxnSpPr>
            <a:stCxn id="6" idx="0"/>
          </p:cNvCxnSpPr>
          <p:nvPr/>
        </p:nvCxnSpPr>
        <p:spPr>
          <a:xfrm flipH="1" flipV="1">
            <a:off x="7315200" y="3657600"/>
            <a:ext cx="495300" cy="35446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511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nsolas" pitchFamily="49" charset="0"/>
                <a:cs typeface="Consolas" pitchFamily="49" charset="0"/>
              </a:rPr>
              <a:t>ball-moved-to</a:t>
            </a:r>
          </a:p>
        </p:txBody>
      </p:sp>
      <p:sp>
        <p:nvSpPr>
          <p:cNvPr id="3" name="Content Placeholder 2"/>
          <p:cNvSpPr>
            <a:spLocks noGrp="1"/>
          </p:cNvSpPr>
          <p:nvPr>
            <p:ph idx="1"/>
          </p:nvPr>
        </p:nvSpPr>
        <p:spPr/>
        <p:txBody>
          <a:bodyPr>
            <a:noAutofit/>
          </a:bodyPr>
          <a:lstStyle/>
          <a:p>
            <a:r>
              <a:rPr lang="en-US" sz="2400" dirty="0"/>
              <a:t>;; ball-moved-to : Ball Integer </a:t>
            </a:r>
            <a:r>
              <a:rPr lang="en-US" sz="2400" dirty="0" err="1"/>
              <a:t>Integer</a:t>
            </a:r>
            <a:r>
              <a:rPr lang="en-US" sz="2400" dirty="0"/>
              <a:t> -&gt; Ball</a:t>
            </a:r>
          </a:p>
          <a:p>
            <a:r>
              <a:rPr lang="en-US" sz="2400" dirty="0"/>
              <a:t>;; GIVEN: a ball and a set of coordinates</a:t>
            </a:r>
          </a:p>
          <a:p>
            <a:r>
              <a:rPr lang="en-US" sz="2400" dirty="0"/>
              <a:t>;; RETURNS: a ball like the given one, except</a:t>
            </a:r>
          </a:p>
          <a:p>
            <a:r>
              <a:rPr lang="en-US" sz="2400" dirty="0"/>
              <a:t>;; that it has been moved to the given </a:t>
            </a:r>
          </a:p>
          <a:p>
            <a:r>
              <a:rPr lang="en-US" sz="2400" dirty="0"/>
              <a:t>;; coordinates.</a:t>
            </a:r>
          </a:p>
          <a:p>
            <a:r>
              <a:rPr lang="en-US" sz="2400" dirty="0"/>
              <a:t>;; STRATEGY: use template for Ball on b</a:t>
            </a:r>
          </a:p>
          <a:p>
            <a:endParaRPr lang="en-US" sz="2400" dirty="0"/>
          </a:p>
          <a:p>
            <a:r>
              <a:rPr lang="en-US" sz="2400" dirty="0"/>
              <a:t>(define (ball-moved-to b x y)</a:t>
            </a:r>
          </a:p>
          <a:p>
            <a:r>
              <a:rPr lang="en-US" sz="2400" dirty="0"/>
              <a:t>  (make-ball x y</a:t>
            </a:r>
          </a:p>
          <a:p>
            <a:r>
              <a:rPr lang="en-US" sz="2400" dirty="0"/>
              <a:t>    (ball-radius b)</a:t>
            </a:r>
          </a:p>
          <a:p>
            <a:r>
              <a:rPr lang="en-US" sz="2400" dirty="0"/>
              <a:t>    (ball-selected? b)))</a:t>
            </a:r>
          </a:p>
        </p:txBody>
      </p:sp>
      <p:sp>
        <p:nvSpPr>
          <p:cNvPr id="5" name="TextBox 4"/>
          <p:cNvSpPr txBox="1"/>
          <p:nvPr/>
        </p:nvSpPr>
        <p:spPr>
          <a:xfrm>
            <a:off x="5486400" y="3962400"/>
            <a:ext cx="3581400" cy="2308324"/>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You could describe the strategy here as “use the observer template,” since we are using the fields of the ball, or as “use the constructor template”, since we are using make-ball.  Either would be OK, or you could simply write “use template”, as we’ve done here.</a:t>
            </a:r>
          </a:p>
        </p:txBody>
      </p:sp>
    </p:spTree>
    <p:extLst>
      <p:ext uri="{BB962C8B-B14F-4D97-AF65-F5344CB8AC3E}">
        <p14:creationId xmlns:p14="http://schemas.microsoft.com/office/powerpoint/2010/main" val="717396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a:t>A bigger portion of the call tree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6" name="Rectangle 5"/>
          <p:cNvSpPr/>
          <p:nvPr/>
        </p:nvSpPr>
        <p:spPr>
          <a:xfrm>
            <a:off x="3238500" y="2209800"/>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ball-after-mouse</a:t>
            </a:r>
          </a:p>
        </p:txBody>
      </p:sp>
      <p:sp>
        <p:nvSpPr>
          <p:cNvPr id="7" name="Rectangle 6"/>
          <p:cNvSpPr/>
          <p:nvPr/>
        </p:nvSpPr>
        <p:spPr>
          <a:xfrm>
            <a:off x="5791200" y="3382962"/>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ball-after-drag</a:t>
            </a:r>
          </a:p>
        </p:txBody>
      </p:sp>
      <p:sp>
        <p:nvSpPr>
          <p:cNvPr id="8" name="Rectangle 7"/>
          <p:cNvSpPr/>
          <p:nvPr/>
        </p:nvSpPr>
        <p:spPr>
          <a:xfrm>
            <a:off x="3238500" y="3382962"/>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ball-after-button-up</a:t>
            </a:r>
          </a:p>
        </p:txBody>
      </p:sp>
      <p:sp>
        <p:nvSpPr>
          <p:cNvPr id="9" name="Rectangle 8"/>
          <p:cNvSpPr/>
          <p:nvPr/>
        </p:nvSpPr>
        <p:spPr>
          <a:xfrm>
            <a:off x="848710" y="3382962"/>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ball-after-button-down</a:t>
            </a:r>
          </a:p>
        </p:txBody>
      </p:sp>
      <p:cxnSp>
        <p:nvCxnSpPr>
          <p:cNvPr id="11" name="Straight Arrow Connector 10"/>
          <p:cNvCxnSpPr/>
          <p:nvPr/>
        </p:nvCxnSpPr>
        <p:spPr>
          <a:xfrm flipV="1">
            <a:off x="1686909" y="2971800"/>
            <a:ext cx="1551591" cy="411162"/>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0"/>
            <a:endCxn id="6" idx="2"/>
          </p:cNvCxnSpPr>
          <p:nvPr/>
        </p:nvCxnSpPr>
        <p:spPr>
          <a:xfrm flipV="1">
            <a:off x="4152900" y="2971800"/>
            <a:ext cx="0" cy="411162"/>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5067300" y="2980996"/>
            <a:ext cx="1668516" cy="381686"/>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791200" y="4621924"/>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ball-moved-to</a:t>
            </a:r>
          </a:p>
        </p:txBody>
      </p:sp>
      <p:cxnSp>
        <p:nvCxnSpPr>
          <p:cNvPr id="18" name="Straight Arrow Connector 17"/>
          <p:cNvCxnSpPr>
            <a:stCxn id="14" idx="0"/>
            <a:endCxn id="7" idx="2"/>
          </p:cNvCxnSpPr>
          <p:nvPr/>
        </p:nvCxnSpPr>
        <p:spPr>
          <a:xfrm flipV="1">
            <a:off x="6705600" y="4144962"/>
            <a:ext cx="0" cy="476962"/>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73771" y="5562600"/>
            <a:ext cx="2667000" cy="646331"/>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Will need to fill in more functions here</a:t>
            </a:r>
          </a:p>
        </p:txBody>
      </p:sp>
      <p:cxnSp>
        <p:nvCxnSpPr>
          <p:cNvPr id="21" name="Straight Arrow Connector 20"/>
          <p:cNvCxnSpPr/>
          <p:nvPr/>
        </p:nvCxnSpPr>
        <p:spPr>
          <a:xfrm flipH="1" flipV="1">
            <a:off x="1828800" y="4800600"/>
            <a:ext cx="353410" cy="71995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9" idx="2"/>
          </p:cNvCxnSpPr>
          <p:nvPr/>
        </p:nvCxnSpPr>
        <p:spPr>
          <a:xfrm flipV="1">
            <a:off x="1752600" y="4144962"/>
            <a:ext cx="10510" cy="350838"/>
          </a:xfrm>
          <a:prstGeom prst="straightConnector1">
            <a:avLst/>
          </a:prstGeom>
          <a:ln w="15875">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8" idx="2"/>
          </p:cNvCxnSpPr>
          <p:nvPr/>
        </p:nvCxnSpPr>
        <p:spPr>
          <a:xfrm flipV="1">
            <a:off x="4152900" y="4144962"/>
            <a:ext cx="0" cy="476962"/>
          </a:xfrm>
          <a:prstGeom prst="straightConnector1">
            <a:avLst/>
          </a:prstGeom>
          <a:ln w="15875">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556107" y="4800600"/>
            <a:ext cx="596793" cy="76200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306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172" y="304800"/>
            <a:ext cx="8229600" cy="1143000"/>
          </a:xfrm>
        </p:spPr>
        <p:txBody>
          <a:bodyPr>
            <a:normAutofit fontScale="90000"/>
          </a:bodyPr>
          <a:lstStyle/>
          <a:p>
            <a:r>
              <a:rPr lang="en-US" dirty="0">
                <a:cs typeface="Consolas" pitchFamily="49" charset="0"/>
              </a:rPr>
              <a:t>An inferior version of </a:t>
            </a:r>
            <a:r>
              <a:rPr lang="en-US" b="1" dirty="0">
                <a:cs typeface="Consolas" pitchFamily="49" charset="0"/>
              </a:rPr>
              <a:t>ball-after-drag</a:t>
            </a:r>
          </a:p>
        </p:txBody>
      </p:sp>
      <p:sp>
        <p:nvSpPr>
          <p:cNvPr id="3" name="Content Placeholder 2"/>
          <p:cNvSpPr>
            <a:spLocks noGrp="1"/>
          </p:cNvSpPr>
          <p:nvPr>
            <p:ph idx="1"/>
          </p:nvPr>
        </p:nvSpPr>
        <p:spPr/>
        <p:txBody>
          <a:bodyPr>
            <a:normAutofit lnSpcReduction="10000"/>
          </a:bodyPr>
          <a:lstStyle/>
          <a:p>
            <a:r>
              <a:rPr lang="en-US" sz="2400" dirty="0"/>
              <a:t>;; ball-after-drag </a:t>
            </a:r>
          </a:p>
          <a:p>
            <a:r>
              <a:rPr lang="en-US" sz="2400" dirty="0"/>
              <a:t>;;   : Ball Integer </a:t>
            </a:r>
            <a:r>
              <a:rPr lang="en-US" sz="2400" dirty="0" err="1"/>
              <a:t>Integer</a:t>
            </a:r>
            <a:r>
              <a:rPr lang="en-US" sz="2400" dirty="0"/>
              <a:t> -&gt; Ball</a:t>
            </a:r>
          </a:p>
          <a:p>
            <a:r>
              <a:rPr lang="en-US" sz="2400" dirty="0"/>
              <a:t>;; GIVEN: a ball and a location</a:t>
            </a:r>
          </a:p>
          <a:p>
            <a:r>
              <a:rPr lang="en-US" sz="2400" dirty="0"/>
              <a:t>;; RETURNS: the ball after a drag event at the</a:t>
            </a:r>
          </a:p>
          <a:p>
            <a:r>
              <a:rPr lang="en-US" sz="2400" dirty="0"/>
              <a:t>;; given location.</a:t>
            </a:r>
          </a:p>
          <a:p>
            <a:r>
              <a:rPr lang="en-US" sz="2400" dirty="0"/>
              <a:t>;; STRATEGY: Use template for Ball on b </a:t>
            </a:r>
          </a:p>
          <a:p>
            <a:endParaRPr lang="en-US" sz="2400" dirty="0"/>
          </a:p>
          <a:p>
            <a:r>
              <a:rPr lang="en-US" sz="2400" dirty="0"/>
              <a:t>(define (ball-after-drag b x y)</a:t>
            </a:r>
          </a:p>
          <a:p>
            <a:r>
              <a:rPr lang="en-US" sz="2400" dirty="0"/>
              <a:t>  (if (ball-selected? b)</a:t>
            </a:r>
          </a:p>
          <a:p>
            <a:r>
              <a:rPr lang="en-US" sz="2400" dirty="0"/>
              <a:t>    (make-ball x y</a:t>
            </a:r>
          </a:p>
          <a:p>
            <a:r>
              <a:rPr lang="en-US" sz="2400" dirty="0"/>
              <a:t>      (ball-radius b)</a:t>
            </a:r>
          </a:p>
          <a:p>
            <a:r>
              <a:rPr lang="en-US" sz="2400" dirty="0"/>
              <a:t>      (ball-selected? b)))</a:t>
            </a:r>
          </a:p>
          <a:p>
            <a:r>
              <a:rPr lang="en-US" sz="2400" dirty="0"/>
              <a:t>    b))</a:t>
            </a:r>
          </a:p>
        </p:txBody>
      </p:sp>
      <p:sp>
        <p:nvSpPr>
          <p:cNvPr id="5" name="TextBox 4"/>
          <p:cNvSpPr txBox="1"/>
          <p:nvPr/>
        </p:nvSpPr>
        <p:spPr>
          <a:xfrm>
            <a:off x="5536275" y="4524237"/>
            <a:ext cx="3200400" cy="1754326"/>
          </a:xfrm>
          <a:prstGeom prst="rect">
            <a:avLst/>
          </a:prstGeom>
          <a:solidFill>
            <a:schemeClr val="accent2">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This version is not as good as the preceding one, because it does two tasks:  it decides WHEN to move the ball, and it also figures out HOW to move the ball.</a:t>
            </a:r>
          </a:p>
        </p:txBody>
      </p:sp>
    </p:spTree>
    <p:extLst>
      <p:ext uri="{BB962C8B-B14F-4D97-AF65-F5344CB8AC3E}">
        <p14:creationId xmlns:p14="http://schemas.microsoft.com/office/powerpoint/2010/main" val="1176464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a:t>
            </a:r>
          </a:p>
        </p:txBody>
      </p:sp>
      <p:sp>
        <p:nvSpPr>
          <p:cNvPr id="3" name="Content Placeholder 2"/>
          <p:cNvSpPr>
            <a:spLocks noGrp="1"/>
          </p:cNvSpPr>
          <p:nvPr>
            <p:ph idx="1"/>
          </p:nvPr>
        </p:nvSpPr>
        <p:spPr/>
        <p:txBody>
          <a:bodyPr/>
          <a:lstStyle/>
          <a:p>
            <a:r>
              <a:rPr lang="en-US" dirty="0"/>
              <a:t>Sometimes it’s really clearer to take apart two things at once.</a:t>
            </a:r>
          </a:p>
          <a:p>
            <a:r>
              <a:rPr lang="en-US" dirty="0"/>
              <a:t>Almost always this is because you are taking apart two compounds.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634912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balls-</a:t>
            </a:r>
            <a:r>
              <a:rPr lang="en-US" dirty="0" err="1"/>
              <a:t>collide.rkt</a:t>
            </a:r>
            <a:endParaRPr lang="en-US" dirty="0"/>
          </a:p>
        </p:txBody>
      </p:sp>
      <p:sp>
        <p:nvSpPr>
          <p:cNvPr id="5" name="Content Placeholder 4"/>
          <p:cNvSpPr>
            <a:spLocks noGrp="1"/>
          </p:cNvSpPr>
          <p:nvPr>
            <p:ph idx="1"/>
          </p:nvPr>
        </p:nvSpPr>
        <p:spPr>
          <a:xfrm>
            <a:off x="457200" y="1600200"/>
            <a:ext cx="8382000" cy="4525963"/>
          </a:xfrm>
        </p:spPr>
        <p:txBody>
          <a:bodyPr>
            <a:normAutofit/>
          </a:bodyPr>
          <a:lstStyle/>
          <a:p>
            <a:pPr>
              <a:spcBef>
                <a:spcPts val="0"/>
              </a:spcBef>
            </a:pPr>
            <a:r>
              <a:rPr lang="en-US" sz="2400" dirty="0"/>
              <a:t>;; balls-intersect? : Ball </a:t>
            </a:r>
            <a:r>
              <a:rPr lang="en-US" sz="2400" dirty="0" err="1"/>
              <a:t>Ball</a:t>
            </a:r>
            <a:r>
              <a:rPr lang="en-US" sz="2400" dirty="0"/>
              <a:t> -&gt; Boolean</a:t>
            </a:r>
          </a:p>
          <a:p>
            <a:pPr>
              <a:spcBef>
                <a:spcPts val="0"/>
              </a:spcBef>
            </a:pPr>
            <a:r>
              <a:rPr lang="en-US" sz="2400" dirty="0"/>
              <a:t>;; GIVEN: two balls</a:t>
            </a:r>
          </a:p>
          <a:p>
            <a:pPr>
              <a:spcBef>
                <a:spcPts val="0"/>
              </a:spcBef>
            </a:pPr>
            <a:r>
              <a:rPr lang="en-US" sz="2400" dirty="0"/>
              <a:t>;; ANSWERS: do the balls intersect?</a:t>
            </a:r>
          </a:p>
          <a:p>
            <a:pPr>
              <a:spcBef>
                <a:spcPts val="0"/>
              </a:spcBef>
            </a:pPr>
            <a:r>
              <a:rPr lang="en-US" sz="2400" dirty="0"/>
              <a:t>;; STRATEGY: Use template for Ball on b1 and b2.</a:t>
            </a:r>
          </a:p>
          <a:p>
            <a:pPr>
              <a:spcBef>
                <a:spcPts val="0"/>
              </a:spcBef>
            </a:pPr>
            <a:endParaRPr lang="en-US" sz="2400" dirty="0"/>
          </a:p>
          <a:p>
            <a:pPr>
              <a:spcBef>
                <a:spcPts val="0"/>
              </a:spcBef>
            </a:pPr>
            <a:r>
              <a:rPr lang="en-US" sz="2400" dirty="0"/>
              <a:t>(define (balls-intersect? b1 b2)</a:t>
            </a:r>
          </a:p>
          <a:p>
            <a:pPr>
              <a:spcBef>
                <a:spcPts val="0"/>
              </a:spcBef>
            </a:pPr>
            <a:r>
              <a:rPr lang="en-US" sz="2400" dirty="0"/>
              <a:t>  (circles-intersect?</a:t>
            </a:r>
          </a:p>
          <a:p>
            <a:pPr>
              <a:spcBef>
                <a:spcPts val="0"/>
              </a:spcBef>
            </a:pPr>
            <a:r>
              <a:rPr lang="en-US" sz="2400" dirty="0"/>
              <a:t>    (ball-x b1) (ball-y b1) (ball-radius b1)</a:t>
            </a:r>
          </a:p>
          <a:p>
            <a:pPr>
              <a:spcBef>
                <a:spcPts val="0"/>
              </a:spcBef>
            </a:pPr>
            <a:r>
              <a:rPr lang="en-US" sz="2400" dirty="0"/>
              <a:t>    (ball-x b2) (ball-y b2) (ball-radius b2)))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6" name="TextBox 5"/>
          <p:cNvSpPr txBox="1"/>
          <p:nvPr/>
        </p:nvSpPr>
        <p:spPr>
          <a:xfrm>
            <a:off x="4648200" y="5404117"/>
            <a:ext cx="3593836" cy="923330"/>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r>
              <a:rPr lang="en-US" dirty="0"/>
              <a:t>This is OK, because trying to take the balls apart in separate functions just leads to awkward code.</a:t>
            </a:r>
          </a:p>
        </p:txBody>
      </p:sp>
    </p:spTree>
    <p:extLst>
      <p:ext uri="{BB962C8B-B14F-4D97-AF65-F5344CB8AC3E}">
        <p14:creationId xmlns:p14="http://schemas.microsoft.com/office/powerpoint/2010/main" val="244830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Don’t take apart more than one value at a time</a:t>
            </a:r>
          </a:p>
        </p:txBody>
      </p:sp>
      <p:sp>
        <p:nvSpPr>
          <p:cNvPr id="3" name="Content Placeholder 2"/>
          <p:cNvSpPr>
            <a:spLocks noGrp="1"/>
          </p:cNvSpPr>
          <p:nvPr>
            <p:ph idx="1"/>
          </p:nvPr>
        </p:nvSpPr>
        <p:spPr/>
        <p:txBody>
          <a:bodyPr>
            <a:normAutofit/>
          </a:bodyPr>
          <a:lstStyle/>
          <a:p>
            <a:r>
              <a:rPr lang="en-US" dirty="0"/>
              <a:t>Almost always this will leave you with a program that is a mess.</a:t>
            </a:r>
          </a:p>
          <a:p>
            <a:r>
              <a:rPr lang="en-US" dirty="0"/>
              <a:t>Better: If you need to do examine more than one value, examine one argument first, using its observer template, and pass the results on to a suitable help function or functions.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910390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Bef>
                <a:spcPts val="0"/>
              </a:spcBef>
            </a:pPr>
            <a:r>
              <a:rPr lang="en-US" sz="2000" dirty="0"/>
              <a:t>;; circles-intersect? : Real^3 </a:t>
            </a:r>
            <a:r>
              <a:rPr lang="en-US" sz="2000" dirty="0" err="1"/>
              <a:t>Real^3</a:t>
            </a:r>
            <a:r>
              <a:rPr lang="en-US" sz="2000" dirty="0"/>
              <a:t> -&gt; Boolean</a:t>
            </a:r>
          </a:p>
          <a:p>
            <a:pPr>
              <a:spcBef>
                <a:spcPts val="0"/>
              </a:spcBef>
            </a:pPr>
            <a:r>
              <a:rPr lang="en-US" sz="2000" dirty="0"/>
              <a:t>;; GIVEN: two positions and radii</a:t>
            </a:r>
          </a:p>
          <a:p>
            <a:pPr>
              <a:spcBef>
                <a:spcPts val="0"/>
              </a:spcBef>
            </a:pPr>
            <a:r>
              <a:rPr lang="en-US" sz="2000" dirty="0"/>
              <a:t>;; ANSWERS: Would two circles with the given</a:t>
            </a:r>
          </a:p>
          <a:p>
            <a:pPr>
              <a:spcBef>
                <a:spcPts val="0"/>
              </a:spcBef>
            </a:pPr>
            <a:r>
              <a:rPr lang="en-US" sz="2000" dirty="0"/>
              <a:t>;;  positions and radii intersect?</a:t>
            </a:r>
          </a:p>
          <a:p>
            <a:pPr>
              <a:spcBef>
                <a:spcPts val="0"/>
              </a:spcBef>
            </a:pPr>
            <a:r>
              <a:rPr lang="en-US" sz="2000" dirty="0"/>
              <a:t>;; STRATEGY: Transcribe formula</a:t>
            </a:r>
          </a:p>
          <a:p>
            <a:pPr>
              <a:spcBef>
                <a:spcPts val="0"/>
              </a:spcBef>
            </a:pPr>
            <a:r>
              <a:rPr lang="en-US" sz="2000" dirty="0"/>
              <a:t>(define (circles-intersect? x1 y1 r1 x2 y2 r2)</a:t>
            </a:r>
          </a:p>
          <a:p>
            <a:pPr>
              <a:spcBef>
                <a:spcPts val="0"/>
              </a:spcBef>
            </a:pPr>
            <a:r>
              <a:rPr lang="en-US" sz="2000" dirty="0"/>
              <a:t>  (&lt;=</a:t>
            </a:r>
          </a:p>
          <a:p>
            <a:pPr>
              <a:spcBef>
                <a:spcPts val="0"/>
              </a:spcBef>
            </a:pPr>
            <a:r>
              <a:rPr lang="en-US" sz="2000" dirty="0"/>
              <a:t>    (+</a:t>
            </a:r>
          </a:p>
          <a:p>
            <a:pPr>
              <a:spcBef>
                <a:spcPts val="0"/>
              </a:spcBef>
            </a:pPr>
            <a:r>
              <a:rPr lang="en-US" sz="2000" dirty="0"/>
              <a:t>      (</a:t>
            </a:r>
            <a:r>
              <a:rPr lang="en-US" sz="2000" dirty="0" err="1"/>
              <a:t>sqr</a:t>
            </a:r>
            <a:r>
              <a:rPr lang="en-US" sz="2000" dirty="0"/>
              <a:t> (- x1 x2))</a:t>
            </a:r>
          </a:p>
          <a:p>
            <a:pPr>
              <a:spcBef>
                <a:spcPts val="0"/>
              </a:spcBef>
            </a:pPr>
            <a:r>
              <a:rPr lang="en-US" sz="2000" dirty="0"/>
              <a:t>      (</a:t>
            </a:r>
            <a:r>
              <a:rPr lang="en-US" sz="2000" dirty="0" err="1"/>
              <a:t>sqr</a:t>
            </a:r>
            <a:r>
              <a:rPr lang="en-US" sz="2000" dirty="0"/>
              <a:t> (- y1 y2)))</a:t>
            </a:r>
          </a:p>
          <a:p>
            <a:pPr>
              <a:spcBef>
                <a:spcPts val="0"/>
              </a:spcBef>
            </a:pPr>
            <a:r>
              <a:rPr lang="en-US" sz="2000" dirty="0"/>
              <a:t>    (</a:t>
            </a:r>
            <a:r>
              <a:rPr lang="en-US" sz="2000" dirty="0" err="1"/>
              <a:t>sqr</a:t>
            </a:r>
            <a:r>
              <a:rPr lang="en-US" sz="2000" dirty="0"/>
              <a:t> (+ r1 r2))))</a:t>
            </a:r>
          </a:p>
        </p:txBody>
      </p:sp>
      <p:sp>
        <p:nvSpPr>
          <p:cNvPr id="2" name="Title 1"/>
          <p:cNvSpPr>
            <a:spLocks noGrp="1"/>
          </p:cNvSpPr>
          <p:nvPr>
            <p:ph type="title"/>
          </p:nvPr>
        </p:nvSpPr>
        <p:spPr/>
        <p:txBody>
          <a:bodyPr/>
          <a:lstStyle/>
          <a:p>
            <a:r>
              <a:rPr lang="en-US" b="1" dirty="0"/>
              <a:t>circles-intersect?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TextBox 4"/>
          <p:cNvSpPr txBox="1"/>
          <p:nvPr/>
        </p:nvSpPr>
        <p:spPr>
          <a:xfrm>
            <a:off x="5105400" y="3702685"/>
            <a:ext cx="3124200" cy="1477328"/>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r>
              <a:rPr lang="en-US" b="1" dirty="0"/>
              <a:t>circles-intersect? </a:t>
            </a:r>
            <a:r>
              <a:rPr lang="en-US" dirty="0"/>
              <a:t>knows about geometry.  It doesn't know about balls: </a:t>
            </a:r>
            <a:r>
              <a:rPr lang="en-US" dirty="0" err="1"/>
              <a:t>eg</a:t>
            </a:r>
            <a:r>
              <a:rPr lang="en-US" dirty="0"/>
              <a:t> it doesn't know the field names of Ball or about ball-selected? .</a:t>
            </a:r>
          </a:p>
        </p:txBody>
      </p:sp>
      <p:sp>
        <p:nvSpPr>
          <p:cNvPr id="6" name="TextBox 5"/>
          <p:cNvSpPr txBox="1"/>
          <p:nvPr/>
        </p:nvSpPr>
        <p:spPr>
          <a:xfrm>
            <a:off x="457200" y="5257800"/>
            <a:ext cx="4495800" cy="1200329"/>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r>
              <a:rPr lang="en-US" dirty="0"/>
              <a:t>If we changed the representation of balls, to add color, text, or to change the names of the fields, </a:t>
            </a:r>
            <a:r>
              <a:rPr lang="en-US" b="1" dirty="0"/>
              <a:t>circles-intersect? </a:t>
            </a:r>
            <a:r>
              <a:rPr lang="en-US" dirty="0"/>
              <a:t>wouldn't need to change.</a:t>
            </a:r>
          </a:p>
        </p:txBody>
      </p:sp>
      <p:sp>
        <p:nvSpPr>
          <p:cNvPr id="7" name="TextBox 6"/>
          <p:cNvSpPr txBox="1"/>
          <p:nvPr/>
        </p:nvSpPr>
        <p:spPr>
          <a:xfrm>
            <a:off x="5257800" y="5244147"/>
            <a:ext cx="2971800" cy="1477328"/>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r>
              <a:rPr lang="en-US" dirty="0"/>
              <a:t>If you didn't break up </a:t>
            </a:r>
            <a:r>
              <a:rPr lang="en-US" b="1" dirty="0"/>
              <a:t>balls-intersect? </a:t>
            </a:r>
            <a:r>
              <a:rPr lang="en-US" dirty="0"/>
              <a:t>with a help function like this, you would very likely be penalized for "needs help function"</a:t>
            </a:r>
          </a:p>
        </p:txBody>
      </p:sp>
    </p:spTree>
    <p:extLst>
      <p:ext uri="{BB962C8B-B14F-4D97-AF65-F5344CB8AC3E}">
        <p14:creationId xmlns:p14="http://schemas.microsoft.com/office/powerpoint/2010/main" val="426333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Writing good definitions</a:t>
            </a:r>
          </a:p>
        </p:txBody>
      </p:sp>
      <p:sp>
        <p:nvSpPr>
          <p:cNvPr id="3" name="Content Placeholder 2"/>
          <p:cNvSpPr>
            <a:spLocks noGrp="1"/>
          </p:cNvSpPr>
          <p:nvPr>
            <p:ph idx="1"/>
          </p:nvPr>
        </p:nvSpPr>
        <p:spPr/>
        <p:txBody>
          <a:bodyPr/>
          <a:lstStyle/>
          <a:p>
            <a:r>
              <a:rPr lang="en-US" dirty="0"/>
              <a:t>If your code is ugly, try decomposing things in the other order</a:t>
            </a:r>
          </a:p>
          <a:p>
            <a:pPr marL="342900" lvl="1" indent="-342900">
              <a:buFont typeface="Arial"/>
              <a:buChar char="•"/>
            </a:pPr>
            <a:r>
              <a:rPr lang="en-US" sz="3200" dirty="0"/>
              <a:t>Remember: Keep it short!</a:t>
            </a:r>
          </a:p>
          <a:p>
            <a:pPr marL="742950" lvl="2" indent="-342900"/>
            <a:r>
              <a:rPr lang="en-US" dirty="0"/>
              <a:t>If you have complicated junk in your function, you must have put it there for a reason.  Turn it into a separate function so you can explain it and test it.</a:t>
            </a:r>
          </a:p>
          <a:p>
            <a:pPr marL="742950" lvl="2" indent="-342900"/>
            <a:r>
              <a:rPr lang="en-US" dirty="0"/>
              <a:t>If your function is long and unruly, it probably means you are trying to do too much in one function.  Break up your function into separate pieces and use “Combine Simpler Functions.”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4225530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normAutofit fontScale="92500" lnSpcReduction="20000"/>
          </a:bodyPr>
          <a:lstStyle/>
          <a:p>
            <a:r>
              <a:rPr lang="en-US" dirty="0"/>
              <a:t>Study the files </a:t>
            </a:r>
          </a:p>
          <a:p>
            <a:pPr lvl="1"/>
            <a:r>
              <a:rPr lang="en-US" dirty="0"/>
              <a:t>02-3-1-traffic-light-with-timer.rkt </a:t>
            </a:r>
          </a:p>
          <a:p>
            <a:pPr lvl="1"/>
            <a:r>
              <a:rPr lang="en-US" dirty="0"/>
              <a:t>02-3-2-ball-after-mouse.rkt </a:t>
            </a:r>
          </a:p>
          <a:p>
            <a:pPr lvl="1"/>
            <a:r>
              <a:rPr lang="en-US" dirty="0"/>
              <a:t>02-5-balls-collide.rkt</a:t>
            </a:r>
          </a:p>
          <a:p>
            <a:pPr marL="0" indent="0">
              <a:buNone/>
            </a:pPr>
            <a:r>
              <a:rPr lang="en-US" dirty="0"/>
              <a:t>    in the Examples folder.</a:t>
            </a:r>
          </a:p>
          <a:p>
            <a:r>
              <a:rPr lang="en-US" dirty="0"/>
              <a:t>Run them.  Observe how untested code appears in orange </a:t>
            </a:r>
            <a:r>
              <a:rPr lang="en-US"/>
              <a:t>or black.</a:t>
            </a:r>
            <a:endParaRPr lang="en-US" dirty="0"/>
          </a:p>
          <a:p>
            <a:r>
              <a:rPr lang="en-US" dirty="0"/>
              <a:t>If you have questions or comments about this lesson, post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934005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continue the traffic light problem from the last lesson</a:t>
            </a:r>
          </a:p>
        </p:txBody>
      </p:sp>
      <p:sp>
        <p:nvSpPr>
          <p:cNvPr id="6" name="Content Placeholder 5"/>
          <p:cNvSpPr>
            <a:spLocks noGrp="1"/>
          </p:cNvSpPr>
          <p:nvPr>
            <p:ph sz="half" idx="1"/>
          </p:nvPr>
        </p:nvSpPr>
        <p:spPr/>
        <p:txBody>
          <a:bodyPr>
            <a:normAutofit/>
          </a:bodyPr>
          <a:lstStyle/>
          <a:p>
            <a:r>
              <a:rPr lang="en-US" sz="1200" dirty="0"/>
              <a:t>;; A Traffic Light changes its color every 20 seconds, controlled by a</a:t>
            </a:r>
          </a:p>
          <a:p>
            <a:r>
              <a:rPr lang="en-US" sz="1200" dirty="0"/>
              <a:t>;; countdown timer.</a:t>
            </a:r>
          </a:p>
          <a:p>
            <a:endParaRPr lang="en-US" sz="1200" dirty="0"/>
          </a:p>
          <a:p>
            <a:r>
              <a:rPr lang="en-US" sz="1200" dirty="0"/>
              <a:t>;; A </a:t>
            </a:r>
            <a:r>
              <a:rPr lang="en-US" sz="1200" dirty="0" err="1"/>
              <a:t>TrafficLight</a:t>
            </a:r>
            <a:r>
              <a:rPr lang="en-US" sz="1200" dirty="0"/>
              <a:t> is represented as a struct</a:t>
            </a:r>
          </a:p>
          <a:p>
            <a:r>
              <a:rPr lang="en-US" sz="1200" dirty="0"/>
              <a:t>;;  (make-light color time-left)</a:t>
            </a:r>
          </a:p>
          <a:p>
            <a:r>
              <a:rPr lang="en-US" sz="1200" dirty="0"/>
              <a:t>;; with the fields</a:t>
            </a:r>
          </a:p>
          <a:p>
            <a:r>
              <a:rPr lang="en-US" sz="1200" dirty="0"/>
              <a:t>;; color : Color  represents the current</a:t>
            </a:r>
          </a:p>
          <a:p>
            <a:r>
              <a:rPr lang="en-US" sz="1200" dirty="0"/>
              <a:t>;;                color of the traffic light</a:t>
            </a:r>
          </a:p>
          <a:p>
            <a:r>
              <a:rPr lang="en-US" sz="1200" dirty="0"/>
              <a:t>;; time-left : </a:t>
            </a:r>
            <a:r>
              <a:rPr lang="en-US" sz="1200" dirty="0" err="1"/>
              <a:t>TimerState</a:t>
            </a:r>
            <a:r>
              <a:rPr lang="en-US" sz="1200" dirty="0"/>
              <a:t>   represents the</a:t>
            </a:r>
          </a:p>
          <a:p>
            <a:r>
              <a:rPr lang="en-US" sz="1200" dirty="0"/>
              <a:t>;;              current state of the timer</a:t>
            </a:r>
          </a:p>
          <a:p>
            <a:endParaRPr lang="en-US" sz="1200" dirty="0"/>
          </a:p>
          <a:p>
            <a:r>
              <a:rPr lang="en-US" sz="1200" dirty="0"/>
              <a:t>;; For the purposes of this example, we leave</a:t>
            </a:r>
          </a:p>
          <a:p>
            <a:r>
              <a:rPr lang="en-US" sz="1200" dirty="0"/>
              <a:t>;; Color and </a:t>
            </a:r>
            <a:r>
              <a:rPr lang="en-US" sz="1200" dirty="0" err="1"/>
              <a:t>TimerState</a:t>
            </a:r>
            <a:r>
              <a:rPr lang="en-US" sz="1200" dirty="0"/>
              <a:t> undefined.  For a</a:t>
            </a:r>
          </a:p>
          <a:p>
            <a:r>
              <a:rPr lang="en-US" sz="1200" dirty="0"/>
              <a:t>;; working example, we would have to define </a:t>
            </a:r>
          </a:p>
          <a:p>
            <a:r>
              <a:rPr lang="en-US" sz="1200" dirty="0"/>
              <a:t>;; these.</a:t>
            </a:r>
          </a:p>
          <a:p>
            <a:endParaRPr lang="en-US" sz="1200" dirty="0"/>
          </a:p>
          <a:p>
            <a:r>
              <a:rPr lang="en-US" sz="1200" dirty="0"/>
              <a:t>;; IMPLEMENTATION</a:t>
            </a:r>
          </a:p>
          <a:p>
            <a:r>
              <a:rPr lang="en-US" sz="1200" dirty="0"/>
              <a:t>(define-struct list (color time-left))</a:t>
            </a:r>
          </a:p>
          <a:p>
            <a:endParaRPr lang="en-US" sz="1200" dirty="0"/>
          </a:p>
          <a:p>
            <a:r>
              <a:rPr lang="en-US" sz="1200" dirty="0"/>
              <a:t>;; CONSTRUCTOR TEMPLATE</a:t>
            </a:r>
          </a:p>
          <a:p>
            <a:r>
              <a:rPr lang="en-US" sz="1200" dirty="0"/>
              <a:t>;; (make-light Color </a:t>
            </a:r>
            <a:r>
              <a:rPr lang="en-US" sz="1200" dirty="0" err="1"/>
              <a:t>TimerState</a:t>
            </a:r>
            <a:r>
              <a:rPr lang="en-US" sz="1200" dirty="0"/>
              <a:t>)</a:t>
            </a:r>
          </a:p>
          <a:p>
            <a:endParaRPr lang="en-US" sz="1200" dirty="0"/>
          </a:p>
          <a:p>
            <a:r>
              <a:rPr lang="en-US" sz="1200" dirty="0"/>
              <a:t>;; OBSERVER TEMPLATE (omitted)</a:t>
            </a:r>
          </a:p>
        </p:txBody>
      </p:sp>
      <p:sp>
        <p:nvSpPr>
          <p:cNvPr id="8" name="Content Placeholder 7"/>
          <p:cNvSpPr>
            <a:spLocks noGrp="1"/>
          </p:cNvSpPr>
          <p:nvPr>
            <p:ph sz="half" idx="2"/>
          </p:nvPr>
        </p:nvSpPr>
        <p:spPr/>
        <p:txBody>
          <a:bodyPr>
            <a:normAutofit/>
          </a:bodyPr>
          <a:lstStyle/>
          <a:p>
            <a:r>
              <a:rPr lang="en-US" sz="1400" dirty="0"/>
              <a:t>;; light-after-tick : </a:t>
            </a:r>
          </a:p>
          <a:p>
            <a:r>
              <a:rPr lang="en-US" sz="1400" dirty="0"/>
              <a:t>;;    </a:t>
            </a:r>
            <a:r>
              <a:rPr lang="en-US" sz="1400" dirty="0" err="1"/>
              <a:t>TrafficLight</a:t>
            </a:r>
            <a:r>
              <a:rPr lang="en-US" sz="1400" dirty="0"/>
              <a:t> -&gt; </a:t>
            </a:r>
            <a:r>
              <a:rPr lang="en-US" sz="1400" dirty="0" err="1"/>
              <a:t>TrafficLight</a:t>
            </a:r>
            <a:endParaRPr lang="en-US" sz="1400" dirty="0"/>
          </a:p>
          <a:p>
            <a:r>
              <a:rPr lang="en-US" sz="1400" dirty="0"/>
              <a:t>;; GIVEN: the state of a traffic light</a:t>
            </a:r>
          </a:p>
          <a:p>
            <a:r>
              <a:rPr lang="en-US" sz="1400" dirty="0"/>
              <a:t>;; RETURNS: the state of a traffic</a:t>
            </a:r>
          </a:p>
          <a:p>
            <a:r>
              <a:rPr lang="en-US" sz="1400" dirty="0"/>
              <a:t>;;    light after 1 second</a:t>
            </a:r>
          </a:p>
          <a:p>
            <a:r>
              <a:rPr lang="en-US" sz="1400" dirty="0"/>
              <a:t>;; EXAMPLES: (omitted)</a:t>
            </a:r>
          </a:p>
          <a:p>
            <a:endParaRPr lang="en-US" sz="1400" dirty="0"/>
          </a:p>
          <a:p>
            <a:r>
              <a:rPr lang="en-US" sz="1400" dirty="0">
                <a:solidFill>
                  <a:srgbClr val="FF0000"/>
                </a:solidFill>
              </a:rPr>
              <a:t>;; DESIGN STRATEGY: Use constructor</a:t>
            </a:r>
          </a:p>
          <a:p>
            <a:r>
              <a:rPr lang="en-US" sz="1400" dirty="0">
                <a:solidFill>
                  <a:srgbClr val="FF0000"/>
                </a:solidFill>
              </a:rPr>
              <a:t>;;   template for </a:t>
            </a:r>
            <a:r>
              <a:rPr lang="en-US" sz="1400" dirty="0" err="1">
                <a:solidFill>
                  <a:srgbClr val="FF0000"/>
                </a:solidFill>
              </a:rPr>
              <a:t>TrafficLight</a:t>
            </a:r>
            <a:endParaRPr lang="en-US" sz="1400" dirty="0">
              <a:solidFill>
                <a:srgbClr val="FF0000"/>
              </a:solidFill>
            </a:endParaRPr>
          </a:p>
          <a:p>
            <a:endParaRPr lang="en-US" sz="1400" dirty="0"/>
          </a:p>
          <a:p>
            <a:r>
              <a:rPr lang="en-US" sz="1400" dirty="0"/>
              <a:t>(define (light-after-tick l)</a:t>
            </a:r>
          </a:p>
          <a:p>
            <a:r>
              <a:rPr lang="en-US" sz="1400" dirty="0"/>
              <a:t>  (make-light</a:t>
            </a:r>
          </a:p>
          <a:p>
            <a:r>
              <a:rPr lang="en-US" sz="1400" dirty="0"/>
              <a:t>   (color-after-tick l)</a:t>
            </a:r>
          </a:p>
          <a:p>
            <a:r>
              <a:rPr lang="en-US" sz="1400" dirty="0"/>
              <a:t>   (timer-after-tick l)))</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21790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let’s fill in some of the details</a:t>
            </a:r>
          </a:p>
        </p:txBody>
      </p:sp>
      <p:sp>
        <p:nvSpPr>
          <p:cNvPr id="3" name="Content Placeholder 2"/>
          <p:cNvSpPr>
            <a:spLocks noGrp="1"/>
          </p:cNvSpPr>
          <p:nvPr>
            <p:ph sz="half" idx="1"/>
          </p:nvPr>
        </p:nvSpPr>
        <p:spPr>
          <a:xfrm>
            <a:off x="457200" y="1600200"/>
            <a:ext cx="4191000" cy="4525963"/>
          </a:xfrm>
        </p:spPr>
        <p:txBody>
          <a:bodyPr>
            <a:normAutofit/>
          </a:bodyPr>
          <a:lstStyle/>
          <a:p>
            <a:r>
              <a:rPr lang="en-US" dirty="0"/>
              <a:t>;; CONSTANTS</a:t>
            </a:r>
          </a:p>
          <a:p>
            <a:endParaRPr lang="en-US" dirty="0"/>
          </a:p>
          <a:p>
            <a:r>
              <a:rPr lang="en-US" dirty="0"/>
              <a:t>;; the interval between color changes</a:t>
            </a:r>
          </a:p>
          <a:p>
            <a:r>
              <a:rPr lang="en-US" dirty="0"/>
              <a:t>(define COLOR-CHANGE-INTERVAL 20) </a:t>
            </a:r>
          </a:p>
          <a:p>
            <a:endParaRPr lang="en-US" dirty="0"/>
          </a:p>
          <a:p>
            <a:r>
              <a:rPr lang="en-US" dirty="0"/>
              <a:t>;; DATA DEFINITIONS:</a:t>
            </a:r>
          </a:p>
          <a:p>
            <a:endParaRPr lang="en-US" dirty="0"/>
          </a:p>
          <a:p>
            <a:r>
              <a:rPr lang="en-US" dirty="0"/>
              <a:t>;; Color</a:t>
            </a:r>
          </a:p>
          <a:p>
            <a:endParaRPr lang="en-US" dirty="0"/>
          </a:p>
          <a:p>
            <a:r>
              <a:rPr lang="en-US" dirty="0"/>
              <a:t>;; a Color is represented by one of the strings</a:t>
            </a:r>
          </a:p>
          <a:p>
            <a:r>
              <a:rPr lang="en-US" dirty="0"/>
              <a:t>;; -- "red"</a:t>
            </a:r>
          </a:p>
          <a:p>
            <a:r>
              <a:rPr lang="en-US" dirty="0"/>
              <a:t>;; -- "yellow" </a:t>
            </a:r>
          </a:p>
          <a:p>
            <a:r>
              <a:rPr lang="en-US" dirty="0"/>
              <a:t>;; -- "green"</a:t>
            </a:r>
          </a:p>
          <a:p>
            <a:r>
              <a:rPr lang="en-US" dirty="0"/>
              <a:t>;; INTERP: self-evident</a:t>
            </a:r>
          </a:p>
          <a:p>
            <a:r>
              <a:rPr lang="en-US" dirty="0"/>
              <a:t>;; EXAMPLES:</a:t>
            </a:r>
          </a:p>
          <a:p>
            <a:r>
              <a:rPr lang="en-US" dirty="0"/>
              <a:t>(define red-color "red")</a:t>
            </a:r>
          </a:p>
          <a:p>
            <a:r>
              <a:rPr lang="en-US" dirty="0"/>
              <a:t>(define yellow-color "yellow")</a:t>
            </a:r>
          </a:p>
          <a:p>
            <a:r>
              <a:rPr lang="en-US" dirty="0"/>
              <a:t>(define green-color "green")</a:t>
            </a:r>
          </a:p>
          <a:p>
            <a:endParaRPr lang="en-US" dirty="0"/>
          </a:p>
          <a:p>
            <a:endParaRPr lang="en-US" dirty="0"/>
          </a:p>
          <a:p>
            <a:r>
              <a:rPr lang="en-US" dirty="0"/>
              <a:t>;; countdown timer</a:t>
            </a:r>
          </a:p>
          <a:p>
            <a:endParaRPr lang="en-US" dirty="0"/>
          </a:p>
          <a:p>
            <a:r>
              <a:rPr lang="en-US" dirty="0"/>
              <a:t>;; A </a:t>
            </a:r>
            <a:r>
              <a:rPr lang="en-US" dirty="0" err="1"/>
              <a:t>TimerState</a:t>
            </a:r>
            <a:r>
              <a:rPr lang="en-US" dirty="0"/>
              <a:t> is represented a </a:t>
            </a:r>
            <a:r>
              <a:rPr lang="en-US" dirty="0" err="1"/>
              <a:t>PositiveInteger</a:t>
            </a:r>
            <a:endParaRPr lang="en-US" dirty="0"/>
          </a:p>
          <a:p>
            <a:r>
              <a:rPr lang="en-US" dirty="0"/>
              <a:t>;; WHERE: 0 &lt; t &lt;= COLOR-CHANGE-INTERVAL</a:t>
            </a:r>
          </a:p>
          <a:p>
            <a:r>
              <a:rPr lang="en-US" dirty="0"/>
              <a:t>;; INTERP: number of seconds until the next color change.</a:t>
            </a:r>
          </a:p>
          <a:p>
            <a:r>
              <a:rPr lang="en-US" dirty="0"/>
              <a:t>;; If t = 1, then the color should change at the next</a:t>
            </a:r>
          </a:p>
          <a:p>
            <a:r>
              <a:rPr lang="en-US" dirty="0"/>
              <a:t>;; second.</a:t>
            </a:r>
          </a:p>
          <a:p>
            <a:endParaRPr lang="en-US" dirty="0"/>
          </a:p>
        </p:txBody>
      </p:sp>
      <p:sp>
        <p:nvSpPr>
          <p:cNvPr id="4" name="Content Placeholder 3"/>
          <p:cNvSpPr>
            <a:spLocks noGrp="1"/>
          </p:cNvSpPr>
          <p:nvPr>
            <p:ph sz="half" idx="2"/>
          </p:nvPr>
        </p:nvSpPr>
        <p:spPr/>
        <p:txBody>
          <a:bodyPr>
            <a:normAutofit/>
          </a:bodyPr>
          <a:lstStyle/>
          <a:p>
            <a:r>
              <a:rPr lang="en-US" dirty="0"/>
              <a:t>;; timer-at-next-second : </a:t>
            </a:r>
            <a:r>
              <a:rPr lang="en-US" dirty="0" err="1"/>
              <a:t>TimerState</a:t>
            </a:r>
            <a:r>
              <a:rPr lang="en-US" dirty="0"/>
              <a:t> -&gt; </a:t>
            </a:r>
            <a:r>
              <a:rPr lang="en-US" dirty="0" err="1"/>
              <a:t>TimerState</a:t>
            </a:r>
            <a:endParaRPr lang="en-US" dirty="0"/>
          </a:p>
          <a:p>
            <a:r>
              <a:rPr lang="en-US" dirty="0"/>
              <a:t>;; GIVEN: A </a:t>
            </a:r>
            <a:r>
              <a:rPr lang="en-US" dirty="0" err="1"/>
              <a:t>TimerState</a:t>
            </a:r>
            <a:endParaRPr lang="en-US" dirty="0"/>
          </a:p>
          <a:p>
            <a:r>
              <a:rPr lang="en-US" dirty="0"/>
              <a:t>;; RETURNS: the </a:t>
            </a:r>
            <a:r>
              <a:rPr lang="en-US" dirty="0" err="1"/>
              <a:t>TimerState</a:t>
            </a:r>
            <a:r>
              <a:rPr lang="en-US" dirty="0"/>
              <a:t> at the next second</a:t>
            </a:r>
          </a:p>
          <a:p>
            <a:r>
              <a:rPr lang="en-US" dirty="0"/>
              <a:t>;; EXAMPLES:</a:t>
            </a:r>
          </a:p>
          <a:p>
            <a:r>
              <a:rPr lang="en-US" dirty="0"/>
              <a:t>;; (timer-at-next-second 17) = 16</a:t>
            </a:r>
          </a:p>
          <a:p>
            <a:r>
              <a:rPr lang="en-US" dirty="0"/>
              <a:t>;; (timer-at-next-second 1) = COLOR-CHANGE-INTERVAL</a:t>
            </a:r>
          </a:p>
          <a:p>
            <a:r>
              <a:rPr lang="en-US" dirty="0"/>
              <a:t>;; STRATEGY: if t = 1 then recycle, otherwise decrement</a:t>
            </a:r>
          </a:p>
          <a:p>
            <a:r>
              <a:rPr lang="en-US" dirty="0"/>
              <a:t>(define (timer-at-next-second t)</a:t>
            </a:r>
          </a:p>
          <a:p>
            <a:r>
              <a:rPr lang="en-US" dirty="0"/>
              <a:t>  (if (= t 1)</a:t>
            </a:r>
          </a:p>
          <a:p>
            <a:r>
              <a:rPr lang="en-US" dirty="0"/>
              <a:t>    COLOR-CHANGE-INTERVAL</a:t>
            </a:r>
          </a:p>
          <a:p>
            <a:r>
              <a:rPr lang="en-US" dirty="0"/>
              <a:t>    (- t 1)))</a:t>
            </a:r>
          </a:p>
          <a:p>
            <a:endParaRPr lang="en-US" dirty="0"/>
          </a:p>
          <a:p>
            <a:r>
              <a:rPr lang="en-US" dirty="0"/>
              <a:t>(check-equal? (timer-at-next-second 17) 16)</a:t>
            </a:r>
          </a:p>
          <a:p>
            <a:r>
              <a:rPr lang="en-US" dirty="0"/>
              <a:t>(check-equal? (timer-at-next-second 1) </a:t>
            </a:r>
          </a:p>
          <a:p>
            <a:r>
              <a:rPr lang="en-US" dirty="0"/>
              <a:t>              COLOR-CHANGE-INTERVAL)</a:t>
            </a:r>
          </a:p>
        </p:txBody>
      </p:sp>
      <p:sp>
        <p:nvSpPr>
          <p:cNvPr id="5" name="Slide Number Placeholder 4"/>
          <p:cNvSpPr>
            <a:spLocks noGrp="1"/>
          </p:cNvSpPr>
          <p:nvPr>
            <p:ph type="sldNum" sz="quarter" idx="12"/>
          </p:nvPr>
        </p:nvSpPr>
        <p:spPr/>
        <p:txBody>
          <a:bodyPr/>
          <a:lstStyle/>
          <a:p>
            <a:fld id="{2AF3B5EA-18B6-4040-9F78-6052AF49C681}" type="slidenum">
              <a:rPr lang="en-US" smtClean="0"/>
              <a:t>4</a:t>
            </a:fld>
            <a:endParaRPr lang="en-US"/>
          </a:p>
        </p:txBody>
      </p:sp>
      <p:sp>
        <p:nvSpPr>
          <p:cNvPr id="6" name="TextBox 5"/>
          <p:cNvSpPr txBox="1"/>
          <p:nvPr/>
        </p:nvSpPr>
        <p:spPr>
          <a:xfrm>
            <a:off x="4800600" y="4114800"/>
            <a:ext cx="3124200" cy="1600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timer-at-next-second is easy.  Note how I’ve written a design strategy that is more informative than “cases on t”.  But “cases on t” would have been an acceptable thing to write for the strategy.</a:t>
            </a:r>
          </a:p>
        </p:txBody>
      </p:sp>
    </p:spTree>
    <p:extLst>
      <p:ext uri="{BB962C8B-B14F-4D97-AF65-F5344CB8AC3E}">
        <p14:creationId xmlns:p14="http://schemas.microsoft.com/office/powerpoint/2010/main" val="25797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 color-at-next-second : </a:t>
            </a:r>
            <a:r>
              <a:rPr lang="en-US" dirty="0" err="1"/>
              <a:t>TLColor</a:t>
            </a:r>
            <a:r>
              <a:rPr lang="en-US" dirty="0"/>
              <a:t> </a:t>
            </a:r>
            <a:r>
              <a:rPr lang="en-US" dirty="0" err="1"/>
              <a:t>TimerState</a:t>
            </a:r>
            <a:r>
              <a:rPr lang="en-US" dirty="0"/>
              <a:t> -&gt; </a:t>
            </a:r>
            <a:r>
              <a:rPr lang="en-US" dirty="0" err="1"/>
              <a:t>TLColor</a:t>
            </a:r>
            <a:endParaRPr lang="en-US" dirty="0"/>
          </a:p>
          <a:p>
            <a:r>
              <a:rPr lang="en-US" dirty="0"/>
              <a:t>;; GIVEN: a </a:t>
            </a:r>
            <a:r>
              <a:rPr lang="en-US" dirty="0" err="1"/>
              <a:t>TLColor</a:t>
            </a:r>
            <a:r>
              <a:rPr lang="en-US" dirty="0"/>
              <a:t> c and a </a:t>
            </a:r>
            <a:r>
              <a:rPr lang="en-US" dirty="0" err="1"/>
              <a:t>TimerState</a:t>
            </a:r>
            <a:r>
              <a:rPr lang="en-US" dirty="0"/>
              <a:t> t</a:t>
            </a:r>
          </a:p>
          <a:p>
            <a:r>
              <a:rPr lang="en-US" dirty="0"/>
              <a:t>;; RETURNS: the color of the traffic light at the next second.</a:t>
            </a:r>
          </a:p>
          <a:p>
            <a:r>
              <a:rPr lang="en-US" dirty="0"/>
              <a:t>;; EXAMPLES:</a:t>
            </a:r>
          </a:p>
          <a:p>
            <a:r>
              <a:rPr lang="en-US" dirty="0"/>
              <a:t>;; (color-at-next-second red-color 7) = red-color</a:t>
            </a:r>
          </a:p>
          <a:p>
            <a:r>
              <a:rPr lang="en-US" dirty="0"/>
              <a:t>;; (color-at-next-second red-color 1) = green-color</a:t>
            </a:r>
          </a:p>
          <a:p>
            <a:r>
              <a:rPr lang="en-US" dirty="0"/>
              <a:t>;; (color-at-next-second green-color 1) = yellow-color</a:t>
            </a:r>
          </a:p>
          <a:p>
            <a:r>
              <a:rPr lang="en-US" dirty="0"/>
              <a:t>;; (color-at-next-second yellow-color 1) = red-color</a:t>
            </a:r>
          </a:p>
        </p:txBody>
      </p:sp>
      <p:sp>
        <p:nvSpPr>
          <p:cNvPr id="2" name="Title 1"/>
          <p:cNvSpPr>
            <a:spLocks noGrp="1"/>
          </p:cNvSpPr>
          <p:nvPr>
            <p:ph type="title"/>
          </p:nvPr>
        </p:nvSpPr>
        <p:spPr/>
        <p:txBody>
          <a:bodyPr/>
          <a:lstStyle/>
          <a:p>
            <a:r>
              <a:rPr lang="en-US" dirty="0"/>
              <a:t>What about </a:t>
            </a:r>
            <a:r>
              <a:rPr lang="en-US" b="1" dirty="0"/>
              <a:t>color-at-next-second</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TextBox 5"/>
          <p:cNvSpPr txBox="1"/>
          <p:nvPr/>
        </p:nvSpPr>
        <p:spPr>
          <a:xfrm>
            <a:off x="533400" y="4572000"/>
            <a:ext cx="3124200" cy="138652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b="1" dirty="0"/>
              <a:t>color-at-next-second</a:t>
            </a:r>
            <a:r>
              <a:rPr lang="en-US" sz="2000" dirty="0"/>
              <a:t> needs to inspect both the current color and the current timer state!</a:t>
            </a:r>
          </a:p>
        </p:txBody>
      </p:sp>
      <p:sp>
        <p:nvSpPr>
          <p:cNvPr id="7" name="TextBox 6"/>
          <p:cNvSpPr txBox="1"/>
          <p:nvPr/>
        </p:nvSpPr>
        <p:spPr>
          <a:xfrm>
            <a:off x="3886200" y="4572000"/>
            <a:ext cx="3124200" cy="138652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Which shall we inspect first?  Let's try each one and see how each of them</a:t>
            </a:r>
          </a:p>
          <a:p>
            <a:r>
              <a:rPr lang="en-US" sz="2000" dirty="0"/>
              <a:t>works out.</a:t>
            </a:r>
          </a:p>
        </p:txBody>
      </p:sp>
    </p:spTree>
    <p:extLst>
      <p:ext uri="{BB962C8B-B14F-4D97-AF65-F5344CB8AC3E}">
        <p14:creationId xmlns:p14="http://schemas.microsoft.com/office/powerpoint/2010/main" val="326012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#1: Look at the color first</a:t>
            </a:r>
          </a:p>
        </p:txBody>
      </p:sp>
      <p:sp>
        <p:nvSpPr>
          <p:cNvPr id="3" name="Content Placeholder 2"/>
          <p:cNvSpPr>
            <a:spLocks noGrp="1"/>
          </p:cNvSpPr>
          <p:nvPr>
            <p:ph idx="1"/>
          </p:nvPr>
        </p:nvSpPr>
        <p:spPr/>
        <p:txBody>
          <a:bodyPr/>
          <a:lstStyle/>
          <a:p>
            <a:r>
              <a:rPr lang="en-US" dirty="0"/>
              <a:t>;; STRATEGY: Cases on c : Color</a:t>
            </a:r>
          </a:p>
          <a:p>
            <a:endParaRPr lang="en-US" dirty="0"/>
          </a:p>
          <a:p>
            <a:r>
              <a:rPr lang="en-US" dirty="0"/>
              <a:t>(define (color-at-next-second c t) </a:t>
            </a:r>
          </a:p>
          <a:p>
            <a:r>
              <a:rPr lang="en-US" dirty="0"/>
              <a:t>  (cond</a:t>
            </a:r>
          </a:p>
          <a:p>
            <a:r>
              <a:rPr lang="en-US" dirty="0"/>
              <a:t>    [(string=? c "red")    </a:t>
            </a:r>
          </a:p>
          <a:p>
            <a:r>
              <a:rPr lang="en-US" dirty="0"/>
              <a:t>     (if (= t 1) "green" "red")]</a:t>
            </a:r>
          </a:p>
          <a:p>
            <a:r>
              <a:rPr lang="en-US" dirty="0"/>
              <a:t>    [(string=? c "yellow")</a:t>
            </a:r>
          </a:p>
          <a:p>
            <a:r>
              <a:rPr lang="en-US" dirty="0"/>
              <a:t>     (if (= t 1) "red" "yellow")]</a:t>
            </a:r>
          </a:p>
          <a:p>
            <a:r>
              <a:rPr lang="en-US" dirty="0"/>
              <a:t>    [(string=? c "green") </a:t>
            </a:r>
          </a:p>
          <a:p>
            <a:r>
              <a:rPr lang="en-US" dirty="0"/>
              <a:t>     (if (= t 1) "yellow" "green")])) </a:t>
            </a:r>
          </a:p>
        </p:txBody>
      </p:sp>
      <p:sp>
        <p:nvSpPr>
          <p:cNvPr id="4" name="Slide Number Placeholder 3"/>
          <p:cNvSpPr>
            <a:spLocks noGrp="1"/>
          </p:cNvSpPr>
          <p:nvPr>
            <p:ph type="sldNum" sz="quarter" idx="12"/>
          </p:nvPr>
        </p:nvSpPr>
        <p:spPr/>
        <p:txBody>
          <a:bodyPr/>
          <a:lstStyle/>
          <a:p>
            <a:fld id="{2AF3B5EA-18B6-4040-9F78-6052AF49C681}" type="slidenum">
              <a:rPr lang="en-US" smtClean="0"/>
              <a:t>6</a:t>
            </a:fld>
            <a:endParaRPr lang="en-US" dirty="0"/>
          </a:p>
        </p:txBody>
      </p:sp>
      <p:sp>
        <p:nvSpPr>
          <p:cNvPr id="5" name="TextBox 4"/>
          <p:cNvSpPr txBox="1"/>
          <p:nvPr/>
        </p:nvSpPr>
        <p:spPr>
          <a:xfrm>
            <a:off x="1437640" y="4969828"/>
            <a:ext cx="3124200" cy="138652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That’s pretty ugly!  Look at all the repeated (if (= t 1) ...)’s.</a:t>
            </a:r>
          </a:p>
        </p:txBody>
      </p:sp>
      <p:sp>
        <p:nvSpPr>
          <p:cNvPr id="6" name="TextBox 5"/>
          <p:cNvSpPr txBox="1"/>
          <p:nvPr/>
        </p:nvSpPr>
        <p:spPr>
          <a:xfrm>
            <a:off x="4931410" y="4969828"/>
            <a:ext cx="3385820" cy="171831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It also violates "one function, one task", since it has to decide WHEN to change color AND also what color to change to.</a:t>
            </a:r>
          </a:p>
        </p:txBody>
      </p:sp>
    </p:spTree>
    <p:extLst>
      <p:ext uri="{BB962C8B-B14F-4D97-AF65-F5344CB8AC3E}">
        <p14:creationId xmlns:p14="http://schemas.microsoft.com/office/powerpoint/2010/main" val="1004379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#2: Look at the timer first</a:t>
            </a:r>
          </a:p>
        </p:txBody>
      </p:sp>
      <p:sp>
        <p:nvSpPr>
          <p:cNvPr id="5" name="Content Placeholder 4"/>
          <p:cNvSpPr>
            <a:spLocks noGrp="1"/>
          </p:cNvSpPr>
          <p:nvPr>
            <p:ph sz="half" idx="1"/>
          </p:nvPr>
        </p:nvSpPr>
        <p:spPr/>
        <p:txBody>
          <a:bodyPr>
            <a:normAutofit/>
          </a:bodyPr>
          <a:lstStyle/>
          <a:p>
            <a:r>
              <a:rPr lang="en-US" sz="1400" dirty="0"/>
              <a:t>;; STRATEGY: Cases on t</a:t>
            </a:r>
          </a:p>
          <a:p>
            <a:r>
              <a:rPr lang="en-US" sz="1400" dirty="0"/>
              <a:t>(define (color-at-next-second c t)</a:t>
            </a:r>
          </a:p>
          <a:p>
            <a:r>
              <a:rPr lang="en-US" sz="1400" dirty="0"/>
              <a:t>  (if (= t 1) (next-color c) c))</a:t>
            </a:r>
          </a:p>
        </p:txBody>
      </p:sp>
      <p:sp>
        <p:nvSpPr>
          <p:cNvPr id="6" name="Content Placeholder 5"/>
          <p:cNvSpPr>
            <a:spLocks noGrp="1"/>
          </p:cNvSpPr>
          <p:nvPr>
            <p:ph sz="half" idx="2"/>
          </p:nvPr>
        </p:nvSpPr>
        <p:spPr/>
        <p:txBody>
          <a:bodyPr>
            <a:normAutofit/>
          </a:bodyPr>
          <a:lstStyle/>
          <a:p>
            <a:r>
              <a:rPr lang="en-US" sz="1400" dirty="0"/>
              <a:t>;; next-color : </a:t>
            </a:r>
            <a:r>
              <a:rPr lang="en-US" sz="1400" dirty="0" err="1"/>
              <a:t>TLColor</a:t>
            </a:r>
            <a:r>
              <a:rPr lang="en-US" sz="1400" dirty="0"/>
              <a:t> -&gt; </a:t>
            </a:r>
            <a:r>
              <a:rPr lang="en-US" sz="1400" dirty="0" err="1"/>
              <a:t>TLColor</a:t>
            </a:r>
            <a:endParaRPr lang="en-US" sz="1400" dirty="0"/>
          </a:p>
          <a:p>
            <a:r>
              <a:rPr lang="en-US" sz="1400" dirty="0"/>
              <a:t>;; GIVEN: a </a:t>
            </a:r>
            <a:r>
              <a:rPr lang="en-US" sz="1400" dirty="0" err="1"/>
              <a:t>TLColor</a:t>
            </a:r>
            <a:endParaRPr lang="en-US" sz="1400" dirty="0"/>
          </a:p>
          <a:p>
            <a:r>
              <a:rPr lang="en-US" sz="1400" dirty="0"/>
              <a:t>;; RETURNS: the </a:t>
            </a:r>
            <a:r>
              <a:rPr lang="en-US" sz="1400" dirty="0" err="1"/>
              <a:t>TLColor</a:t>
            </a:r>
            <a:r>
              <a:rPr lang="en-US" sz="1400" dirty="0"/>
              <a:t> that follows the given </a:t>
            </a:r>
            <a:r>
              <a:rPr lang="en-US" sz="1400" dirty="0" err="1"/>
              <a:t>TLColor</a:t>
            </a:r>
            <a:endParaRPr lang="en-US" sz="1400" dirty="0"/>
          </a:p>
          <a:p>
            <a:r>
              <a:rPr lang="en-US" sz="1400" dirty="0"/>
              <a:t>;; (next-color "red") = "green"</a:t>
            </a:r>
          </a:p>
          <a:p>
            <a:r>
              <a:rPr lang="en-US" sz="1400" dirty="0"/>
              <a:t>;; (next-color "yellow") = "red"</a:t>
            </a:r>
          </a:p>
          <a:p>
            <a:r>
              <a:rPr lang="en-US" sz="1400" dirty="0"/>
              <a:t>;; (next-color "green") = "yellow"</a:t>
            </a:r>
          </a:p>
          <a:p>
            <a:r>
              <a:rPr lang="en-US" sz="1400" dirty="0"/>
              <a:t>;; STRATEGY: cases on c : </a:t>
            </a:r>
            <a:r>
              <a:rPr lang="en-US" sz="1400" dirty="0" err="1"/>
              <a:t>TLColor</a:t>
            </a:r>
            <a:endParaRPr lang="en-US" sz="1400" dirty="0"/>
          </a:p>
          <a:p>
            <a:endParaRPr lang="en-US" sz="1400" dirty="0"/>
          </a:p>
          <a:p>
            <a:r>
              <a:rPr lang="en-US" sz="1400" dirty="0"/>
              <a:t>(define (next-color c) </a:t>
            </a:r>
          </a:p>
          <a:p>
            <a:r>
              <a:rPr lang="en-US" sz="1400" dirty="0"/>
              <a:t>  (cond</a:t>
            </a:r>
          </a:p>
          <a:p>
            <a:r>
              <a:rPr lang="en-US" sz="1400" dirty="0"/>
              <a:t>    [(string=? c "red")    </a:t>
            </a:r>
          </a:p>
          <a:p>
            <a:r>
              <a:rPr lang="en-US" sz="1400" dirty="0"/>
              <a:t>     "green"]</a:t>
            </a:r>
          </a:p>
          <a:p>
            <a:r>
              <a:rPr lang="en-US" sz="1400" dirty="0"/>
              <a:t>    [(string=? c "yellow")</a:t>
            </a:r>
          </a:p>
          <a:p>
            <a:r>
              <a:rPr lang="en-US" sz="1400" dirty="0"/>
              <a:t>     "red"]</a:t>
            </a:r>
          </a:p>
          <a:p>
            <a:r>
              <a:rPr lang="en-US" sz="1400" dirty="0"/>
              <a:t>    [(string=? c "green")  </a:t>
            </a:r>
          </a:p>
          <a:p>
            <a:r>
              <a:rPr lang="en-US" sz="1400" dirty="0"/>
              <a:t>     "yellow"])) </a:t>
            </a:r>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dirty="0"/>
          </a:p>
        </p:txBody>
      </p:sp>
      <p:sp>
        <p:nvSpPr>
          <p:cNvPr id="7" name="TextBox 6"/>
          <p:cNvSpPr txBox="1"/>
          <p:nvPr/>
        </p:nvSpPr>
        <p:spPr>
          <a:xfrm>
            <a:off x="3276600" y="5464492"/>
            <a:ext cx="5257800" cy="91725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err="1"/>
              <a:t>Ahh</a:t>
            </a:r>
            <a:r>
              <a:rPr lang="en-US" sz="1600" dirty="0"/>
              <a:t>!! That’s much better: No repeated code. Each function has its own task: </a:t>
            </a:r>
            <a:r>
              <a:rPr lang="en-US" sz="1600" b="1" dirty="0"/>
              <a:t>next-color</a:t>
            </a:r>
            <a:r>
              <a:rPr lang="en-US" sz="1600" dirty="0"/>
              <a:t> knows about colors, and </a:t>
            </a:r>
            <a:r>
              <a:rPr lang="en-US" sz="1600" b="1" dirty="0"/>
              <a:t>color-at-next-second</a:t>
            </a:r>
            <a:r>
              <a:rPr lang="en-US" sz="1600" dirty="0"/>
              <a:t> knows about the timer.</a:t>
            </a:r>
          </a:p>
        </p:txBody>
      </p:sp>
    </p:spTree>
    <p:extLst>
      <p:ext uri="{BB962C8B-B14F-4D97-AF65-F5344CB8AC3E}">
        <p14:creationId xmlns:p14="http://schemas.microsoft.com/office/powerpoint/2010/main" val="2477163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Let's consider </a:t>
            </a:r>
            <a:r>
              <a:rPr lang="en-US" b="1" dirty="0"/>
              <a:t>ball-after-mouse</a:t>
            </a:r>
            <a:r>
              <a:rPr lang="en-US" dirty="0"/>
              <a:t>:</a:t>
            </a:r>
          </a:p>
          <a:p>
            <a:r>
              <a:rPr lang="en-US" dirty="0"/>
              <a:t>We are modelling the behavior of a ball in a simulation.  </a:t>
            </a:r>
          </a:p>
          <a:p>
            <a:r>
              <a:rPr lang="en-US" dirty="0"/>
              <a:t>The ball responds to mouse events.  To model this response, we will clearly have to look both at the ball and the mouse event.</a:t>
            </a:r>
          </a:p>
          <a:p>
            <a:r>
              <a:rPr lang="en-US" dirty="0"/>
              <a:t>Let's look at the data definition and the functions.</a:t>
            </a:r>
          </a:p>
        </p:txBody>
      </p:sp>
      <p:sp>
        <p:nvSpPr>
          <p:cNvPr id="2" name="Title 1"/>
          <p:cNvSpPr>
            <a:spLocks noGrp="1"/>
          </p:cNvSpPr>
          <p:nvPr>
            <p:ph type="title"/>
          </p:nvPr>
        </p:nvSpPr>
        <p:spPr/>
        <p:txBody>
          <a:bodyPr>
            <a:normAutofit/>
          </a:bodyPr>
          <a:lstStyle/>
          <a:p>
            <a:r>
              <a:rPr lang="en-US" dirty="0"/>
              <a:t>Example #2: </a:t>
            </a:r>
            <a:r>
              <a:rPr lang="en-US" b="1" dirty="0"/>
              <a:t>ball-after-mouse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95565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spcBef>
                <a:spcPts val="600"/>
              </a:spcBef>
              <a:buNone/>
            </a:pPr>
            <a:r>
              <a:rPr lang="en-US" sz="2400" b="1" dirty="0">
                <a:latin typeface="Consolas" panose="020B0609020204030204" pitchFamily="49" charset="0"/>
                <a:cs typeface="Consolas" panose="020B0609020204030204" pitchFamily="49" charset="0"/>
              </a:rPr>
              <a:t>;; ball-after-mouse : </a:t>
            </a:r>
          </a:p>
          <a:p>
            <a:pPr marL="0" indent="0">
              <a:spcBef>
                <a:spcPts val="0"/>
              </a:spcBef>
              <a:buNone/>
            </a:pPr>
            <a:r>
              <a:rPr lang="en-US" sz="2400" b="1" dirty="0">
                <a:latin typeface="Consolas" panose="020B0609020204030204" pitchFamily="49" charset="0"/>
                <a:cs typeface="Consolas" panose="020B0609020204030204" pitchFamily="49" charset="0"/>
              </a:rPr>
              <a:t>;;    Ball Integer </a:t>
            </a:r>
            <a:r>
              <a:rPr lang="en-US" sz="2400" b="1" dirty="0" err="1">
                <a:latin typeface="Consolas" panose="020B0609020204030204" pitchFamily="49" charset="0"/>
                <a:cs typeface="Consolas" panose="020B0609020204030204" pitchFamily="49" charset="0"/>
              </a:rPr>
              <a:t>Integer</a:t>
            </a:r>
            <a:r>
              <a:rPr lang="en-US" sz="2400" b="1" dirty="0">
                <a:latin typeface="Consolas" panose="020B0609020204030204" pitchFamily="49" charset="0"/>
                <a:cs typeface="Consolas" panose="020B0609020204030204" pitchFamily="49" charset="0"/>
              </a:rPr>
              <a:t> </a:t>
            </a:r>
            <a:r>
              <a:rPr lang="en-US" sz="2400" b="1" dirty="0" err="1">
                <a:latin typeface="Consolas" panose="020B0609020204030204" pitchFamily="49" charset="0"/>
                <a:cs typeface="Consolas" panose="020B0609020204030204" pitchFamily="49" charset="0"/>
              </a:rPr>
              <a:t>MouseEvent</a:t>
            </a:r>
            <a:r>
              <a:rPr lang="en-US" sz="2400" b="1" dirty="0">
                <a:latin typeface="Consolas" panose="020B0609020204030204" pitchFamily="49" charset="0"/>
                <a:cs typeface="Consolas" panose="020B0609020204030204" pitchFamily="49" charset="0"/>
              </a:rPr>
              <a:t> -&gt; Ball</a:t>
            </a:r>
          </a:p>
          <a:p>
            <a:pPr marL="0" indent="0">
              <a:spcBef>
                <a:spcPts val="0"/>
              </a:spcBef>
              <a:buNone/>
            </a:pPr>
            <a:r>
              <a:rPr lang="en-US" sz="2400" b="1" dirty="0">
                <a:latin typeface="Consolas" panose="020B0609020204030204" pitchFamily="49" charset="0"/>
                <a:cs typeface="Consolas" panose="020B0609020204030204" pitchFamily="49" charset="0"/>
              </a:rPr>
              <a:t>;; GIVEN: a ball, a location and a mouse event</a:t>
            </a:r>
          </a:p>
          <a:p>
            <a:pPr marL="0" indent="0">
              <a:spcBef>
                <a:spcPts val="0"/>
              </a:spcBef>
              <a:buNone/>
            </a:pPr>
            <a:r>
              <a:rPr lang="en-US" sz="2400" b="1" dirty="0">
                <a:latin typeface="Consolas" panose="020B0609020204030204" pitchFamily="49" charset="0"/>
                <a:cs typeface="Consolas" panose="020B0609020204030204" pitchFamily="49" charset="0"/>
              </a:rPr>
              <a:t>;; RETURNS: the ball after the given mouse event at </a:t>
            </a:r>
          </a:p>
          <a:p>
            <a:pPr marL="0" indent="0">
              <a:spcBef>
                <a:spcPts val="0"/>
              </a:spcBef>
              <a:buNone/>
            </a:pPr>
            <a:r>
              <a:rPr lang="en-US" sz="2400" b="1" dirty="0">
                <a:latin typeface="Consolas" panose="020B0609020204030204" pitchFamily="49" charset="0"/>
                <a:cs typeface="Consolas" panose="020B0609020204030204" pitchFamily="49" charset="0"/>
              </a:rPr>
              <a:t>;; the given location.</a:t>
            </a:r>
          </a:p>
          <a:p>
            <a:pPr marL="0" indent="0">
              <a:spcBef>
                <a:spcPts val="0"/>
              </a:spcBef>
              <a:buNone/>
            </a:pPr>
            <a:endParaRPr lang="en-US" sz="2000" b="1" dirty="0">
              <a:latin typeface="Consolas" panose="020B0609020204030204" pitchFamily="49" charset="0"/>
              <a:cs typeface="Consolas" panose="020B0609020204030204" pitchFamily="49" charset="0"/>
            </a:endParaRPr>
          </a:p>
          <a:p>
            <a:pPr>
              <a:spcBef>
                <a:spcPts val="0"/>
              </a:spcBef>
            </a:pPr>
            <a:r>
              <a:rPr lang="en-US" dirty="0"/>
              <a:t>Remember, when we say "a ball", we mean “the state of the ball”:  this function takes a ball state and returns another ball state.</a:t>
            </a:r>
          </a:p>
          <a:p>
            <a:pPr>
              <a:spcBef>
                <a:spcPts val="0"/>
              </a:spcBef>
            </a:pPr>
            <a:r>
              <a:rPr lang="en-US" dirty="0"/>
              <a:t>This is sometimes called “the successor-value pattern.”</a:t>
            </a:r>
          </a:p>
          <a:p>
            <a:pPr>
              <a:spcBef>
                <a:spcPts val="0"/>
              </a:spcBef>
            </a:pPr>
            <a:endParaRPr lang="en-US" dirty="0"/>
          </a:p>
          <a:p>
            <a:pPr>
              <a:spcBef>
                <a:spcPts val="0"/>
              </a:spcBef>
            </a:pPr>
            <a:endParaRPr lang="en-US" sz="2000" dirty="0">
              <a:cs typeface="Consolas" panose="020B0609020204030204" pitchFamily="49" charset="0"/>
            </a:endParaRPr>
          </a:p>
        </p:txBody>
      </p:sp>
      <p:sp>
        <p:nvSpPr>
          <p:cNvPr id="2" name="Title 1"/>
          <p:cNvSpPr>
            <a:spLocks noGrp="1"/>
          </p:cNvSpPr>
          <p:nvPr>
            <p:ph type="title"/>
          </p:nvPr>
        </p:nvSpPr>
        <p:spPr/>
        <p:txBody>
          <a:bodyPr>
            <a:normAutofit/>
          </a:bodyPr>
          <a:lstStyle/>
          <a:p>
            <a:r>
              <a:rPr lang="en-US" b="1" dirty="0"/>
              <a:t>ball-after-mouse</a:t>
            </a:r>
            <a:r>
              <a:rPr lang="en-US" dirty="0"/>
              <a:t> (2)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1261433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af81284e994373850f6846cc97df538ef0aa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smtClean="0">
            <a:solidFill>
              <a:schemeClr val="tx1"/>
            </a:solidFill>
          </a:defRPr>
        </a:defPPr>
      </a:lstStyle>
      <a:style>
        <a:lnRef idx="2">
          <a:schemeClr val="accent1"/>
        </a:lnRef>
        <a:fillRef idx="1">
          <a:schemeClr val="lt1"/>
        </a:fillRef>
        <a:effectRef idx="0">
          <a:schemeClr val="accent1"/>
        </a:effectRef>
        <a:fontRef idx="minor">
          <a:schemeClr val="dk1"/>
        </a:fontRef>
      </a:style>
    </a:spDef>
    <a:lnDef>
      <a:spPr>
        <a:ln w="15875">
          <a:solidFill>
            <a:schemeClr val="tx1"/>
          </a:solidFill>
          <a:tailEnd type="stealth"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1">
            <a:lumMod val="20000"/>
            <a:lumOff val="80000"/>
          </a:schemeClr>
        </a:solidFill>
      </a:spPr>
      <a:bodyPr wrap="square" rtlCol="0">
        <a:spAutoFit/>
      </a:bodyPr>
      <a:lstStyle>
        <a:defPPr>
          <a:defRPr dirty="0"/>
        </a:defPPr>
      </a:lst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tailEnd type="stealth" w="lg" len="lg"/>
        </a:ln>
      </a:spPr>
      <a:bodyPr rtlCol="0" anchor="ctr"/>
      <a:lstStyle>
        <a:defPPr algn="ctr">
          <a:defRPr/>
        </a:defPPr>
      </a:lstStyle>
      <a:style>
        <a:lnRef idx="1">
          <a:schemeClr val="accent1"/>
        </a:lnRef>
        <a:fillRef idx="2">
          <a:schemeClr val="accent1"/>
        </a:fillRef>
        <a:effectRef idx="1">
          <a:schemeClr val="accent1"/>
        </a:effectRef>
        <a:fontRef idx="minor">
          <a:schemeClr val="dk1"/>
        </a:fontRef>
      </a:style>
    </a:spDef>
    <a:tx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sz="1600" dirty="0"/>
        </a:defPPr>
      </a:lstStyle>
      <a:style>
        <a:lnRef idx="2">
          <a:schemeClr val="accent1"/>
        </a:lnRef>
        <a:fillRef idx="1">
          <a:schemeClr val="lt1"/>
        </a:fillRef>
        <a:effectRef idx="0">
          <a:schemeClr val="accent1"/>
        </a:effectRef>
        <a:fontRef idx="minor">
          <a:schemeClr val="dk1"/>
        </a:fontRef>
      </a: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4083</TotalTime>
  <Words>2325</Words>
  <Application>Microsoft Office PowerPoint</Application>
  <PresentationFormat>On-screen Show (4:3)</PresentationFormat>
  <Paragraphs>318</Paragraphs>
  <Slides>22</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22</vt:i4>
      </vt:variant>
    </vt:vector>
  </HeadingPairs>
  <TitlesOfParts>
    <vt:vector size="30" baseType="lpstr">
      <vt:lpstr>Arial</vt:lpstr>
      <vt:lpstr>Calibri</vt:lpstr>
      <vt:lpstr>Consolas</vt:lpstr>
      <vt:lpstr>Helvetica Neue</vt:lpstr>
      <vt:lpstr>Office Theme</vt:lpstr>
      <vt:lpstr>2_Office Theme</vt:lpstr>
      <vt:lpstr>1_Office Theme</vt:lpstr>
      <vt:lpstr>3_Office Theme</vt:lpstr>
      <vt:lpstr>Examining Two Pieces of Data</vt:lpstr>
      <vt:lpstr>Don’t take apart more than one value at a time</vt:lpstr>
      <vt:lpstr>Let’s continue the traffic light problem from the last lesson</vt:lpstr>
      <vt:lpstr>First, let’s fill in some of the details</vt:lpstr>
      <vt:lpstr>What about color-at-next-second?</vt:lpstr>
      <vt:lpstr>Version #1: Look at the color first</vt:lpstr>
      <vt:lpstr>Version #2: Look at the timer first</vt:lpstr>
      <vt:lpstr>Example #2: ball-after-mouse</vt:lpstr>
      <vt:lpstr>ball-after-mouse (2)</vt:lpstr>
      <vt:lpstr>Data Definition: Ball</vt:lpstr>
      <vt:lpstr>Mouse events</vt:lpstr>
      <vt:lpstr>ball-after-mouse</vt:lpstr>
      <vt:lpstr>Remember: The Shape of the Program Follows the Shape of the Data</vt:lpstr>
      <vt:lpstr>ball-after-drag</vt:lpstr>
      <vt:lpstr>ball-moved-to</vt:lpstr>
      <vt:lpstr>A bigger portion of the call tree</vt:lpstr>
      <vt:lpstr>An inferior version of ball-after-drag</vt:lpstr>
      <vt:lpstr>Exception</vt:lpstr>
      <vt:lpstr>Example: balls-collide.rkt</vt:lpstr>
      <vt:lpstr>circles-intersect?</vt:lpstr>
      <vt:lpstr>Writing good definitions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Knowledge and Function Composition</dc:title>
  <dc:creator>wand</dc:creator>
  <cp:lastModifiedBy>Mitchell Wand</cp:lastModifiedBy>
  <cp:revision>108</cp:revision>
  <dcterms:created xsi:type="dcterms:W3CDTF">2006-08-16T00:00:00Z</dcterms:created>
  <dcterms:modified xsi:type="dcterms:W3CDTF">2017-07-26T13:16:38Z</dcterms:modified>
</cp:coreProperties>
</file>