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76" r:id="rId2"/>
    <p:sldId id="325" r:id="rId3"/>
    <p:sldId id="326" r:id="rId4"/>
    <p:sldId id="345" r:id="rId5"/>
    <p:sldId id="340" r:id="rId6"/>
    <p:sldId id="341" r:id="rId7"/>
    <p:sldId id="285" r:id="rId8"/>
    <p:sldId id="346" r:id="rId9"/>
    <p:sldId id="348" r:id="rId10"/>
    <p:sldId id="349" r:id="rId11"/>
    <p:sldId id="350" r:id="rId12"/>
    <p:sldId id="343" r:id="rId13"/>
    <p:sldId id="281" r:id="rId14"/>
    <p:sldId id="282" r:id="rId15"/>
    <p:sldId id="286" r:id="rId16"/>
    <p:sldId id="327" r:id="rId17"/>
    <p:sldId id="287" r:id="rId18"/>
    <p:sldId id="328" r:id="rId19"/>
    <p:sldId id="288" r:id="rId20"/>
    <p:sldId id="336" r:id="rId21"/>
    <p:sldId id="291" r:id="rId22"/>
    <p:sldId id="292" r:id="rId23"/>
    <p:sldId id="329" r:id="rId24"/>
    <p:sldId id="330" r:id="rId25"/>
    <p:sldId id="293" r:id="rId26"/>
    <p:sldId id="337" r:id="rId27"/>
    <p:sldId id="294" r:id="rId28"/>
    <p:sldId id="331" r:id="rId29"/>
    <p:sldId id="332" r:id="rId30"/>
    <p:sldId id="333" r:id="rId31"/>
    <p:sldId id="295" r:id="rId32"/>
    <p:sldId id="296" r:id="rId33"/>
    <p:sldId id="351" r:id="rId34"/>
    <p:sldId id="33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45"/>
            <p14:sldId id="340"/>
            <p14:sldId id="341"/>
            <p14:sldId id="285"/>
            <p14:sldId id="346"/>
            <p14:sldId id="348"/>
            <p14:sldId id="349"/>
            <p14:sldId id="350"/>
            <p14:sldId id="343"/>
            <p14:sldId id="281"/>
            <p14:sldId id="282"/>
            <p14:sldId id="286"/>
            <p14:sldId id="327"/>
            <p14:sldId id="287"/>
            <p14:sldId id="328"/>
            <p14:sldId id="288"/>
            <p14:sldId id="336"/>
            <p14:sldId id="291"/>
            <p14:sldId id="292"/>
            <p14:sldId id="329"/>
            <p14:sldId id="330"/>
            <p14:sldId id="293"/>
            <p14:sldId id="337"/>
            <p14:sldId id="294"/>
            <p14:sldId id="331"/>
            <p14:sldId id="332"/>
            <p14:sldId id="333"/>
            <p14:sldId id="295"/>
            <p14:sldId id="296"/>
            <p14:sldId id="351"/>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2" autoAdjust="0"/>
    <p:restoredTop sz="94275" autoAdjust="0"/>
  </p:normalViewPr>
  <p:slideViewPr>
    <p:cSldViewPr>
      <p:cViewPr varScale="1">
        <p:scale>
          <a:sx n="109" d="100"/>
          <a:sy n="109" d="100"/>
        </p:scale>
        <p:origin x="936"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7/26/2017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7</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18</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25</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31</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4766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7/26/2017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Tree>
    <p:extLst>
      <p:ext uri="{BB962C8B-B14F-4D97-AF65-F5344CB8AC3E}">
        <p14:creationId xmlns:p14="http://schemas.microsoft.com/office/powerpoint/2010/main" val="181311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Testing</a:t>
            </a:r>
          </a:p>
        </p:txBody>
      </p:sp>
      <p:sp>
        <p:nvSpPr>
          <p:cNvPr id="3" name="Content Placeholder 2"/>
          <p:cNvSpPr>
            <a:spLocks noGrp="1"/>
          </p:cNvSpPr>
          <p:nvPr>
            <p:ph idx="1"/>
          </p:nvPr>
        </p:nvSpPr>
        <p:spPr/>
        <p:txBody>
          <a:bodyPr>
            <a:normAutofit lnSpcReduction="10000"/>
          </a:bodyPr>
          <a:lstStyle/>
          <a:p>
            <a:r>
              <a:rPr lang="en-US" dirty="0"/>
              <a:t>Test a </a:t>
            </a:r>
            <a:r>
              <a:rPr lang="en-US" i="1" dirty="0"/>
              <a:t>property</a:t>
            </a:r>
            <a:r>
              <a:rPr lang="en-US" dirty="0"/>
              <a:t> of the answer</a:t>
            </a:r>
          </a:p>
          <a:p>
            <a:r>
              <a:rPr lang="en-US" dirty="0"/>
              <a:t>Sometimes all you care about is that the answer has some property</a:t>
            </a:r>
          </a:p>
          <a:p>
            <a:r>
              <a:rPr lang="en-US" dirty="0"/>
              <a:t>There could be more than one acceptable answer.</a:t>
            </a:r>
          </a:p>
          <a:p>
            <a:r>
              <a:rPr lang="en-US" dirty="0"/>
              <a:t>Maybe the answer is something really complicated, so </a:t>
            </a:r>
            <a:r>
              <a:rPr lang="en-US" b="1" dirty="0"/>
              <a:t>check-equal? </a:t>
            </a:r>
            <a:r>
              <a:rPr lang="en-US" dirty="0"/>
              <a:t>won’t do the job, and the best we can do is check to see whether the answer is “good enough.”</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4028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Property Testing</a:t>
            </a:r>
          </a:p>
        </p:txBody>
      </p:sp>
      <p:sp>
        <p:nvSpPr>
          <p:cNvPr id="5" name="Content Placeholder 4"/>
          <p:cNvSpPr>
            <a:spLocks noGrp="1"/>
          </p:cNvSpPr>
          <p:nvPr>
            <p:ph idx="1"/>
          </p:nvPr>
        </p:nvSpPr>
        <p:spPr/>
        <p:txBody>
          <a:bodyPr>
            <a:normAutofit fontScale="47500" lnSpcReduction="20000"/>
          </a:bodyPr>
          <a:lstStyle/>
          <a:p>
            <a:r>
              <a:rPr lang="en-US" dirty="0"/>
              <a:t>;; zero-of-quadratic? : Real^4 -&gt; Boolean</a:t>
            </a:r>
          </a:p>
          <a:p>
            <a:r>
              <a:rPr lang="en-US" dirty="0"/>
              <a:t>;; RETURNS: whether abs(ax^2 + </a:t>
            </a:r>
            <a:r>
              <a:rPr lang="en-US" dirty="0" err="1"/>
              <a:t>bx</a:t>
            </a:r>
            <a:r>
              <a:rPr lang="en-US" dirty="0"/>
              <a:t> + c) &lt; .01</a:t>
            </a:r>
          </a:p>
          <a:p>
            <a:r>
              <a:rPr lang="en-US" dirty="0"/>
              <a:t>(define (zero-of-quadratic? a b c x)</a:t>
            </a:r>
          </a:p>
          <a:p>
            <a:r>
              <a:rPr lang="en-US" dirty="0"/>
              <a:t>  (&lt; (magnitude</a:t>
            </a:r>
          </a:p>
          <a:p>
            <a:r>
              <a:rPr lang="en-US" dirty="0"/>
              <a:t>      (+ (* a x x)</a:t>
            </a:r>
          </a:p>
          <a:p>
            <a:r>
              <a:rPr lang="en-US" dirty="0"/>
              <a:t>         (* b x)</a:t>
            </a:r>
          </a:p>
          <a:p>
            <a:r>
              <a:rPr lang="en-US" dirty="0"/>
              <a:t>         c))</a:t>
            </a:r>
          </a:p>
          <a:p>
            <a:r>
              <a:rPr lang="en-US" dirty="0"/>
              <a:t>     .01))</a:t>
            </a:r>
          </a:p>
          <a:p>
            <a:endParaRPr lang="en-US" dirty="0"/>
          </a:p>
          <a:p>
            <a:r>
              <a:rPr lang="en-US" dirty="0"/>
              <a:t>(define (quadratic-solution1 a b c) ...)</a:t>
            </a:r>
          </a:p>
          <a:p>
            <a:r>
              <a:rPr lang="en-US" dirty="0"/>
              <a:t>(define (quadratic-solution2 a b c) ...)</a:t>
            </a:r>
          </a:p>
          <a:p>
            <a:endParaRPr lang="en-US" dirty="0"/>
          </a:p>
          <a:p>
            <a:r>
              <a:rPr lang="en-US" dirty="0"/>
              <a:t>(begin-for-test</a:t>
            </a:r>
          </a:p>
          <a:p>
            <a:r>
              <a:rPr lang="en-US" dirty="0"/>
              <a:t>  (check-true (zero-of-quadratic? 1 0 4 (quadratic-solution1 1 0 4)))</a:t>
            </a:r>
          </a:p>
          <a:p>
            <a:r>
              <a:rPr lang="en-US" dirty="0"/>
              <a:t>  (check-true (zero-of-quadratic? 1 0 4 (quadratic-solution2 1 0 4)))</a:t>
            </a:r>
          </a:p>
          <a:p>
            <a:r>
              <a:rPr lang="en-US" dirty="0"/>
              <a:t>  (check-true (zero-of-quadratic? 1 0 1 (quadratic-solution1 1 0 1)))</a:t>
            </a:r>
          </a:p>
          <a:p>
            <a:r>
              <a:rPr lang="en-US" dirty="0"/>
              <a:t>  (check-true (zero-of-quadratic? 1 0 1 (quadratic-solution2 1 0 1)))</a:t>
            </a:r>
          </a:p>
          <a:p>
            <a:r>
              <a:rPr lang="en-US" dirty="0"/>
              <a:t>  (check-true (zero-of-quadratic? 13 58 6 (quadratic-solution1 13 58 6))))</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11</a:t>
            </a:fld>
            <a:endParaRPr lang="en-US">
              <a:solidFill>
                <a:prstClr val="black">
                  <a:tint val="75000"/>
                </a:prstClr>
              </a:solidFill>
            </a:endParaRPr>
          </a:p>
        </p:txBody>
      </p:sp>
      <p:sp>
        <p:nvSpPr>
          <p:cNvPr id="6" name="Rectangle 5"/>
          <p:cNvSpPr/>
          <p:nvPr/>
        </p:nvSpPr>
        <p:spPr>
          <a:xfrm>
            <a:off x="5410200" y="2036787"/>
            <a:ext cx="30480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 didn’t have to find the solution to these examples by hand (especially the last one!)</a:t>
            </a:r>
          </a:p>
          <a:p>
            <a:r>
              <a:rPr lang="en-US" dirty="0">
                <a:solidFill>
                  <a:schemeClr val="tx1"/>
                </a:solidFill>
              </a:rPr>
              <a:t>I don’t care what the solutions are.  I only care that they solve the given equations.</a:t>
            </a:r>
          </a:p>
        </p:txBody>
      </p:sp>
    </p:spTree>
    <p:extLst>
      <p:ext uri="{BB962C8B-B14F-4D97-AF65-F5344CB8AC3E}">
        <p14:creationId xmlns:p14="http://schemas.microsoft.com/office/powerpoint/2010/main" val="301217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lnSpcReduction="10000"/>
          </a:bodyPr>
          <a:lstStyle/>
          <a:p>
            <a:r>
              <a:rPr lang="en-US" dirty="0"/>
              <a:t>How much of the possible behaviors have we tested?</a:t>
            </a:r>
          </a:p>
          <a:p>
            <a:r>
              <a:rPr lang="en-US" dirty="0"/>
              <a:t>Want every line in the program exercised.  This is called </a:t>
            </a:r>
            <a:r>
              <a:rPr lang="en-US" i="1" dirty="0">
                <a:solidFill>
                  <a:srgbClr val="FF0000"/>
                </a:solidFill>
              </a:rPr>
              <a:t>100% expression coverage</a:t>
            </a:r>
            <a:r>
              <a:rPr lang="en-US" dirty="0"/>
              <a:t>.</a:t>
            </a:r>
          </a:p>
          <a:p>
            <a:r>
              <a:rPr lang="en-US" dirty="0"/>
              <a:t>This is our </a:t>
            </a:r>
            <a:r>
              <a:rPr lang="en-US" b="1" dirty="0"/>
              <a:t>minimum</a:t>
            </a:r>
            <a:r>
              <a:rPr lang="en-US" dirty="0"/>
              <a:t> testing requirement(*).</a:t>
            </a:r>
          </a:p>
          <a:p>
            <a:r>
              <a:rPr lang="en-US" dirty="0"/>
              <a:t>But this doesn’t necessarily test all the desired behaviors of our program.</a:t>
            </a:r>
          </a:p>
          <a:p>
            <a:r>
              <a:rPr lang="en-US" dirty="0"/>
              <a:t>To get a better handle on this, we introduce the idea of </a:t>
            </a:r>
            <a:r>
              <a:rPr lang="en-US" i="1" dirty="0">
                <a:solidFill>
                  <a:srgbClr val="FF0000"/>
                </a:solidFill>
              </a:rPr>
              <a:t>equivalence partitioning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2819400" y="6075144"/>
            <a:ext cx="3505200" cy="646331"/>
          </a:xfrm>
          <a:prstGeom prst="rect">
            <a:avLst/>
          </a:prstGeom>
          <a:noFill/>
          <a:ln w="12700">
            <a:solidFill>
              <a:schemeClr val="tx1"/>
            </a:solidFill>
          </a:ln>
        </p:spPr>
        <p:txBody>
          <a:bodyPr wrap="square" rtlCol="0">
            <a:spAutoFit/>
          </a:bodyPr>
          <a:lstStyle/>
          <a:p>
            <a:r>
              <a:rPr lang="en-US" dirty="0"/>
              <a:t>(*) except for functions that call </a:t>
            </a:r>
            <a:r>
              <a:rPr lang="en-US" b="1" dirty="0"/>
              <a:t>big-bang</a:t>
            </a:r>
          </a:p>
        </p:txBody>
      </p:sp>
    </p:spTree>
    <p:extLst>
      <p:ext uri="{BB962C8B-B14F-4D97-AF65-F5344CB8AC3E}">
        <p14:creationId xmlns:p14="http://schemas.microsoft.com/office/powerpoint/2010/main" val="229913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fontScale="92500" lnSpcReduction="20000"/>
          </a:bodyPr>
          <a:lstStyle/>
          <a:p>
            <a:r>
              <a:rPr lang="en-US" dirty="0"/>
              <a:t>Possible arguments to your function typically fall into classes for which the program yields similar results.</a:t>
            </a:r>
          </a:p>
          <a:p>
            <a:r>
              <a:rPr lang="en-US" dirty="0"/>
              <a:t>Example: f2c had only 1 partition.</a:t>
            </a:r>
          </a:p>
          <a:p>
            <a:r>
              <a:rPr lang="en-US" dirty="0"/>
              <a:t>Example: ball-after-mouse depends on</a:t>
            </a:r>
          </a:p>
          <a:p>
            <a:pPr lvl="1"/>
            <a:r>
              <a:rPr lang="en-US" dirty="0"/>
              <a:t>Which mouse event we’re dealing with</a:t>
            </a:r>
          </a:p>
          <a:p>
            <a:pPr lvl="1"/>
            <a:r>
              <a:rPr lang="en-US" dirty="0"/>
              <a:t>Whether the mouse event is inside or outside the ball</a:t>
            </a:r>
          </a:p>
          <a:p>
            <a:pPr lvl="1"/>
            <a:r>
              <a:rPr lang="en-US" dirty="0"/>
              <a:t>Whether the ball is selected</a:t>
            </a:r>
          </a:p>
          <a:p>
            <a:r>
              <a:rPr lang="en-US" dirty="0"/>
              <a:t>So we need 3 x 2 x 2 = 12 tests to cover all these combinations.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7883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a:t>A</a:t>
            </a:r>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a:t>B</a:t>
            </a:r>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63578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cases</a:t>
            </a:r>
          </a:p>
        </p:txBody>
      </p:sp>
      <p:sp>
        <p:nvSpPr>
          <p:cNvPr id="3" name="Content Placeholder 2"/>
          <p:cNvSpPr>
            <a:spLocks noGrp="1"/>
          </p:cNvSpPr>
          <p:nvPr>
            <p:ph idx="1"/>
          </p:nvPr>
        </p:nvSpPr>
        <p:spPr/>
        <p:txBody>
          <a:bodyPr>
            <a:normAutofit lnSpcReduction="10000"/>
          </a:bodyPr>
          <a:lstStyle/>
          <a:p>
            <a:r>
              <a:rPr lang="en-US" dirty="0"/>
              <a:t>The first step in choosing test cases is to divide your program into equivalence partitions.</a:t>
            </a:r>
          </a:p>
          <a:p>
            <a:r>
              <a:rPr lang="en-US" dirty="0"/>
              <a:t>Pick some input and output values for each partition.  Give mnemonic names to each of them.  You can put these definitions with your data definitions, so you can use the names in your examples.</a:t>
            </a:r>
          </a:p>
          <a:p>
            <a:r>
              <a:rPr lang="en-US" dirty="0"/>
              <a:t>Then write your tests using the mnemonic names.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8042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ball-after-mouse</a:t>
            </a:r>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a:t>So we create two balls at position (20,30), with radius 10, one unselected and one 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70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two balls at (20,30), one unselected and one selected</a:t>
            </a:r>
          </a:p>
          <a:p>
            <a:pPr marL="0" indent="0">
              <a:buNone/>
            </a:pP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(22,28) is inside the ball at (20,30)</a:t>
            </a:r>
          </a:p>
          <a:p>
            <a:pPr marL="0" indent="0">
              <a:buNone/>
            </a:pPr>
            <a:r>
              <a:rPr lang="en-US" sz="1800" b="1" dirty="0">
                <a:latin typeface="Consolas" pitchFamily="49" charset="0"/>
                <a:cs typeface="Consolas" pitchFamily="49" charset="0"/>
              </a:rPr>
              <a:t>(define point-inside-x 22)</a:t>
            </a:r>
          </a:p>
          <a:p>
            <a:pPr marL="0" indent="0">
              <a:buNone/>
            </a:pPr>
            <a:r>
              <a:rPr lang="en-US" sz="1800" b="1" dirty="0">
                <a:latin typeface="Consolas" pitchFamily="49" charset="0"/>
                <a:cs typeface="Consolas" pitchFamily="49" charset="0"/>
              </a:rPr>
              <a:t>(define point-inside-y 28)</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(31,19) is outside the ball at (20,30)</a:t>
            </a: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429000" y="5540429"/>
            <a:ext cx="3505200" cy="990600"/>
          </a:xfrm>
          <a:prstGeom prst="rect">
            <a:avLst/>
          </a:prstGeom>
          <a:solidFill>
            <a:schemeClr val="accent2">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names of these values must be descriptive.  Calling them </a:t>
            </a:r>
            <a:r>
              <a:rPr lang="en-US" b="1" dirty="0">
                <a:solidFill>
                  <a:schemeClr val="tx1"/>
                </a:solidFill>
              </a:rPr>
              <a:t>ball-1</a:t>
            </a:r>
            <a:r>
              <a:rPr lang="en-US" dirty="0">
                <a:solidFill>
                  <a:schemeClr val="tx1"/>
                </a:solidFill>
              </a:rPr>
              <a:t> and </a:t>
            </a:r>
            <a:r>
              <a:rPr lang="en-US" b="1" dirty="0">
                <a:solidFill>
                  <a:schemeClr val="tx1"/>
                </a:solidFill>
              </a:rPr>
              <a:t>ball-2</a:t>
            </a:r>
            <a:r>
              <a:rPr lang="en-US" dirty="0">
                <a:solidFill>
                  <a:schemeClr val="tx1"/>
                </a:solidFill>
              </a:rPr>
              <a:t> is not acceptable.</a:t>
            </a:r>
          </a:p>
        </p:txBody>
      </p:sp>
    </p:spTree>
    <p:extLst>
      <p:ext uri="{BB962C8B-B14F-4D97-AF65-F5344CB8AC3E}">
        <p14:creationId xmlns:p14="http://schemas.microsoft.com/office/powerpoint/2010/main" val="388700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next we make two balls, one moved to the inside point</a:t>
            </a:r>
          </a:p>
          <a:p>
            <a:pPr marL="0" indent="0">
              <a:buNone/>
            </a:pPr>
            <a:r>
              <a:rPr lang="en-US" sz="1800" b="1" dirty="0">
                <a:latin typeface="Consolas" pitchFamily="49" charset="0"/>
                <a:cs typeface="Consolas" pitchFamily="49" charset="0"/>
              </a:rPr>
              <a:t>;; and one moved to the outside point.</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When a ball is moved, it will stay selected, so we make </a:t>
            </a:r>
          </a:p>
          <a:p>
            <a:pPr marL="0" indent="0">
              <a:buNone/>
            </a:pPr>
            <a:r>
              <a:rPr lang="en-US" sz="1800" b="1" dirty="0">
                <a:latin typeface="Consolas" pitchFamily="49" charset="0"/>
                <a:cs typeface="Consolas" pitchFamily="49" charset="0"/>
              </a:rPr>
              <a:t>;; selected? true for both of these.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3037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 </a:t>
            </a:r>
            <a:r>
              <a:rPr lang="en-US" sz="1400" b="1" dirty="0">
                <a:latin typeface="Consolas" pitchFamily="49" charset="0"/>
                <a:cs typeface="Consolas" pitchFamily="49" charset="0"/>
              </a:rPr>
              <a:t>point-inside-x point-inside-y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inside the ball should select it")</a:t>
            </a:r>
          </a:p>
          <a:p>
            <a:pPr marL="0" indent="0">
              <a:spcBef>
                <a:spcPts val="0"/>
              </a:spcBef>
              <a:buNone/>
            </a:pPr>
            <a:endParaRPr lang="en-US" sz="1400" b="1" dirty="0">
              <a:latin typeface="Consolas" pitchFamily="49" charset="0"/>
              <a:cs typeface="Consolas" pitchFamily="49" charset="0"/>
            </a:endParaRPr>
          </a:p>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a:t>
            </a:r>
            <a:r>
              <a:rPr lang="en-US" sz="1400" b="1" dirty="0">
                <a:latin typeface="Consolas" pitchFamily="49" charset="0"/>
                <a:cs typeface="Consolas" pitchFamily="49" charset="0"/>
              </a:rPr>
              <a:t> point-outside-x point-outside-y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outside the ball should leave it unchanged")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b="1" dirty="0"/>
              <a:t>check-equal? </a:t>
            </a:r>
            <a:r>
              <a:rPr lang="en-US" dirty="0"/>
              <a:t>takes 3 arguments:  the expression to be tested, the value we believe is the correct answer, and an optional string that is printed if the test fails.</a:t>
            </a:r>
          </a:p>
          <a:p>
            <a:pPr marL="285750" indent="-285750">
              <a:buFont typeface="Arial" pitchFamily="34" charset="0"/>
              <a:buChar char="•"/>
            </a:pPr>
            <a:r>
              <a:rPr lang="en-US" dirty="0"/>
              <a:t>Supply an informative error message if you can.  An uninformative error message, like “wrong answer” is worse than no message at all.</a:t>
            </a:r>
          </a:p>
        </p:txBody>
      </p:sp>
    </p:spTree>
    <p:extLst>
      <p:ext uri="{BB962C8B-B14F-4D97-AF65-F5344CB8AC3E}">
        <p14:creationId xmlns:p14="http://schemas.microsoft.com/office/powerpoint/2010/main" val="15802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do we test?</a:t>
            </a:r>
          </a:p>
          <a:p>
            <a:r>
              <a:rPr lang="en-US" dirty="0"/>
              <a:t>How do we test them?</a:t>
            </a:r>
          </a:p>
          <a:p>
            <a:r>
              <a:rPr lang="en-US" dirty="0"/>
              <a:t>How do we choose and write test cases?</a:t>
            </a:r>
          </a:p>
          <a:p>
            <a:r>
              <a:rPr lang="en-US" dirty="0"/>
              <a:t>How do we go about debugging using tests?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ball-after-mouse-with-tests </a:t>
            </a:r>
          </a:p>
        </p:txBody>
      </p:sp>
      <p:pic>
        <p:nvPicPr>
          <p:cNvPr id="5" name="Sm_RchgWAu0"/>
          <p:cNvPicPr>
            <a:picLocks noGrp="1" noRot="1" noChangeAspect="1"/>
          </p:cNvPicPr>
          <p:nvPr>
            <p:ph idx="1"/>
            <a:videoFile r:link="rId1"/>
          </p:nvPr>
        </p:nvPicPr>
        <p:blipFill>
          <a:blip r:embed="rId3"/>
          <a:stretch>
            <a:fillRect/>
          </a:stretch>
        </p:blipFill>
        <p:spPr>
          <a:xfrm>
            <a:off x="1524000" y="19050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p:cNvSpPr txBox="1"/>
          <p:nvPr/>
        </p:nvSpPr>
        <p:spPr>
          <a:xfrm>
            <a:off x="2895600" y="5604430"/>
            <a:ext cx="4267200" cy="954107"/>
          </a:xfrm>
          <a:prstGeom prst="rect">
            <a:avLst/>
          </a:prstGeom>
          <a:solidFill>
            <a:schemeClr val="accent1">
              <a:lumMod val="20000"/>
              <a:lumOff val="80000"/>
            </a:schemeClr>
          </a:solidFill>
          <a:ln>
            <a:noFill/>
          </a:ln>
        </p:spPr>
        <p:txBody>
          <a:bodyPr wrap="square" rtlCol="0">
            <a:spAutoFit/>
          </a:bodyPr>
          <a:lstStyle/>
          <a:p>
            <a:r>
              <a:rPr lang="en-US" sz="1400" dirty="0"/>
              <a:t>Note:  this video uses an older version of our testing technology.  We use </a:t>
            </a:r>
            <a:r>
              <a:rPr lang="en-US" sz="1400" b="1" dirty="0"/>
              <a:t>begin-for-test</a:t>
            </a:r>
            <a:r>
              <a:rPr lang="en-US" sz="1400" dirty="0"/>
              <a:t> instead of </a:t>
            </a:r>
            <a:r>
              <a:rPr lang="en-US" sz="1400" b="1" dirty="0"/>
              <a:t>define-test-suite</a:t>
            </a:r>
            <a:r>
              <a:rPr lang="en-US" sz="1400" dirty="0"/>
              <a:t> and </a:t>
            </a:r>
            <a:r>
              <a:rPr lang="en-US" sz="1400" b="1" dirty="0"/>
              <a:t>run-test</a:t>
            </a:r>
            <a:r>
              <a:rPr lang="en-US" sz="1400" dirty="0"/>
              <a:t>. The details are a little different, but the principles are the same.</a:t>
            </a:r>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Using Tests</a:t>
            </a:r>
          </a:p>
        </p:txBody>
      </p:sp>
      <p:sp>
        <p:nvSpPr>
          <p:cNvPr id="3" name="Content Placeholder 2"/>
          <p:cNvSpPr>
            <a:spLocks noGrp="1"/>
          </p:cNvSpPr>
          <p:nvPr>
            <p:ph idx="1"/>
          </p:nvPr>
        </p:nvSpPr>
        <p:spPr/>
        <p:txBody>
          <a:bodyPr>
            <a:normAutofit lnSpcReduction="10000"/>
          </a:bodyPr>
          <a:lstStyle/>
          <a:p>
            <a:r>
              <a:rPr lang="en-US" dirty="0"/>
              <a:t>Run your program with its tests</a:t>
            </a:r>
          </a:p>
          <a:p>
            <a:r>
              <a:rPr lang="en-US" dirty="0"/>
              <a:t>Debug so that all your tests pass</a:t>
            </a:r>
          </a:p>
          <a:p>
            <a:r>
              <a:rPr lang="en-US" dirty="0"/>
              <a:t>If you didn't achieve 100% expression coverage, go back and add more tests.</a:t>
            </a:r>
          </a:p>
          <a:p>
            <a:pPr lvl="1"/>
            <a:r>
              <a:rPr lang="en-US" dirty="0"/>
              <a:t>Just because your tests pass with 100% coverage doesn’t mean your program is right!</a:t>
            </a:r>
          </a:p>
          <a:p>
            <a:pPr lvl="1"/>
            <a:r>
              <a:rPr lang="en-US" dirty="0"/>
              <a:t>But 100% expression coverage is our standard for this course.</a:t>
            </a:r>
          </a:p>
          <a:p>
            <a:pPr lvl="1"/>
            <a:r>
              <a:rPr lang="en-US" dirty="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5410201" y="5929814"/>
            <a:ext cx="2057400" cy="646331"/>
          </a:xfrm>
          <a:prstGeom prst="rect">
            <a:avLst/>
          </a:prstGeom>
          <a:solidFill>
            <a:schemeClr val="accent1">
              <a:lumMod val="20000"/>
              <a:lumOff val="80000"/>
            </a:schemeClr>
          </a:solidFill>
        </p:spPr>
        <p:txBody>
          <a:bodyPr wrap="square" rtlCol="0">
            <a:spAutoFit/>
          </a:bodyPr>
          <a:lstStyle/>
          <a:p>
            <a:r>
              <a:rPr lang="en-US" dirty="0"/>
              <a:t>except for functions that call </a:t>
            </a:r>
            <a:r>
              <a:rPr lang="en-US" b="1" dirty="0"/>
              <a:t>big-bang</a:t>
            </a:r>
          </a:p>
        </p:txBody>
      </p:sp>
      <p:cxnSp>
        <p:nvCxnSpPr>
          <p:cNvPr id="7" name="Straight Arrow Connector 6"/>
          <p:cNvCxnSpPr>
            <a:stCxn id="5" idx="1"/>
          </p:cNvCxnSpPr>
          <p:nvPr/>
        </p:nvCxnSpPr>
        <p:spPr>
          <a:xfrm flipH="1" flipV="1">
            <a:off x="3124200" y="5105400"/>
            <a:ext cx="2286001" cy="11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5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a:t>
            </a:r>
          </a:p>
        </p:txBody>
      </p:sp>
      <p:sp>
        <p:nvSpPr>
          <p:cNvPr id="3" name="Content Placeholder 2"/>
          <p:cNvSpPr>
            <a:spLocks noGrp="1"/>
          </p:cNvSpPr>
          <p:nvPr>
            <p:ph idx="1"/>
          </p:nvPr>
        </p:nvSpPr>
        <p:spPr/>
        <p:txBody>
          <a:bodyPr/>
          <a:lstStyle/>
          <a:p>
            <a:r>
              <a:rPr lang="en-US" dirty="0"/>
              <a:t>DON’T just paste in the actual results of your function.  </a:t>
            </a:r>
          </a:p>
          <a:p>
            <a:r>
              <a:rPr lang="en-US" dirty="0"/>
              <a:t>Some functions may have more than one correct answer.</a:t>
            </a:r>
          </a:p>
          <a:p>
            <a:pPr lvl="1"/>
            <a:r>
              <a:rPr lang="en-US" dirty="0"/>
              <a:t>your tests should accept </a:t>
            </a:r>
            <a:r>
              <a:rPr lang="en-US" i="1" dirty="0"/>
              <a:t>any</a:t>
            </a:r>
            <a:r>
              <a:rPr lang="en-US" dirty="0"/>
              <a:t> correct answer, not just the one your solution happens to produce</a:t>
            </a:r>
          </a:p>
          <a:p>
            <a:pPr lvl="1"/>
            <a:r>
              <a:rPr lang="en-US" dirty="0"/>
              <a:t>use property testing to handle this situation.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7748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 (2)</a:t>
            </a:r>
          </a:p>
        </p:txBody>
      </p:sp>
      <p:sp>
        <p:nvSpPr>
          <p:cNvPr id="3" name="Content Placeholder 2"/>
          <p:cNvSpPr>
            <a:spLocks noGrp="1"/>
          </p:cNvSpPr>
          <p:nvPr>
            <p:ph idx="1"/>
          </p:nvPr>
        </p:nvSpPr>
        <p:spPr/>
        <p:txBody>
          <a:bodyPr>
            <a:normAutofit lnSpcReduction="10000"/>
          </a:bodyPr>
          <a:lstStyle/>
          <a:p>
            <a:r>
              <a:rPr lang="en-US" dirty="0"/>
              <a:t>Avoid coincidences in your tests, just as you did in your examples</a:t>
            </a:r>
          </a:p>
          <a:p>
            <a:r>
              <a:rPr lang="en-US" dirty="0"/>
              <a:t>Bad:</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a:t>
            </a:r>
            <a:r>
              <a:rPr lang="en-US" sz="1800" b="1" dirty="0">
                <a:solidFill>
                  <a:srgbClr val="FF0000"/>
                </a:solidFill>
                <a:latin typeface="Consolas" pitchFamily="49" charset="0"/>
                <a:cs typeface="Consolas" pitchFamily="49" charset="0"/>
              </a:rPr>
              <a:t>2.00 4.00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2.00</a:t>
            </a:r>
            <a:r>
              <a:rPr lang="en-US" sz="1800" b="1" dirty="0">
                <a:latin typeface="Consolas" pitchFamily="49" charset="0"/>
                <a:cs typeface="Consolas" pitchFamily="49" charset="0"/>
              </a:rPr>
              <a:t>)</a:t>
            </a:r>
          </a:p>
          <a:p>
            <a:r>
              <a:rPr lang="en-US" dirty="0"/>
              <a:t>Better:</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a:t>
            </a:r>
            <a:r>
              <a:rPr lang="en-US" sz="1800" b="1" dirty="0">
                <a:solidFill>
                  <a:srgbClr val="FF0000"/>
                </a:solidFill>
                <a:latin typeface="Consolas" pitchFamily="49" charset="0"/>
                <a:cs typeface="Consolas" pitchFamily="49" charset="0"/>
              </a:rPr>
              <a:t>2.00 5.00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3.00</a:t>
            </a:r>
            <a:r>
              <a:rPr lang="en-US" sz="1800" b="1" dirty="0">
                <a:latin typeface="Consolas" pitchFamily="49" charset="0"/>
                <a:cs typeface="Consolas" pitchFamily="49"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0132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Written?</a:t>
            </a:r>
          </a:p>
        </p:txBody>
      </p:sp>
      <p:sp>
        <p:nvSpPr>
          <p:cNvPr id="3" name="Content Placeholder 2"/>
          <p:cNvSpPr>
            <a:spLocks noGrp="1"/>
          </p:cNvSpPr>
          <p:nvPr>
            <p:ph idx="1"/>
          </p:nvPr>
        </p:nvSpPr>
        <p:spPr/>
        <p:txBody>
          <a:bodyPr/>
          <a:lstStyle/>
          <a:p>
            <a:r>
              <a:rPr lang="en-US" dirty="0"/>
              <a:t>Once you’ve written the deliverables for the first five steps of the design recipe, it’s time to run the program. (Program Review will come later)</a:t>
            </a:r>
          </a:p>
          <a:p>
            <a:r>
              <a:rPr lang="en-US" dirty="0"/>
              <a:t>What could possibly go wrong?</a:t>
            </a:r>
          </a:p>
          <a:p>
            <a:r>
              <a:rPr lang="en-US" dirty="0"/>
              <a:t>Let’s make a short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376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a:t>
            </a:r>
          </a:p>
        </p:txBody>
      </p:sp>
      <p:sp>
        <p:nvSpPr>
          <p:cNvPr id="3" name="Content Placeholder 2"/>
          <p:cNvSpPr>
            <a:spLocks noGrp="1"/>
          </p:cNvSpPr>
          <p:nvPr>
            <p:ph idx="1"/>
          </p:nvPr>
        </p:nvSpPr>
        <p:spPr/>
        <p:txBody>
          <a:bodyPr>
            <a:normAutofit lnSpcReduction="10000"/>
          </a:bodyPr>
          <a:lstStyle/>
          <a:p>
            <a:r>
              <a:rPr lang="en-US" dirty="0"/>
              <a:t>Program fails to load</a:t>
            </a:r>
          </a:p>
          <a:p>
            <a:pPr lvl="1"/>
            <a:r>
              <a:rPr lang="en-US" dirty="0"/>
              <a:t>unbalanced </a:t>
            </a:r>
            <a:r>
              <a:rPr lang="en-US" dirty="0" err="1"/>
              <a:t>parens</a:t>
            </a:r>
            <a:r>
              <a:rPr lang="en-US" dirty="0"/>
              <a:t>?  The unmatched </a:t>
            </a:r>
            <a:r>
              <a:rPr lang="en-US" dirty="0" err="1"/>
              <a:t>paren</a:t>
            </a:r>
            <a:r>
              <a:rPr lang="en-US" dirty="0"/>
              <a:t> is highlighted in the interaction window.</a:t>
            </a:r>
          </a:p>
          <a:p>
            <a:pPr lvl="1"/>
            <a:r>
              <a:rPr lang="en-US" dirty="0"/>
              <a:t>missing function?</a:t>
            </a:r>
          </a:p>
          <a:p>
            <a:pPr lvl="2"/>
            <a:r>
              <a:rPr lang="en-US" dirty="0"/>
              <a:t>forgot to write definition</a:t>
            </a:r>
          </a:p>
          <a:p>
            <a:pPr lvl="2"/>
            <a:r>
              <a:rPr lang="en-US" dirty="0"/>
              <a:t>misspelled function name</a:t>
            </a:r>
          </a:p>
          <a:p>
            <a:pPr lvl="2"/>
            <a:r>
              <a:rPr lang="en-US" dirty="0"/>
              <a:t>forgot to </a:t>
            </a:r>
            <a:r>
              <a:rPr lang="en-US" b="1" dirty="0">
                <a:latin typeface="Consolas" pitchFamily="49" charset="0"/>
                <a:cs typeface="Consolas" pitchFamily="49" charset="0"/>
              </a:rPr>
              <a:t>require</a:t>
            </a:r>
            <a:r>
              <a:rPr lang="en-US" dirty="0"/>
              <a:t> the library module</a:t>
            </a:r>
          </a:p>
          <a:p>
            <a:pPr lvl="2"/>
            <a:r>
              <a:rPr lang="en-US" dirty="0"/>
              <a:t>misspelled library name</a:t>
            </a:r>
          </a:p>
          <a:p>
            <a:pPr lvl="3"/>
            <a:r>
              <a:rPr lang="en-US" i="1" dirty="0"/>
              <a:t>the error message Racket gives you in this case is especially scary. But don't be frightened.  It just means that 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808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(2)</a:t>
            </a:r>
          </a:p>
        </p:txBody>
      </p:sp>
      <p:sp>
        <p:nvSpPr>
          <p:cNvPr id="3" name="Content Placeholder 2"/>
          <p:cNvSpPr>
            <a:spLocks noGrp="1"/>
          </p:cNvSpPr>
          <p:nvPr>
            <p:ph idx="1"/>
          </p:nvPr>
        </p:nvSpPr>
        <p:spPr/>
        <p:txBody>
          <a:bodyPr/>
          <a:lstStyle/>
          <a:p>
            <a:r>
              <a:rPr lang="en-US" dirty="0"/>
              <a:t>You could get an error calling a Racket primitive.</a:t>
            </a:r>
          </a:p>
          <a:p>
            <a:pPr lvl="1"/>
            <a:r>
              <a:rPr lang="en-US" dirty="0" err="1"/>
              <a:t>eg</a:t>
            </a:r>
            <a:r>
              <a:rPr lang="en-US" dirty="0"/>
              <a:t>: "can't apply string=? to 1"</a:t>
            </a:r>
          </a:p>
          <a:p>
            <a:pPr lvl="1"/>
            <a:r>
              <a:rPr lang="en-US" dirty="0"/>
              <a:t>this may be something simple, like the wrong test,</a:t>
            </a:r>
          </a:p>
          <a:p>
            <a:pPr lvl="1"/>
            <a:r>
              <a:rPr lang="en-US" dirty="0"/>
              <a:t>or it may be more subtle--  "how did I manage to pass a 1 to string=?"</a:t>
            </a:r>
          </a:p>
          <a:p>
            <a:pPr lvl="1"/>
            <a:r>
              <a:rPr lang="en-US" dirty="0"/>
              <a:t>Write more tests to see how you got to this.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88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could go wrong (3)</a:t>
            </a:r>
          </a:p>
        </p:txBody>
      </p:sp>
      <p:sp>
        <p:nvSpPr>
          <p:cNvPr id="3" name="Content Placeholder 2"/>
          <p:cNvSpPr>
            <a:spLocks noGrp="1"/>
          </p:cNvSpPr>
          <p:nvPr>
            <p:ph idx="1"/>
          </p:nvPr>
        </p:nvSpPr>
        <p:spPr/>
        <p:txBody>
          <a:bodyPr>
            <a:normAutofit fontScale="77500" lnSpcReduction="20000"/>
          </a:bodyPr>
          <a:lstStyle/>
          <a:p>
            <a:r>
              <a:rPr lang="en-US" dirty="0"/>
              <a:t>A test fails</a:t>
            </a:r>
          </a:p>
          <a:p>
            <a:pPr marL="971550" lvl="1" indent="-514350">
              <a:buFont typeface="+mj-lt"/>
              <a:buAutoNum type="arabicPeriod"/>
            </a:pPr>
            <a:r>
              <a:rPr lang="en-US" dirty="0"/>
              <a:t>Identify the test that failed</a:t>
            </a:r>
          </a:p>
          <a:p>
            <a:pPr marL="1200150" lvl="2" indent="-342900"/>
            <a:r>
              <a:rPr lang="en-US" dirty="0"/>
              <a:t>Racket will highlight the test that failed.  Having an informative error message will also help you identify the test</a:t>
            </a:r>
          </a:p>
          <a:p>
            <a:pPr marL="971550" lvl="1" indent="-514350">
              <a:buFont typeface="+mj-lt"/>
              <a:buAutoNum type="arabicPeriod"/>
            </a:pPr>
            <a:r>
              <a:rPr lang="en-US" dirty="0"/>
              <a:t>Check the test: is the answer that it asked for really the right one?</a:t>
            </a:r>
          </a:p>
          <a:p>
            <a:pPr lvl="2"/>
            <a:r>
              <a:rPr lang="en-US" dirty="0"/>
              <a:t>If not, fix the test</a:t>
            </a:r>
          </a:p>
          <a:p>
            <a:pPr lvl="2"/>
            <a:r>
              <a:rPr lang="en-US" dirty="0"/>
              <a:t>DON’T just paste in the actual results of your function.  </a:t>
            </a:r>
          </a:p>
          <a:p>
            <a:pPr marL="971550" lvl="1" indent="-514350">
              <a:buFont typeface="+mj-lt"/>
              <a:buAutoNum type="arabicPeriod"/>
            </a:pPr>
            <a:r>
              <a:rPr lang="en-US" dirty="0"/>
              <a:t>If the test is right, play detective by adding new tests. </a:t>
            </a:r>
          </a:p>
          <a:p>
            <a:pPr lvl="2"/>
            <a:r>
              <a:rPr lang="en-US" dirty="0"/>
              <a:t>Add a test to see if your function called the right helper.  Did it?</a:t>
            </a:r>
          </a:p>
          <a:p>
            <a:pPr lvl="3"/>
            <a:r>
              <a:rPr lang="en-US" dirty="0"/>
              <a:t>yes: the helper is the one giving the wrong answer.  Test the helper and fix it.</a:t>
            </a:r>
          </a:p>
          <a:p>
            <a:pPr lvl="3"/>
            <a:r>
              <a:rPr lang="en-US" dirty="0"/>
              <a:t>no: your original function didn’t call the helper as it should.  </a:t>
            </a:r>
          </a:p>
          <a:p>
            <a:pPr lvl="4"/>
            <a:r>
              <a:rPr lang="en-US" dirty="0"/>
              <a:t>The call to the helper is probably guarded by a predicate.  Test the predicate to see if it is returning the right value. </a:t>
            </a:r>
          </a:p>
          <a:p>
            <a:pPr lvl="4"/>
            <a:r>
              <a:rPr lang="en-US" dirty="0"/>
              <a:t>Did it pass the right arguments?  Write some more tests to see.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7643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Example</a:t>
            </a: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pPr marL="0" indent="0">
              <a:buNone/>
            </a:pPr>
            <a:r>
              <a:rPr lang="en-US" sz="1800" dirty="0">
                <a:latin typeface="+mj-lt"/>
                <a:cs typeface="Consolas" pitchFamily="49" charset="0"/>
              </a:rPr>
              <a:t>Code: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p>
          <a:p>
            <a:pPr marL="0" indent="0">
              <a:buNone/>
            </a:pPr>
            <a:r>
              <a:rPr lang="en-US" sz="1800" b="1" dirty="0">
                <a:latin typeface="Consolas" pitchFamily="49" charset="0"/>
                <a:cs typeface="Consolas" pitchFamily="49" charset="0"/>
              </a:rPr>
              <a:t>     (ball-after-button-down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p>
          <a:p>
            <a:pPr marL="0" indent="0">
              <a:buNone/>
            </a:pPr>
            <a:endParaRPr lang="en-US" sz="1800" b="1" dirty="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 </a:t>
            </a:r>
            <a:r>
              <a:rPr lang="en-US" sz="1800" b="1" dirty="0">
                <a:latin typeface="Consolas" pitchFamily="49" charset="0"/>
                <a:cs typeface="Consolas" pitchFamily="49" charset="0"/>
              </a:rPr>
              <a:t>"</a:t>
            </a:r>
            <a:r>
              <a:rPr lang="en-US" sz="1800" b="1" dirty="0">
                <a:latin typeface="Consolas" pitchFamily="49" charset="0"/>
                <a:cs typeface="Consolas" pitchFamily="49" charset="0"/>
              </a:rPr>
              <a:t>button-down")</a:t>
            </a:r>
          </a:p>
          <a:p>
            <a:pPr marL="0" indent="0">
              <a:buNone/>
            </a:pPr>
            <a:r>
              <a:rPr lang="en-US" sz="1800" b="1" dirty="0">
                <a:latin typeface="Consolas" pitchFamily="49" charset="0"/>
                <a:cs typeface="Consolas" pitchFamily="49" charset="0"/>
              </a:rPr>
              <a:t>    ball-selected</a:t>
            </a:r>
          </a:p>
          <a:p>
            <a:pPr marL="0" indent="0">
              <a:buNone/>
            </a:pPr>
            <a:r>
              <a:rPr lang="en-US" sz="1800" b="1" dirty="0">
                <a:latin typeface="Consolas" pitchFamily="49" charset="0"/>
                <a:cs typeface="Consolas" pitchFamily="49" charset="0"/>
              </a:rPr>
              <a:t>    </a:t>
            </a:r>
            <a:r>
              <a:rPr lang="en-US" sz="1800" b="1" dirty="0">
                <a:latin typeface="Consolas" pitchFamily="49" charset="0"/>
                <a:cs typeface="Consolas" pitchFamily="49" charset="0"/>
              </a:rPr>
              <a:t>"</a:t>
            </a:r>
            <a:r>
              <a:rPr lang="en-US" sz="1800" b="1" dirty="0">
                <a:latin typeface="Consolas" pitchFamily="49" charset="0"/>
                <a:cs typeface="Consolas" pitchFamily="49" charset="0"/>
              </a:rPr>
              <a:t>button-down on an unselected ball should make the ball     </a:t>
            </a:r>
          </a:p>
          <a:p>
            <a:pPr marL="0" indent="0">
              <a:buNone/>
            </a:pPr>
            <a:r>
              <a:rPr lang="en-US" sz="1800" b="1" dirty="0">
                <a:latin typeface="Consolas" pitchFamily="49" charset="0"/>
                <a:cs typeface="Consolas" pitchFamily="49" charset="0"/>
              </a:rPr>
              <a:t>     selected</a:t>
            </a:r>
            <a:r>
              <a:rPr lang="en-US" sz="1800" b="1" dirty="0">
                <a:latin typeface="Consolas" pitchFamily="49" charset="0"/>
                <a:cs typeface="Consolas" pitchFamily="49" charset="0"/>
              </a:rPr>
              <a:t>"</a:t>
            </a:r>
            <a:r>
              <a:rPr lang="en-US" sz="1800" b="1" dirty="0">
                <a:latin typeface="Consolas" pitchFamily="49" charset="0"/>
                <a:cs typeface="Consolas" pitchFamily="49" charset="0"/>
              </a:rPr>
              <a:t>)</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a:t>Imagine we have this function definition and this failing test.</a:t>
            </a:r>
          </a:p>
        </p:txBody>
      </p:sp>
      <p:sp>
        <p:nvSpPr>
          <p:cNvPr id="6" name="Rectangle 5"/>
          <p:cNvSpPr/>
          <p:nvPr/>
        </p:nvSpPr>
        <p:spPr>
          <a:xfrm>
            <a:off x="4114800" y="5516563"/>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test checks the </a:t>
            </a:r>
            <a:r>
              <a:rPr lang="en-US" i="1" dirty="0">
                <a:solidFill>
                  <a:schemeClr val="tx1"/>
                </a:solidFill>
              </a:rPr>
              <a:t>combination</a:t>
            </a:r>
            <a:r>
              <a:rPr lang="en-US" dirty="0">
                <a:solidFill>
                  <a:schemeClr val="tx1"/>
                </a:solidFill>
              </a:rPr>
              <a:t> of </a:t>
            </a:r>
            <a:r>
              <a:rPr lang="en-US" b="1" dirty="0">
                <a:solidFill>
                  <a:schemeClr val="tx1"/>
                </a:solidFill>
              </a:rPr>
              <a:t>ball-after-mouse</a:t>
            </a:r>
            <a:r>
              <a:rPr lang="en-US" dirty="0">
                <a:solidFill>
                  <a:schemeClr val="tx1"/>
                </a:solidFill>
              </a:rPr>
              <a:t> and </a:t>
            </a:r>
            <a:r>
              <a:rPr lang="en-US" b="1" dirty="0">
                <a:solidFill>
                  <a:schemeClr val="tx1"/>
                </a:solidFill>
              </a:rPr>
              <a:t>ball-after-button-down</a:t>
            </a:r>
            <a:r>
              <a:rPr lang="en-US" dirty="0">
                <a:solidFill>
                  <a:schemeClr val="tx1"/>
                </a:solidFill>
              </a:rPr>
              <a:t>.  If it fails, either procedure might be at fault. </a:t>
            </a:r>
          </a:p>
        </p:txBody>
      </p:sp>
    </p:spTree>
    <p:extLst>
      <p:ext uri="{BB962C8B-B14F-4D97-AF65-F5344CB8AC3E}">
        <p14:creationId xmlns:p14="http://schemas.microsoft.com/office/powerpoint/2010/main" val="340325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(2)</a:t>
            </a:r>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(ball-after-button-down</a:t>
            </a:r>
          </a:p>
          <a:p>
            <a:pPr marL="0" indent="0">
              <a:buNone/>
            </a:pPr>
            <a:r>
              <a:rPr lang="en-US" sz="2000" b="1" dirty="0">
                <a:solidFill>
                  <a:srgbClr val="FF0000"/>
                </a:solidFill>
                <a:latin typeface="Consolas" pitchFamily="49" charset="0"/>
                <a:cs typeface="Consolas" pitchFamily="49" charset="0"/>
              </a:rPr>
              <a:t>    ball-unselected </a:t>
            </a:r>
          </a:p>
          <a:p>
            <a:pPr marL="0" indent="0">
              <a:buNone/>
            </a:pPr>
            <a:r>
              <a:rPr lang="en-US" sz="2000" b="1" dirty="0">
                <a:latin typeface="Consolas" pitchFamily="49" charset="0"/>
                <a:cs typeface="Consolas" pitchFamily="49" charset="0"/>
              </a:rPr>
              <a:t>    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ball-after-mouse</a:t>
            </a: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ball-after-button-down</a:t>
            </a: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a:t>On a button-down, we were supposed to call </a:t>
            </a:r>
            <a:r>
              <a:rPr lang="en-US" b="1" dirty="0"/>
              <a:t>ball-after-button-down</a:t>
            </a:r>
            <a:r>
              <a:rPr lang="en-US" dirty="0"/>
              <a:t>.  So let’s create a test to see if that happened.</a:t>
            </a:r>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a:t>We know that </a:t>
            </a:r>
            <a:r>
              <a:rPr lang="en-US" sz="1400" b="1" dirty="0"/>
              <a:t>ball-after-button-down</a:t>
            </a:r>
            <a:r>
              <a:rPr lang="en-US" sz="1400" dirty="0"/>
              <a:t> was supposed to be called, so these two expressions should return the same thing, even if it's the wrong thing.  So if this test fails, we know that </a:t>
            </a:r>
            <a:r>
              <a:rPr lang="en-US" sz="1400" b="1" dirty="0"/>
              <a:t>ball-after-mouse</a:t>
            </a:r>
            <a:r>
              <a:rPr lang="en-US" sz="1400" dirty="0"/>
              <a:t> didn't call ball-after-button-down correctly.  If the test succeeds, we know that </a:t>
            </a:r>
            <a:r>
              <a:rPr lang="en-US" sz="1400" b="1" dirty="0"/>
              <a:t>ball-after-button-down</a:t>
            </a:r>
            <a:r>
              <a:rPr lang="en-US" sz="1400" dirty="0"/>
              <a:t> was called, but it is returning the wrong thing, because the test on the previous slide is still failing</a:t>
            </a:r>
            <a:r>
              <a:rPr lang="en-US" dirty="0"/>
              <a:t>.  </a:t>
            </a:r>
          </a:p>
        </p:txBody>
      </p:sp>
    </p:spTree>
    <p:extLst>
      <p:ext uri="{BB962C8B-B14F-4D97-AF65-F5344CB8AC3E}">
        <p14:creationId xmlns:p14="http://schemas.microsoft.com/office/powerpoint/2010/main" val="16982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down your bug</a:t>
            </a:r>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ball-unselected))</a:t>
            </a:r>
          </a:p>
          <a:p>
            <a:pPr marL="0" indent="0">
              <a:buNone/>
            </a:pPr>
            <a:endParaRPr lang="en-US" sz="1800" b="1" dirty="0">
              <a:latin typeface="Consolas" pitchFamily="49" charset="0"/>
              <a:cs typeface="Consolas" pitchFamily="49" charset="0"/>
            </a:endParaRP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ball-make-selected</a:t>
            </a: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inside-ball?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a:t>Let’s imagine we’ve identified </a:t>
            </a:r>
            <a:r>
              <a:rPr lang="en-US" b="1" dirty="0"/>
              <a:t>ball-after-button-down</a:t>
            </a:r>
            <a:r>
              <a:rPr lang="en-US" dirty="0"/>
              <a:t> as the likely culprit.  We could write another test to see whether </a:t>
            </a:r>
            <a:r>
              <a:rPr lang="en-US" b="1" dirty="0"/>
              <a:t>ball-after-button-down</a:t>
            </a:r>
            <a:r>
              <a:rPr lang="en-US" dirty="0"/>
              <a:t> is calling </a:t>
            </a:r>
            <a:r>
              <a:rPr lang="en-US" b="1" dirty="0"/>
              <a:t>ball-make-selected</a:t>
            </a:r>
            <a:r>
              <a:rPr lang="en-US" dirty="0"/>
              <a:t> correctly.</a:t>
            </a:r>
          </a:p>
        </p:txBody>
      </p:sp>
    </p:spTree>
    <p:extLst>
      <p:ext uri="{BB962C8B-B14F-4D97-AF65-F5344CB8AC3E}">
        <p14:creationId xmlns:p14="http://schemas.microsoft.com/office/powerpoint/2010/main" val="286322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bug from re-appearing</a:t>
            </a:r>
          </a:p>
        </p:txBody>
      </p:sp>
      <p:sp>
        <p:nvSpPr>
          <p:cNvPr id="3" name="Content Placeholder 2"/>
          <p:cNvSpPr>
            <a:spLocks noGrp="1"/>
          </p:cNvSpPr>
          <p:nvPr>
            <p:ph idx="1"/>
          </p:nvPr>
        </p:nvSpPr>
        <p:spPr/>
        <p:txBody>
          <a:bodyPr/>
          <a:lstStyle/>
          <a:p>
            <a:r>
              <a:rPr lang="en-US" dirty="0"/>
              <a:t>Leave the extra tests in your file</a:t>
            </a:r>
          </a:p>
          <a:p>
            <a:r>
              <a:rPr lang="en-US" dirty="0"/>
              <a:t>That way if your bug reappears you will have the detective work all set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82737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lnSpcReduction="10000"/>
          </a:bodyPr>
          <a:lstStyle/>
          <a:p>
            <a:r>
              <a:rPr lang="en-US" dirty="0"/>
              <a:t>Our presentation has been specific to Racket and to this course, but the ideas and techniques are adaptable to other settings and other languages.</a:t>
            </a:r>
          </a:p>
          <a:p>
            <a:r>
              <a:rPr lang="en-US" dirty="0"/>
              <a:t>Your employer may have different conventions for managing tests.  </a:t>
            </a:r>
          </a:p>
          <a:p>
            <a:r>
              <a:rPr lang="en-US" dirty="0"/>
              <a:t>If 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88506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93670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02-4-1-test-quadratics.rkt and 02-4-2-ball-after-mouse-with-tests.rkt .</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6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want to test?</a:t>
            </a:r>
          </a:p>
        </p:txBody>
      </p:sp>
      <p:sp>
        <p:nvSpPr>
          <p:cNvPr id="3" name="Content Placeholder 2"/>
          <p:cNvSpPr>
            <a:spLocks noGrp="1"/>
          </p:cNvSpPr>
          <p:nvPr>
            <p:ph idx="1"/>
          </p:nvPr>
        </p:nvSpPr>
        <p:spPr/>
        <p:txBody>
          <a:bodyPr/>
          <a:lstStyle/>
          <a:p>
            <a:r>
              <a:rPr lang="en-US" dirty="0"/>
              <a:t>Lots of things we could want to test, but for now we’ll keep it simple:</a:t>
            </a:r>
          </a:p>
          <a:p>
            <a:r>
              <a:rPr lang="en-US" dirty="0"/>
              <a:t>We want to make sure the answers from our functions are correct.</a:t>
            </a:r>
          </a:p>
          <a:p>
            <a:r>
              <a:rPr lang="en-US" dirty="0"/>
              <a:t>But what makes an answer correct?</a:t>
            </a:r>
          </a:p>
          <a:p>
            <a:r>
              <a:rPr lang="en-US" dirty="0"/>
              <a:t>And how do you convince a reader that your tests are testing the right thing?</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93320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Testing</a:t>
            </a:r>
          </a:p>
        </p:txBody>
      </p:sp>
      <p:sp>
        <p:nvSpPr>
          <p:cNvPr id="3" name="Content Placeholder 2"/>
          <p:cNvSpPr>
            <a:spLocks noGrp="1"/>
          </p:cNvSpPr>
          <p:nvPr>
            <p:ph idx="1"/>
          </p:nvPr>
        </p:nvSpPr>
        <p:spPr/>
        <p:txBody>
          <a:bodyPr/>
          <a:lstStyle/>
          <a:p>
            <a:r>
              <a:rPr lang="en-US" dirty="0"/>
              <a:t>Does the program provide the functions that are specified in the problem?</a:t>
            </a:r>
          </a:p>
          <a:p>
            <a:r>
              <a:rPr lang="en-US" dirty="0"/>
              <a:t>Do they take the right number and type of arguments?  Do they return the right type of result?</a:t>
            </a:r>
          </a:p>
          <a:p>
            <a:pPr marL="457200" lvl="1" indent="0">
              <a:buNone/>
            </a:pPr>
            <a:r>
              <a:rPr lang="en-US" i="1" dirty="0">
                <a:solidFill>
                  <a:schemeClr val="accent1"/>
                </a:solidFill>
              </a:rPr>
              <a:t>If they don’t, then the program is not ready for further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Does the program’s behavior satisfy the requirements given in the problem?</a:t>
            </a:r>
          </a:p>
          <a:p>
            <a:r>
              <a:rPr lang="en-US" dirty="0"/>
              <a:t>This is our primary focus</a:t>
            </a:r>
          </a:p>
          <a:p>
            <a:r>
              <a:rPr lang="en-US" dirty="0"/>
              <a:t>The requirements probably give some examples.  Be sure to test them!</a:t>
            </a:r>
          </a:p>
          <a:p>
            <a:r>
              <a:rPr lang="en-US" dirty="0"/>
              <a:t>Sometimes the requirements are more complicated, so you'll have to make up examples to check the requirements.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Mechanics of Testing</a:t>
            </a:r>
          </a:p>
        </p:txBody>
      </p:sp>
      <p:sp>
        <p:nvSpPr>
          <p:cNvPr id="3" name="Content Placeholder 2"/>
          <p:cNvSpPr>
            <a:spLocks noGrp="1"/>
          </p:cNvSpPr>
          <p:nvPr>
            <p:ph idx="1"/>
          </p:nvPr>
        </p:nvSpPr>
        <p:spPr/>
        <p:txBody>
          <a:bodyPr>
            <a:normAutofit fontScale="85000" lnSpcReduction="20000"/>
          </a:bodyPr>
          <a:lstStyle/>
          <a:p>
            <a:r>
              <a:rPr lang="en-US" dirty="0"/>
              <a:t>We will give you a file called </a:t>
            </a:r>
            <a:r>
              <a:rPr lang="en-US" b="1" dirty="0" err="1">
                <a:hlinkClick r:id="rId3" action="ppaction://hlinkfile"/>
              </a:rPr>
              <a:t>extras.rkt</a:t>
            </a:r>
            <a:r>
              <a:rPr lang="en-US" dirty="0"/>
              <a:t> that you should put in the folder with your work.</a:t>
            </a:r>
          </a:p>
          <a:p>
            <a:r>
              <a:rPr lang="en-US" dirty="0"/>
              <a:t>Near 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extras.rkt</a:t>
            </a:r>
            <a:r>
              <a:rPr lang="en-US" sz="2400" b="1" dirty="0">
                <a:latin typeface="Consolas" pitchFamily="49" charset="0"/>
                <a:cs typeface="Consolas" pitchFamily="49" charset="0"/>
              </a:rPr>
              <a:t>")</a:t>
            </a:r>
          </a:p>
          <a:p>
            <a:pPr marL="0" indent="0">
              <a:buNone/>
            </a:pPr>
            <a:r>
              <a:rPr lang="en-US" dirty="0">
                <a:cs typeface="Consolas" pitchFamily="49" charset="0"/>
              </a:rPr>
              <a:t>   to load our testing framework.</a:t>
            </a:r>
          </a:p>
          <a:p>
            <a:r>
              <a:rPr lang="en-US" dirty="0"/>
              <a:t>Tests live in the file with the code </a:t>
            </a:r>
          </a:p>
          <a:p>
            <a:r>
              <a:rPr lang="en-US" dirty="0"/>
              <a:t>That way they get run every time the code is loaded</a:t>
            </a:r>
          </a:p>
          <a:p>
            <a:pPr lvl="1"/>
            <a:r>
              <a:rPr lang="en-US" dirty="0"/>
              <a:t>This accomplishes regression testing.</a:t>
            </a:r>
          </a:p>
          <a:p>
            <a:r>
              <a:rPr lang="en-US" dirty="0"/>
              <a:t>Wrap your tests in </a:t>
            </a:r>
            <a:r>
              <a:rPr lang="en-US" sz="2800" b="1" dirty="0">
                <a:latin typeface="Consolas" panose="020B0609020204030204" pitchFamily="49" charset="0"/>
                <a:cs typeface="Consolas" panose="020B0609020204030204" pitchFamily="49" charset="0"/>
              </a:rPr>
              <a:t>(begin-for-test ....)</a:t>
            </a:r>
          </a:p>
          <a:p>
            <a:pPr lvl="1"/>
            <a:r>
              <a:rPr lang="en-US" dirty="0"/>
              <a:t>that way you can put the tests anywhere in your file, and they will be run at the end of the file</a:t>
            </a:r>
          </a:p>
          <a:p>
            <a:pPr marL="0" indent="0">
              <a:buNone/>
            </a:pPr>
            <a:endParaRPr lang="en-US" sz="24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4114800" y="6033184"/>
            <a:ext cx="4038600" cy="646331"/>
          </a:xfrm>
          <a:prstGeom prst="rect">
            <a:avLst/>
          </a:prstGeom>
          <a:solidFill>
            <a:schemeClr val="accent3">
              <a:lumMod val="60000"/>
              <a:lumOff val="40000"/>
            </a:schemeClr>
          </a:solidFill>
        </p:spPr>
        <p:txBody>
          <a:bodyPr wrap="square" rtlCol="0">
            <a:spAutoFit/>
          </a:bodyPr>
          <a:lstStyle/>
          <a:p>
            <a:r>
              <a:rPr lang="en-US" dirty="0"/>
              <a:t>Regression testing:  Did I just break something?</a:t>
            </a:r>
          </a:p>
        </p:txBody>
      </p:sp>
      <p:cxnSp>
        <p:nvCxnSpPr>
          <p:cNvPr id="7" name="Straight Arrow Connector 6"/>
          <p:cNvCxnSpPr>
            <a:stCxn id="5" idx="0"/>
          </p:cNvCxnSpPr>
          <p:nvPr/>
        </p:nvCxnSpPr>
        <p:spPr>
          <a:xfrm flipH="1" flipV="1">
            <a:off x="5486400" y="4953000"/>
            <a:ext cx="647700" cy="1080184"/>
          </a:xfrm>
          <a:prstGeom prst="straightConnector1">
            <a:avLst/>
          </a:prstGeom>
          <a:ln w="25400">
            <a:solidFill>
              <a:schemeClr val="accent3">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96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simplest test cases</a:t>
            </a:r>
          </a:p>
        </p:txBody>
      </p:sp>
      <p:sp>
        <p:nvSpPr>
          <p:cNvPr id="3" name="Content Placeholder 2"/>
          <p:cNvSpPr>
            <a:spLocks noGrp="1"/>
          </p:cNvSpPr>
          <p:nvPr>
            <p:ph idx="1"/>
          </p:nvPr>
        </p:nvSpPr>
        <p:spPr/>
        <p:txBody>
          <a:bodyPr/>
          <a:lstStyle/>
          <a:p>
            <a:r>
              <a:rPr lang="en-US" dirty="0"/>
              <a:t>Compute the right answer by hand, and make up test cases to match</a:t>
            </a:r>
          </a:p>
          <a:p>
            <a:endParaRPr lang="en-US" dirty="0"/>
          </a:p>
          <a:p>
            <a:pPr>
              <a:buNone/>
            </a:pPr>
            <a:r>
              <a:rPr lang="en-US" sz="2000" b="1" dirty="0">
                <a:latin typeface="Consolas" pitchFamily="49" charset="0"/>
                <a:cs typeface="Consolas" pitchFamily="49" charset="0"/>
              </a:rPr>
              <a:t>(begin-for-test</a:t>
            </a:r>
          </a:p>
          <a:p>
            <a:pPr>
              <a:buNone/>
            </a:pPr>
            <a:r>
              <a:rPr lang="en-US" sz="2000" b="1" dirty="0">
                <a:latin typeface="Consolas" pitchFamily="49" charset="0"/>
                <a:cs typeface="Consolas" pitchFamily="49" charset="0"/>
              </a:rPr>
              <a:t>  (check-equal? (f2c 32) 0 </a:t>
            </a:r>
          </a:p>
          <a:p>
            <a:pPr>
              <a:buNone/>
            </a:pPr>
            <a:r>
              <a:rPr lang="en-US" sz="2000" b="1" dirty="0">
                <a:latin typeface="Consolas" pitchFamily="49" charset="0"/>
                <a:cs typeface="Consolas" pitchFamily="49" charset="0"/>
              </a:rPr>
              <a:t>    "32 Fahrenheit should be 0 Celsius")</a:t>
            </a:r>
          </a:p>
          <a:p>
            <a:pPr>
              <a:buNone/>
            </a:pPr>
            <a:r>
              <a:rPr lang="en-US" sz="2000" b="1" dirty="0">
                <a:latin typeface="Consolas" pitchFamily="49" charset="0"/>
                <a:cs typeface="Consolas" pitchFamily="49" charset="0"/>
              </a:rPr>
              <a:t>  (check-equal? (f2c 212) 100 </a:t>
            </a:r>
          </a:p>
          <a:p>
            <a:pPr>
              <a:buNone/>
            </a:pPr>
            <a:r>
              <a:rPr lang="en-US" sz="2000" b="1" dirty="0">
                <a:latin typeface="Consolas" pitchFamily="49" charset="0"/>
                <a:cs typeface="Consolas" pitchFamily="49" charset="0"/>
              </a:rPr>
              <a:t>    "212 Fahrenheit should be 100 Celsius"))</a:t>
            </a:r>
            <a:endParaRPr lang="en-US" sz="2000" b="1"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2073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may not be enough</a:t>
            </a:r>
          </a:p>
        </p:txBody>
      </p:sp>
      <p:sp>
        <p:nvSpPr>
          <p:cNvPr id="3" name="Content Placeholder 2"/>
          <p:cNvSpPr>
            <a:spLocks noGrp="1"/>
          </p:cNvSpPr>
          <p:nvPr>
            <p:ph idx="1"/>
          </p:nvPr>
        </p:nvSpPr>
        <p:spPr/>
        <p:txBody>
          <a:bodyPr>
            <a:normAutofit/>
          </a:bodyPr>
          <a:lstStyle/>
          <a:p>
            <a:r>
              <a:rPr lang="en-US" dirty="0"/>
              <a:t>Did I do the hand-computation right?</a:t>
            </a:r>
          </a:p>
          <a:p>
            <a:pPr lvl="1"/>
            <a:r>
              <a:rPr lang="en-US" dirty="0"/>
              <a:t>If you’re lucky, the problem set said what the answer should be.</a:t>
            </a:r>
          </a:p>
          <a:p>
            <a:pPr lvl="1"/>
            <a:r>
              <a:rPr lang="en-US" dirty="0"/>
              <a:t>Otherwise, how does the reader know I didn’t just take the result of my function and paste it into the test?</a:t>
            </a:r>
          </a:p>
          <a:p>
            <a:r>
              <a:rPr lang="en-US" dirty="0"/>
              <a:t>Maybe there’s more than one correct answer!</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233369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7390</TotalTime>
  <Words>2512</Words>
  <Application>Microsoft Office PowerPoint</Application>
  <PresentationFormat>On-screen Show (4:3)</PresentationFormat>
  <Paragraphs>311</Paragraphs>
  <Slides>34</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Courier New</vt:lpstr>
      <vt:lpstr>Helvetica Neue</vt:lpstr>
      <vt:lpstr>1_Office Theme</vt:lpstr>
      <vt:lpstr>Testing</vt:lpstr>
      <vt:lpstr>Outline</vt:lpstr>
      <vt:lpstr>Learning Objectives</vt:lpstr>
      <vt:lpstr>What do we want to test?</vt:lpstr>
      <vt:lpstr>Qualification Testing</vt:lpstr>
      <vt:lpstr>Acceptance Testing</vt:lpstr>
      <vt:lpstr>Mechanics of Testing</vt:lpstr>
      <vt:lpstr>The simplest test cases</vt:lpstr>
      <vt:lpstr>This may not be enough</vt:lpstr>
      <vt:lpstr>Property Testing</vt:lpstr>
      <vt:lpstr>Example of Property Testing</vt:lpstr>
      <vt:lpstr>Test Coverage</vt:lpstr>
      <vt:lpstr>Equivalence Partitioning</vt:lpstr>
      <vt:lpstr>Equivalence Partitioning</vt:lpstr>
      <vt:lpstr>Choosing test cases</vt:lpstr>
      <vt:lpstr>Testing ball-after-mouse</vt:lpstr>
      <vt:lpstr>Example (1)</vt:lpstr>
      <vt:lpstr>Example (2)</vt:lpstr>
      <vt:lpstr>Example</vt:lpstr>
      <vt:lpstr>Video: ball-after-mouse-with-tests </vt:lpstr>
      <vt:lpstr>Using Tests</vt:lpstr>
      <vt:lpstr>Testing Pitfalls</vt:lpstr>
      <vt:lpstr>Testing Pitfalls (2)</vt:lpstr>
      <vt:lpstr>Tests Written?</vt:lpstr>
      <vt:lpstr>What could go wrong?</vt:lpstr>
      <vt:lpstr>What could go wrong? (2)</vt:lpstr>
      <vt:lpstr>What could go wrong (3)</vt:lpstr>
      <vt:lpstr>Debugging by Testing: Example</vt:lpstr>
      <vt:lpstr>Debugging by Testing (2)</vt:lpstr>
      <vt:lpstr>Tracking down your bug</vt:lpstr>
      <vt:lpstr>Keep your bug from re-appearing</vt:lpstr>
      <vt:lpstr>Disclaimer</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82</cp:revision>
  <dcterms:created xsi:type="dcterms:W3CDTF">2006-08-16T00:00:00Z</dcterms:created>
  <dcterms:modified xsi:type="dcterms:W3CDTF">2017-07-26T13:57:12Z</dcterms:modified>
</cp:coreProperties>
</file>