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5" r:id="rId2"/>
    <p:sldMasterId id="2147483680" r:id="rId3"/>
    <p:sldMasterId id="2147483665" r:id="rId4"/>
  </p:sldMasterIdLst>
  <p:notesMasterIdLst>
    <p:notesMasterId r:id="rId22"/>
  </p:notesMasterIdLst>
  <p:sldIdLst>
    <p:sldId id="285" r:id="rId5"/>
    <p:sldId id="259" r:id="rId6"/>
    <p:sldId id="290" r:id="rId7"/>
    <p:sldId id="289" r:id="rId8"/>
    <p:sldId id="291" r:id="rId9"/>
    <p:sldId id="292" r:id="rId10"/>
    <p:sldId id="293" r:id="rId11"/>
    <p:sldId id="295" r:id="rId12"/>
    <p:sldId id="301" r:id="rId13"/>
    <p:sldId id="294" r:id="rId14"/>
    <p:sldId id="296" r:id="rId15"/>
    <p:sldId id="297" r:id="rId16"/>
    <p:sldId id="298" r:id="rId17"/>
    <p:sldId id="299" r:id="rId18"/>
    <p:sldId id="300" r:id="rId19"/>
    <p:sldId id="262" r:id="rId20"/>
    <p:sldId id="257" r:id="rId21"/>
  </p:sldIdLst>
  <p:sldSz cx="9144000" cy="6858000" type="screen4x3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6" autoAdjust="0"/>
    <p:restoredTop sz="94660"/>
  </p:normalViewPr>
  <p:slideViewPr>
    <p:cSldViewPr showGuides="1">
      <p:cViewPr varScale="1">
        <p:scale>
          <a:sx n="116" d="100"/>
          <a:sy n="116" d="100"/>
        </p:scale>
        <p:origin x="138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24962-D7B5-4FEA-ABE9-8C89DFE85AA1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44E18F-170A-479A-8042-7CA03643C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93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4E18F-170A-479A-8042-7CA03643CD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57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7D140-6FCE-4FBB-90AA-86886D6C58C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54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68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D5CC9-58C0-440F-A029-91C1D8B66E5C}" type="datetime1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19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DA0D8-9896-4735-B81D-CAEC7944F4FF}" type="datetime1">
              <a:rPr lang="en-US" smtClean="0"/>
              <a:t>7/26/2017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16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84FA-F91C-49C8-B6EB-82DC322FBDB6}" type="datetime1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70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2818-B7D9-443A-807C-E084A659F410}" type="datetime1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53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8313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716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Resize video to this box.</a:t>
            </a:r>
          </a:p>
        </p:txBody>
      </p:sp>
    </p:spTree>
    <p:extLst>
      <p:ext uri="{BB962C8B-B14F-4D97-AF65-F5344CB8AC3E}">
        <p14:creationId xmlns:p14="http://schemas.microsoft.com/office/powerpoint/2010/main" val="33594929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8888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2096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7738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008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49FB-46CF-42DD-8BB5-B5A4AAE5764E}" type="datetime1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674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1498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5367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6430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0499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6702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0168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6699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855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990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243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96AA-6F33-477E-A02D-A3C11A9E262B}" type="datetime1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680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6826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508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268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7/26/2017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1421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7/26/2017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09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7/26/2017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2194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7/26/2017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8356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7/26/2017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1352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7/26/2017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9211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AC921-EF94-4F68-97D0-D7E0E9A4111A}" type="datetime1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4665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0557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7891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0696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9108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27907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8159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844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7/26/2017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5466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7/26/2017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7061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7/26/2017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2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7804-4134-44B3-83BB-BF4EDFE76623}" type="datetime1">
              <a:rPr lang="en-US" smtClean="0"/>
              <a:t>7/26/2017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1623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7/26/2017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7866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7/26/2017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41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7/26/2017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1571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365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DD83D-C4CF-495E-9FC1-2084AE8726D8}" type="datetime1">
              <a:rPr lang="en-US" smtClean="0"/>
              <a:t>7/26/2017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7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B5022-9AA9-479B-A496-09AEE98AD09E}" type="datetime1">
              <a:rPr lang="en-US" smtClean="0"/>
              <a:t>7/26/2017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08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2E4FC-F213-4049-AB12-DD6367C4C28E}" type="datetime1">
              <a:rPr lang="en-US" smtClean="0"/>
              <a:t>7/26/2017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24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2F87B-489A-44DD-B219-B76E9883157F}" type="datetime1">
              <a:rPr lang="en-US" smtClean="0"/>
              <a:t>7/26/2017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73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0E4FB-2B0D-4D13-9C4B-412A8A8591B4}" type="datetime1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2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375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391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25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Reviewing your Program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" dirty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t>CS 5010 Program Design Paradigms “Bootcamp”</a:t>
            </a:r>
          </a:p>
          <a:p>
            <a:r>
              <a:rPr lang="en-US" dirty="0"/>
              <a:t>Lesson 2.5</a:t>
            </a:r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5" name="Picture 4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2012-2014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74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Spelling Counts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Spelling Counts. Always.  Everywhere.</a:t>
            </a:r>
          </a:p>
          <a:p>
            <a:r>
              <a:rPr lang="en-US" dirty="0"/>
              <a:t>Spelling errors show a lack of professionalism.</a:t>
            </a:r>
          </a:p>
          <a:p>
            <a:r>
              <a:rPr lang="en-US" dirty="0"/>
              <a:t>They tell the reader that you are SLOPPY and you DON'T CARE.</a:t>
            </a:r>
          </a:p>
          <a:p>
            <a:r>
              <a:rPr lang="en-US" dirty="0"/>
              <a:t>If you have a spelling error in your resume or cover letter, you will NOT get the job.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74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Reviewing your purpose statements (cont'd)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Check your purpose statements for spelling.</a:t>
            </a:r>
          </a:p>
          <a:p>
            <a:r>
              <a:rPr lang="en-US" dirty="0"/>
              <a:t>Make sure you are consistent and correct about English singular and plural.</a:t>
            </a:r>
          </a:p>
          <a:p>
            <a:r>
              <a:rPr lang="en-US" dirty="0"/>
              <a:t>Try to use English articles, like "a" and "the", correctly.</a:t>
            </a:r>
          </a:p>
          <a:p>
            <a:pPr lvl="1"/>
            <a:r>
              <a:rPr lang="en-US" dirty="0"/>
              <a:t>this may be difficult if your first language does not have these.</a:t>
            </a:r>
          </a:p>
          <a:p>
            <a:r>
              <a:rPr lang="en-US" dirty="0"/>
              <a:t>If English is not your first language, go find the best English-speaker you know and get help.</a:t>
            </a:r>
          </a:p>
          <a:p>
            <a:pPr lvl="1"/>
            <a:r>
              <a:rPr lang="en-US" dirty="0"/>
              <a:t>We are officially allowing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0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same things hold for data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back and review your data definitions, too.</a:t>
            </a:r>
          </a:p>
          <a:p>
            <a:r>
              <a:rPr lang="en-US" dirty="0"/>
              <a:t>Check over the English in your interpretations.</a:t>
            </a:r>
          </a:p>
          <a:p>
            <a:r>
              <a:rPr lang="en-US" dirty="0"/>
              <a:t>Check the other items that you were supposed to review—</a:t>
            </a:r>
          </a:p>
          <a:p>
            <a:pPr lvl="1"/>
            <a:r>
              <a:rPr lang="en-US" dirty="0"/>
              <a:t>Here's the recipe, from Lesson 1.6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55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9145814"/>
              </p:ext>
            </p:extLst>
          </p:nvPr>
        </p:nvGraphicFramePr>
        <p:xfrm>
          <a:off x="457200" y="1005840"/>
          <a:ext cx="822960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Reviewing a Data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1. Is the interpretation clear and unambiguous?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Can you represent all the information you need for your program?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 Do</a:t>
                      </a:r>
                      <a:r>
                        <a:rPr lang="en-US" sz="3200" baseline="0" dirty="0"/>
                        <a:t> you </a:t>
                      </a:r>
                      <a:r>
                        <a:rPr lang="en-US" sz="3200" i="1" baseline="0" dirty="0"/>
                        <a:t>need</a:t>
                      </a:r>
                      <a:r>
                        <a:rPr lang="en-US" sz="3200" baseline="0" dirty="0"/>
                        <a:t> all of the data in your representation?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</a:t>
                      </a:r>
                      <a:r>
                        <a:rPr lang="en-US" sz="3200" baseline="0" dirty="0"/>
                        <a:t> Does every combination of values make sense? If not, document the meaningful combinations with a WHERE clause.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51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2762"/>
          </a:xfrm>
        </p:spPr>
        <p:txBody>
          <a:bodyPr>
            <a:normAutofit fontScale="90000"/>
          </a:bodyPr>
          <a:lstStyle/>
          <a:p>
            <a:r>
              <a:rPr lang="en-US" dirty="0"/>
              <a:t>4. Are there ugly pieces of code that should be broken out into their own functions?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/>
          <a:lstStyle/>
          <a:p>
            <a:r>
              <a:rPr lang="en-US" dirty="0"/>
              <a:t>Remember:  one function = one task</a:t>
            </a:r>
          </a:p>
          <a:p>
            <a:r>
              <a:rPr lang="en-US" dirty="0"/>
              <a:t>If there is complicated stuff in your function definition, replace it by a call to a help function.</a:t>
            </a:r>
          </a:p>
          <a:p>
            <a:r>
              <a:rPr lang="en-US" dirty="0"/>
              <a:t>That way you can document what that stuff is supposed to do, and test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89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239962"/>
          </a:xfrm>
        </p:spPr>
        <p:txBody>
          <a:bodyPr>
            <a:normAutofit fontScale="90000"/>
          </a:bodyPr>
          <a:lstStyle/>
          <a:p>
            <a:r>
              <a:rPr lang="en-US" dirty="0"/>
              <a:t>5. Are there pieces of code that are duplicated (or almost duplicated) and should be made into independent functions?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1543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strive for no duplicated code.  </a:t>
            </a:r>
          </a:p>
          <a:p>
            <a:r>
              <a:rPr lang="en-US" dirty="0"/>
              <a:t>If there's a subtask that gets done several times, turn it into a function that you can document and test.</a:t>
            </a:r>
          </a:p>
          <a:p>
            <a:r>
              <a:rPr lang="en-US" dirty="0"/>
              <a:t>We'll have much more to say about this in coming weeks.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705600" y="2590800"/>
            <a:ext cx="1828800" cy="9601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Principle: "Don't Repeat Yourself"</a:t>
            </a:r>
          </a:p>
        </p:txBody>
      </p:sp>
    </p:spTree>
    <p:extLst>
      <p:ext uri="{BB962C8B-B14F-4D97-AF65-F5344CB8AC3E}">
        <p14:creationId xmlns:p14="http://schemas.microsoft.com/office/powerpoint/2010/main" val="3494815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goal is to write not just working programs, but </a:t>
            </a:r>
            <a:r>
              <a:rPr lang="en-US" i="1" dirty="0"/>
              <a:t>beautiful</a:t>
            </a:r>
            <a:r>
              <a:rPr lang="en-US" dirty="0"/>
              <a:t> programs.</a:t>
            </a:r>
          </a:p>
          <a:p>
            <a:r>
              <a:rPr lang="en-US" dirty="0"/>
              <a:t>We've given you a list of things to check </a:t>
            </a:r>
            <a:r>
              <a:rPr lang="en-US" i="1" dirty="0"/>
              <a:t>before</a:t>
            </a:r>
            <a:r>
              <a:rPr lang="en-US" dirty="0"/>
              <a:t> you turn in your program.</a:t>
            </a:r>
          </a:p>
          <a:p>
            <a:r>
              <a:rPr lang="en-US" dirty="0"/>
              <a:t>Fixing these things will make your program more pleasant for the reader, whether that is your TA, your boss, or your successor at your job.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87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questions about this lesson, ask them on the Discussion Board</a:t>
            </a:r>
          </a:p>
          <a:p>
            <a:r>
              <a:rPr lang="en-US" dirty="0"/>
              <a:t>Go on to the next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79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program is like an essay or term paper.</a:t>
            </a:r>
          </a:p>
          <a:p>
            <a:r>
              <a:rPr lang="en-US" dirty="0"/>
              <a:t>You wouldn't turn in a term paper without proofreading it for typos, checking for spelling, and generally making improvements.</a:t>
            </a:r>
          </a:p>
          <a:p>
            <a:r>
              <a:rPr lang="en-US" dirty="0"/>
              <a:t>So you shouldn't turn in your program without checking it over and seeing if it can be improved.</a:t>
            </a:r>
          </a:p>
          <a:p>
            <a:r>
              <a:rPr lang="en-US" dirty="0"/>
              <a:t>Our goal is to write </a:t>
            </a:r>
            <a:r>
              <a:rPr lang="en-US" i="1" dirty="0"/>
              <a:t>beautiful</a:t>
            </a:r>
            <a:r>
              <a:rPr lang="en-US" dirty="0"/>
              <a:t> programs– programs which are easily read and understood by others.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4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Program Review Recipe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the next slide is a list of things to check in your program.</a:t>
            </a:r>
          </a:p>
          <a:p>
            <a:r>
              <a:rPr lang="en-US" dirty="0"/>
              <a:t>Then we'll go through each of the items in more detail.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10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3628775"/>
              </p:ext>
            </p:extLst>
          </p:nvPr>
        </p:nvGraphicFramePr>
        <p:xfrm>
          <a:off x="457200" y="716280"/>
          <a:ext cx="8229600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The Program Review Recipe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3200" dirty="0"/>
                        <a:t>1. Do all the tests pass?</a:t>
                      </a:r>
                      <a:endParaRPr lang="en-US" sz="32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Are the contracts accurate?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 Are the</a:t>
                      </a:r>
                      <a:r>
                        <a:rPr lang="en-US" sz="3200" baseline="0" dirty="0"/>
                        <a:t> purpose statements and interpretations clear and accurate?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 Are there ugly pieces of code that should be broken</a:t>
                      </a:r>
                      <a:r>
                        <a:rPr lang="en-US" sz="3200" baseline="0" dirty="0"/>
                        <a:t> out into their own functions?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5. Are there pieces of code</a:t>
                      </a:r>
                      <a:r>
                        <a:rPr lang="en-US" sz="3200" baseline="0" dirty="0"/>
                        <a:t> that are duplicated (or almost duplicated) and should be made into independent functions?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6210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Do all the tests pass?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 course you wouldn't turn in a program if some your tests failed, but...</a:t>
            </a:r>
          </a:p>
          <a:p>
            <a:pPr lvl="1"/>
            <a:r>
              <a:rPr lang="en-US" dirty="0"/>
              <a:t>Did you achieve 100% code coverage?</a:t>
            </a:r>
          </a:p>
          <a:p>
            <a:pPr lvl="1"/>
            <a:r>
              <a:rPr lang="en-US" dirty="0"/>
              <a:t>Are your tests readable?  </a:t>
            </a:r>
          </a:p>
          <a:p>
            <a:pPr lvl="1"/>
            <a:r>
              <a:rPr lang="en-US" dirty="0"/>
              <a:t>Are there comments or error messages so that the TA will be able to see the purpose of each test?</a:t>
            </a:r>
          </a:p>
          <a:p>
            <a:pPr lvl="1"/>
            <a:r>
              <a:rPr lang="en-US" dirty="0"/>
              <a:t>Are the tests written so that the TA can easily see that each test actually tests what it claims to test?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069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Are the contracts accurate?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all the type names spelled correctly and consistently?</a:t>
            </a:r>
          </a:p>
          <a:p>
            <a:r>
              <a:rPr lang="en-US" dirty="0"/>
              <a:t>Do the contract and function definition agree on the number and types of the arguments, and on the type of the result?</a:t>
            </a:r>
          </a:p>
          <a:p>
            <a:pPr lvl="1"/>
            <a:r>
              <a:rPr lang="en-US" dirty="0"/>
              <a:t>Maybe you discovered along the way that you had to change some of the arguments.  Make sure that you've changed the contract to match.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91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Are the purpose statements clear and accurate?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purpose statement is a set of short noun phrases describing </a:t>
            </a:r>
            <a:r>
              <a:rPr lang="en-US" i="1" dirty="0">
                <a:solidFill>
                  <a:schemeClr val="accent1"/>
                </a:solidFill>
              </a:rPr>
              <a:t>what value</a:t>
            </a:r>
            <a:r>
              <a:rPr lang="en-US" dirty="0"/>
              <a:t> the function is supposed to return. </a:t>
            </a:r>
          </a:p>
          <a:p>
            <a:pPr lvl="1"/>
            <a:r>
              <a:rPr lang="en-US" dirty="0"/>
              <a:t>They generally take the form GIVEN/RETURNS, where each of these keywords is followed by a short noun phrase.</a:t>
            </a:r>
          </a:p>
          <a:p>
            <a:pPr lvl="1"/>
            <a:r>
              <a:rPr lang="en-US" dirty="0"/>
              <a:t>The RETURNS clause must at least mention every one of the function arguments.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7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Review: what makes a good purpose statement?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It gives more information than just the contract.  For example</a:t>
            </a:r>
          </a:p>
          <a:p>
            <a:pPr marL="800100" lvl="2" indent="0"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GIVEN: a Number and a Boolean</a:t>
            </a:r>
          </a:p>
          <a:p>
            <a:pPr marL="800100" lvl="2" indent="0"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RETURNS: a Number</a:t>
            </a:r>
          </a:p>
          <a:p>
            <a:pPr marL="400050" lvl="1" indent="0">
              <a:buNone/>
            </a:pPr>
            <a:r>
              <a:rPr lang="en-US" dirty="0">
                <a:cs typeface="Consolas" pitchFamily="49" charset="0"/>
              </a:rPr>
              <a:t>is not a good purpose statement</a:t>
            </a:r>
          </a:p>
          <a:p>
            <a:pPr marL="457200" indent="-457200"/>
            <a:r>
              <a:rPr lang="en-US" dirty="0">
                <a:cs typeface="Consolas" pitchFamily="49" charset="0"/>
              </a:rPr>
              <a:t>It is </a:t>
            </a:r>
            <a:r>
              <a:rPr lang="en-US" i="1" dirty="0">
                <a:cs typeface="Consolas" pitchFamily="49" charset="0"/>
              </a:rPr>
              <a:t>specific. </a:t>
            </a:r>
            <a:r>
              <a:rPr lang="en-US" dirty="0">
                <a:cs typeface="Consolas" pitchFamily="49" charset="0"/>
              </a:rPr>
              <a:t>Ideally, a reader should be able to figure out what a function returns just by reading the purpose statement</a:t>
            </a:r>
          </a:p>
          <a:p>
            <a:pPr marL="857250" lvl="1" indent="-457200"/>
            <a:r>
              <a:rPr lang="en-US" dirty="0">
                <a:cs typeface="Consolas" pitchFamily="49" charset="0"/>
              </a:rPr>
              <a:t>perhaps along with examples, other documentation, etc.</a:t>
            </a:r>
          </a:p>
          <a:p>
            <a:pPr marL="857250" lvl="1" indent="-457200"/>
            <a:r>
              <a:rPr lang="en-US" dirty="0">
                <a:cs typeface="Consolas" pitchFamily="49" charset="0"/>
              </a:rPr>
              <a:t>but WITHOUT reading the code!</a:t>
            </a:r>
          </a:p>
        </p:txBody>
      </p:sp>
    </p:spTree>
    <p:extLst>
      <p:ext uri="{BB962C8B-B14F-4D97-AF65-F5344CB8AC3E}">
        <p14:creationId xmlns:p14="http://schemas.microsoft.com/office/powerpoint/2010/main" val="3197526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Writing good purpose statements can be hard.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Sometimes the arguments are the components of some thing, rather than the thing itself.</a:t>
            </a:r>
          </a:p>
          <a:p>
            <a:pPr lvl="1"/>
            <a:r>
              <a:rPr lang="en-US" dirty="0"/>
              <a:t>Here's a useful example:</a:t>
            </a:r>
          </a:p>
          <a:p>
            <a:pPr marL="914400" lvl="2" indent="0">
              <a:buNone/>
            </a:pPr>
            <a:r>
              <a:rPr lang="en-US" dirty="0"/>
              <a:t>GIVEN: the x-coordinate, y-coordinate, and direction of some robot</a:t>
            </a:r>
          </a:p>
          <a:p>
            <a:pPr marL="914400" lvl="2" indent="0">
              <a:buNone/>
            </a:pPr>
            <a:r>
              <a:rPr lang="en-US" dirty="0"/>
              <a:t>RETURNS: the robot moved forward by 10 pixels.</a:t>
            </a:r>
          </a:p>
          <a:p>
            <a:pPr marL="971550" lvl="1" indent="-457200"/>
            <a:r>
              <a:rPr lang="en-US" dirty="0"/>
              <a:t>You may find this to be a good pattern in </a:t>
            </a:r>
            <a:r>
              <a:rPr lang="en-US"/>
              <a:t>many examples.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	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139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caf1fd46d4d251733b15d0b52eec869d2ce3b6"/>
  <p:tag name="ISPRING_RESOURCE_PATHS_HASH_2" val="a2f0818122805d14367084407a2c3b90117e64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CS 5010 Template.potx" id="{D5BF251A-BACA-4B36-AA77-9E3D5E4B0433}" vid="{66B60888-1DF1-4394-A6C3-350346FC4900}"/>
    </a:ext>
  </a:extLst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 5010 Template</Template>
  <TotalTime>128</TotalTime>
  <Words>982</Words>
  <Application>Microsoft Office PowerPoint</Application>
  <PresentationFormat>On-screen Show (4:3)</PresentationFormat>
  <Paragraphs>104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Consolas</vt:lpstr>
      <vt:lpstr>Helvetica Neue</vt:lpstr>
      <vt:lpstr>Office Theme</vt:lpstr>
      <vt:lpstr>3_Office Theme</vt:lpstr>
      <vt:lpstr>2_Office Theme</vt:lpstr>
      <vt:lpstr>1_Office Theme</vt:lpstr>
      <vt:lpstr>Reviewing your Program</vt:lpstr>
      <vt:lpstr>Introduction</vt:lpstr>
      <vt:lpstr>The Program Review Recipe</vt:lpstr>
      <vt:lpstr>PowerPoint Presentation</vt:lpstr>
      <vt:lpstr>1. Do all the tests pass?</vt:lpstr>
      <vt:lpstr>2. Are the contracts accurate?</vt:lpstr>
      <vt:lpstr>3. Are the purpose statements clear and accurate?</vt:lpstr>
      <vt:lpstr>Review: what makes a good purpose statement?</vt:lpstr>
      <vt:lpstr>Writing good purpose statements can be hard.</vt:lpstr>
      <vt:lpstr>Spelling Counts</vt:lpstr>
      <vt:lpstr>Reviewing your purpose statements (cont'd)</vt:lpstr>
      <vt:lpstr>The same things hold for data definitions</vt:lpstr>
      <vt:lpstr>PowerPoint Presentation</vt:lpstr>
      <vt:lpstr>4. Are there ugly pieces of code that should be broken out into their own functions?</vt:lpstr>
      <vt:lpstr>5. Are there pieces of code that are duplicated (or almost duplicated) and should be made into independent functions?</vt:lpstr>
      <vt:lpstr>Summary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Commons Badge Object</dc:title>
  <dc:creator>Mitchell Wand</dc:creator>
  <cp:lastModifiedBy>Mitchell Wand</cp:lastModifiedBy>
  <cp:revision>20</cp:revision>
  <dcterms:created xsi:type="dcterms:W3CDTF">2014-07-09T03:06:50Z</dcterms:created>
  <dcterms:modified xsi:type="dcterms:W3CDTF">2017-07-26T13:56:55Z</dcterms:modified>
</cp:coreProperties>
</file>