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3"/>
  </p:notesMasterIdLst>
  <p:sldIdLst>
    <p:sldId id="257" r:id="rId2"/>
    <p:sldId id="306" r:id="rId3"/>
    <p:sldId id="328" r:id="rId4"/>
    <p:sldId id="265" r:id="rId5"/>
    <p:sldId id="307" r:id="rId6"/>
    <p:sldId id="295" r:id="rId7"/>
    <p:sldId id="296" r:id="rId8"/>
    <p:sldId id="308" r:id="rId9"/>
    <p:sldId id="272" r:id="rId10"/>
    <p:sldId id="273" r:id="rId11"/>
    <p:sldId id="267" r:id="rId12"/>
    <p:sldId id="279" r:id="rId13"/>
    <p:sldId id="290" r:id="rId14"/>
    <p:sldId id="269" r:id="rId15"/>
    <p:sldId id="280" r:id="rId16"/>
    <p:sldId id="268" r:id="rId17"/>
    <p:sldId id="297" r:id="rId18"/>
    <p:sldId id="274" r:id="rId19"/>
    <p:sldId id="275" r:id="rId20"/>
    <p:sldId id="298" r:id="rId21"/>
    <p:sldId id="327" r:id="rId22"/>
    <p:sldId id="299" r:id="rId23"/>
    <p:sldId id="291" r:id="rId24"/>
    <p:sldId id="283" r:id="rId25"/>
    <p:sldId id="300" r:id="rId26"/>
    <p:sldId id="301" r:id="rId27"/>
    <p:sldId id="302" r:id="rId28"/>
    <p:sldId id="312" r:id="rId29"/>
    <p:sldId id="313" r:id="rId30"/>
    <p:sldId id="310" r:id="rId31"/>
    <p:sldId id="277" r:id="rId32"/>
    <p:sldId id="293" r:id="rId33"/>
    <p:sldId id="314" r:id="rId34"/>
    <p:sldId id="315" r:id="rId35"/>
    <p:sldId id="309" r:id="rId36"/>
    <p:sldId id="324" r:id="rId37"/>
    <p:sldId id="285" r:id="rId38"/>
    <p:sldId id="318" r:id="rId39"/>
    <p:sldId id="317" r:id="rId40"/>
    <p:sldId id="264" r:id="rId41"/>
    <p:sldId id="325" r:id="rId42"/>
  </p:sldIdLst>
  <p:sldSz cx="9144000" cy="6858000" type="screen4x3"/>
  <p:notesSz cx="7315200" cy="96012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101" d="100"/>
          <a:sy n="101" d="100"/>
        </p:scale>
        <p:origin x="654" y="11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8/1/2017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3</a:t>
            </a:fld>
            <a:endParaRPr lang="en-US"/>
          </a:p>
        </p:txBody>
      </p:sp>
    </p:spTree>
    <p:extLst>
      <p:ext uri="{BB962C8B-B14F-4D97-AF65-F5344CB8AC3E}">
        <p14:creationId xmlns:p14="http://schemas.microsoft.com/office/powerpoint/2010/main" val="178081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6</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Observe that we have explanations of what each test is</a:t>
            </a:r>
            <a:r>
              <a:rPr lang="en-US" baseline="0" dirty="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the file:</a:t>
            </a:r>
          </a:p>
          <a:p>
            <a:endParaRPr lang="en-US" dirty="0"/>
          </a:p>
          <a:p>
            <a:r>
              <a:rPr lang="en-US" baseline="0" dirty="0"/>
              <a:t>-- Most of it is the same.   Look for uses of make-world</a:t>
            </a:r>
          </a:p>
          <a:p>
            <a:endParaRPr lang="en-US" baseline="0" dirty="0"/>
          </a:p>
          <a:p>
            <a:r>
              <a:rPr lang="en-US" baseline="0" dirty="0"/>
              <a:t>-- THEN run the file.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37</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39</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C2178-8CCA-4041-9770-46941EE52DB5}"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4B67-F4E7-4DFB-B423-D87208E8E4B0}"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F46CE-91A9-441B-A2C8-FCB5990C0EDE}"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FFEBE-01B4-41A8-9B95-B3B902B856D2}"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D6241-06C8-44C3-8021-44489836A6EB}"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00964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473BB5-DF40-4CF2-8CE7-6D226E43FF1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0727AD-60D7-4449-BD5C-671E0F9D77F5}"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43AFF9-3E5C-4F69-80D4-8BC6FD57BFEF}"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6389F3-E267-4166-96D5-E1B928433BFE}" type="datetime1">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D6636A-1E59-4641-9B3B-6A1B810E8AEE}" type="datetime1">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Universe Programs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a:t>
            </a:r>
            <a:br>
              <a:rPr lang="en-US" dirty="0"/>
            </a:br>
            <a:r>
              <a:rPr lang="en-US" dirty="0"/>
              <a:t>Data Design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(define-</a:t>
            </a:r>
            <a:r>
              <a:rPr lang="en-US" sz="2000" b="1" dirty="0" err="1">
                <a:latin typeface="Consolas" pitchFamily="49" charset="0"/>
                <a:cs typeface="Consolas" pitchFamily="49" charset="0"/>
              </a:rPr>
              <a:t>struct</a:t>
            </a:r>
            <a:r>
              <a:rPr lang="en-US" sz="2000" b="1" dirty="0">
                <a:latin typeface="Consolas" pitchFamily="49" charset="0"/>
                <a:cs typeface="Consolas" pitchFamily="49" charset="0"/>
              </a:rPr>
              <a:t> world (pos paused?))</a:t>
            </a:r>
          </a:p>
          <a:p>
            <a:pPr>
              <a:buNone/>
            </a:pPr>
            <a:r>
              <a:rPr lang="en-US" sz="2000" b="1" dirty="0">
                <a:latin typeface="Consolas" pitchFamily="49" charset="0"/>
                <a:cs typeface="Consolas" pitchFamily="49" charset="0"/>
              </a:rPr>
              <a:t>;; A World is a (make-world Integer Boolean)</a:t>
            </a:r>
          </a:p>
          <a:p>
            <a:pPr>
              <a:buNone/>
            </a:pPr>
            <a:r>
              <a:rPr lang="en-US" sz="2000" b="1" dirty="0">
                <a:latin typeface="Consolas" pitchFamily="49" charset="0"/>
                <a:cs typeface="Consolas" pitchFamily="49" charset="0"/>
              </a:rPr>
              <a:t>;; Interpretation: </a:t>
            </a:r>
          </a:p>
          <a:p>
            <a:pPr>
              <a:buNone/>
            </a:pPr>
            <a:r>
              <a:rPr lang="en-US" sz="2000" b="1" dirty="0">
                <a:latin typeface="Consolas" pitchFamily="49" charset="0"/>
                <a:cs typeface="Consolas" pitchFamily="49" charset="0"/>
              </a:rPr>
              <a:t>;; pos describes how far the cat has fallen, in pixels. </a:t>
            </a:r>
          </a:p>
          <a:p>
            <a:pPr>
              <a:buNone/>
            </a:pPr>
            <a:r>
              <a:rPr lang="en-US" sz="2000" b="1" dirty="0">
                <a:latin typeface="Consolas" pitchFamily="49" charset="0"/>
                <a:cs typeface="Consolas" pitchFamily="49" charset="0"/>
              </a:rPr>
              <a:t>;; paused? describes whether or not the cat is paused.</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template:</a:t>
            </a:r>
          </a:p>
          <a:p>
            <a:pPr>
              <a:buNone/>
            </a:pPr>
            <a:r>
              <a:rPr lang="en-US" sz="2000" b="1" dirty="0">
                <a:latin typeface="Consolas" pitchFamily="49" charset="0"/>
                <a:cs typeface="Consolas" pitchFamily="49" charset="0"/>
              </a:rPr>
              <a:t>;; world-fn : World -&gt; ??</a:t>
            </a:r>
          </a:p>
          <a:p>
            <a:pPr>
              <a:buNone/>
            </a:pPr>
            <a:r>
              <a:rPr lang="en-US" sz="2000" b="1" dirty="0">
                <a:latin typeface="Consolas" pitchFamily="49" charset="0"/>
                <a:cs typeface="Consolas" pitchFamily="49" charset="0"/>
              </a:rPr>
              <a:t>;(define (world-fn w)</a:t>
            </a:r>
          </a:p>
          <a:p>
            <a:pPr>
              <a:buNone/>
            </a:pPr>
            <a:r>
              <a:rPr lang="en-US" sz="2000" b="1" dirty="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 1:</a:t>
            </a:r>
            <a:br>
              <a:rPr lang="en-US" dirty="0"/>
            </a:br>
            <a:r>
              <a:rPr lang="en-US" dirty="0"/>
              <a:t>Information Analysis, part 2</a:t>
            </a:r>
          </a:p>
        </p:txBody>
      </p:sp>
      <p:sp>
        <p:nvSpPr>
          <p:cNvPr id="3" name="Content Placeholder 2"/>
          <p:cNvSpPr>
            <a:spLocks noGrp="1"/>
          </p:cNvSpPr>
          <p:nvPr>
            <p:ph idx="1"/>
          </p:nvPr>
        </p:nvSpPr>
        <p:spPr/>
        <p:txBody>
          <a:bodyPr/>
          <a:lstStyle/>
          <a:p>
            <a:r>
              <a:rPr lang="en-US" dirty="0"/>
              <a:t>What inputs does the cat respond to?</a:t>
            </a:r>
          </a:p>
          <a:p>
            <a:r>
              <a:rPr lang="en-US" dirty="0"/>
              <a:t>Answer: it responds to </a:t>
            </a:r>
            <a:r>
              <a:rPr lang="en-US" i="1" dirty="0">
                <a:solidFill>
                  <a:srgbClr val="FF0000"/>
                </a:solidFill>
              </a:rPr>
              <a:t>time passing </a:t>
            </a:r>
            <a:r>
              <a:rPr lang="en-US" dirty="0"/>
              <a:t>and to </a:t>
            </a:r>
            <a:r>
              <a:rPr lang="en-US" i="1" dirty="0">
                <a:solidFill>
                  <a:srgbClr val="FF0000"/>
                </a:solidFill>
              </a:rPr>
              <a:t>key strokes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Key Events does it respond to?</a:t>
            </a:r>
          </a:p>
        </p:txBody>
      </p:sp>
      <p:sp>
        <p:nvSpPr>
          <p:cNvPr id="4" name="Content Placeholder 3"/>
          <p:cNvSpPr>
            <a:spLocks noGrp="1"/>
          </p:cNvSpPr>
          <p:nvPr>
            <p:ph idx="1"/>
          </p:nvPr>
        </p:nvSpPr>
        <p:spPr/>
        <p:txBody>
          <a:bodyPr/>
          <a:lstStyle/>
          <a:p>
            <a:r>
              <a:rPr lang="en-US" dirty="0"/>
              <a:t>It responds to the space character, which is represented by the string </a:t>
            </a:r>
            <a:r>
              <a:rPr lang="en-US" b="1" dirty="0"/>
              <a:t>" " </a:t>
            </a:r>
            <a:r>
              <a:rPr lang="en-US" dirty="0"/>
              <a:t>that consists of a single space.</a:t>
            </a:r>
          </a:p>
          <a:p>
            <a:r>
              <a:rPr lang="en-US" dirty="0"/>
              <a:t>All other key events are ignored.</a:t>
            </a:r>
          </a:p>
        </p:txBody>
      </p:sp>
      <p:sp>
        <p:nvSpPr>
          <p:cNvPr id="3" name="Slide Number Placeholder 2"/>
          <p:cNvSpPr>
            <a:spLocks noGrp="1"/>
          </p:cNvSpPr>
          <p:nvPr>
            <p:ph type="sldNum" sz="quarter" idx="12"/>
          </p:nvPr>
        </p:nvSpPr>
        <p:spPr/>
        <p:txBody>
          <a:bodyPr/>
          <a:lstStyle/>
          <a:p>
            <a:fld id="{2AF3B5EA-18B6-4040-9F78-6052AF49C68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make a wishlist</a:t>
            </a:r>
          </a:p>
        </p:txBody>
      </p:sp>
      <p:sp>
        <p:nvSpPr>
          <p:cNvPr id="3" name="Content Placeholder 2"/>
          <p:cNvSpPr>
            <a:spLocks noGrp="1"/>
          </p:cNvSpPr>
          <p:nvPr>
            <p:ph idx="1"/>
          </p:nvPr>
        </p:nvSpPr>
        <p:spPr/>
        <p:txBody>
          <a:bodyPr/>
          <a:lstStyle/>
          <a:p>
            <a:r>
              <a:rPr lang="en-US" dirty="0"/>
              <a:t>What functions will we need for our application?</a:t>
            </a:r>
          </a:p>
          <a:p>
            <a:r>
              <a:rPr lang="en-US" dirty="0"/>
              <a:t>Write contracts and purpose statements for these functions.</a:t>
            </a:r>
          </a:p>
          <a:p>
            <a:r>
              <a:rPr lang="en-US" dirty="0"/>
              <a:t>Then design each function in turn.</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(1): How does it respond to time passing?</a:t>
            </a:r>
          </a:p>
        </p:txBody>
      </p:sp>
      <p:sp>
        <p:nvSpPr>
          <p:cNvPr id="3" name="Content Placeholder 2"/>
          <p:cNvSpPr>
            <a:spLocks noGrp="1"/>
          </p:cNvSpPr>
          <p:nvPr>
            <p:ph idx="1"/>
          </p:nvPr>
        </p:nvSpPr>
        <p:spPr/>
        <p:txBody>
          <a:bodyPr/>
          <a:lstStyle/>
          <a:p>
            <a:pPr>
              <a:buNone/>
            </a:pPr>
            <a:r>
              <a:rPr lang="en-US" dirty="0"/>
              <a:t>We express the answer as a function:</a:t>
            </a:r>
          </a:p>
          <a:p>
            <a:pPr>
              <a:buNone/>
            </a:pPr>
            <a:endParaRPr lang="en-US" dirty="0">
              <a:latin typeface="Courier New" pitchFamily="49" charset="0"/>
              <a:cs typeface="Courier New" pitchFamily="49" charset="0"/>
            </a:endParaRPr>
          </a:p>
          <a:p>
            <a:pPr>
              <a:buNone/>
            </a:pPr>
            <a:r>
              <a:rPr lang="en-US" sz="2800" dirty="0">
                <a:latin typeface="Consolas" pitchFamily="49" charset="0"/>
                <a:cs typeface="Consolas" pitchFamily="49" charset="0"/>
              </a:rPr>
              <a:t>;; </a:t>
            </a:r>
            <a:r>
              <a:rPr lang="en-US" sz="2800" b="1" dirty="0">
                <a:latin typeface="Consolas" pitchFamily="49" charset="0"/>
                <a:cs typeface="Consolas" pitchFamily="49" charset="0"/>
              </a:rPr>
              <a:t>world-after-tick: World -&gt; World</a:t>
            </a:r>
          </a:p>
          <a:p>
            <a:pPr>
              <a:buNone/>
            </a:pPr>
            <a:r>
              <a:rPr lang="en-US" sz="2800" b="1" dirty="0">
                <a:latin typeface="Consolas" pitchFamily="49" charset="0"/>
                <a:cs typeface="Consolas" pitchFamily="49" charset="0"/>
              </a:rPr>
              <a:t>;; RETURNS: the world that should</a:t>
            </a:r>
          </a:p>
          <a:p>
            <a:pPr>
              <a:buNone/>
            </a:pPr>
            <a:r>
              <a:rPr lang="en-US" sz="2800" b="1" dirty="0">
                <a:latin typeface="Consolas" pitchFamily="49" charset="0"/>
                <a:cs typeface="Consolas" pitchFamily="49" charset="0"/>
              </a:rPr>
              <a:t>;; follow the given world after a </a:t>
            </a:r>
          </a:p>
          <a:p>
            <a:pPr>
              <a:buNone/>
            </a:pPr>
            <a:r>
              <a:rPr lang="en-US" sz="2800" b="1" dirty="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(2): How does it respond to key events?</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world-after-key-event :</a:t>
            </a:r>
          </a:p>
          <a:p>
            <a:pPr>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is a more specific statement of what that world is.</a:t>
            </a:r>
          </a:p>
        </p:txBody>
      </p:sp>
      <p:sp>
        <p:nvSpPr>
          <p:cNvPr id="5" name="Slide Number Placeholder 4"/>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Wishlist (3)</a:t>
            </a:r>
          </a:p>
        </p:txBody>
      </p:sp>
      <p:sp>
        <p:nvSpPr>
          <p:cNvPr id="5" name="Content Placeholder 4"/>
          <p:cNvSpPr>
            <a:spLocks noGrp="1"/>
          </p:cNvSpPr>
          <p:nvPr>
            <p:ph idx="1"/>
          </p:nvPr>
        </p:nvSpPr>
        <p:spPr/>
        <p:txBody>
          <a:bodyPr/>
          <a:lstStyle/>
          <a:p>
            <a:r>
              <a:rPr lang="en-US" dirty="0"/>
              <a:t>We also need to </a:t>
            </a:r>
            <a:r>
              <a:rPr lang="en-US" i="1" dirty="0">
                <a:solidFill>
                  <a:srgbClr val="FF0000"/>
                </a:solidFill>
              </a:rPr>
              <a:t>render</a:t>
            </a:r>
            <a:r>
              <a:rPr lang="en-US" dirty="0"/>
              <a:t> the state as a scene:</a:t>
            </a:r>
          </a:p>
          <a:p>
            <a:endParaRPr lang="en-US" dirty="0"/>
          </a:p>
          <a:p>
            <a:pPr>
              <a:buNone/>
            </a:pPr>
            <a:r>
              <a:rPr lang="en-US" sz="2400" b="1" dirty="0">
                <a:latin typeface="Consolas" pitchFamily="49" charset="0"/>
                <a:cs typeface="Consolas" pitchFamily="49" charset="0"/>
              </a:rPr>
              <a:t>;; world-to-scene : World -&gt; Scene</a:t>
            </a:r>
          </a:p>
          <a:p>
            <a:pPr>
              <a:buNone/>
            </a:pPr>
            <a:r>
              <a:rPr lang="en-US" sz="2400" b="1" dirty="0">
                <a:latin typeface="Consolas" pitchFamily="49" charset="0"/>
                <a:cs typeface="Consolas" pitchFamily="49" charset="0"/>
              </a:rPr>
              <a:t>;; RETURNS: a Scene that portrays the given </a:t>
            </a:r>
          </a:p>
          <a:p>
            <a:pPr>
              <a:buNone/>
            </a:pPr>
            <a:r>
              <a:rPr lang="en-US" sz="2400" b="1" dirty="0">
                <a:latin typeface="Consolas" pitchFamily="49" charset="0"/>
                <a:cs typeface="Consolas" pitchFamily="49" charset="0"/>
              </a:rPr>
              <a:t>;; world. </a:t>
            </a: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Wishlist (4): Running the world</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function has an effect in the real world (like reading or printing).  We  document this by writing an EFFECT clause in our purpose statement.</a:t>
            </a:r>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For now, functions like </a:t>
            </a:r>
            <a:r>
              <a:rPr lang="en-US" b="1" dirty="0">
                <a:latin typeface="Consolas" pitchFamily="49" charset="0"/>
                <a:cs typeface="Consolas" pitchFamily="49" charset="0"/>
              </a:rPr>
              <a:t>main</a:t>
            </a:r>
            <a:r>
              <a:rPr lang="en-US" dirty="0"/>
              <a:t> will be our only functions with real-world effects. All our other functions will be pure:  that is, they compute a value that is a mathematical function of their arguments.  They will not have side-effects.</a:t>
            </a:r>
          </a:p>
          <a:p>
            <a:endParaRPr lang="en-US" dirty="0"/>
          </a:p>
          <a:p>
            <a:r>
              <a:rPr lang="en-US" dirty="0"/>
              <a:t>Side-effects make it much more difficult to understand what a function does.  We will cover these much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develop each of the functions</a:t>
            </a:r>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a:latin typeface="Consolas" pitchFamily="49" charset="0"/>
                <a:cs typeface="Consolas" pitchFamily="49" charset="0"/>
              </a:rPr>
              <a:t>;; world-after-tick : World -&gt; World</a:t>
            </a:r>
          </a:p>
          <a:p>
            <a:pPr>
              <a:buNone/>
            </a:pPr>
            <a:r>
              <a:rPr lang="en-US" sz="2400" b="1" dirty="0">
                <a:latin typeface="Consolas" pitchFamily="49" charset="0"/>
                <a:cs typeface="Consolas" pitchFamily="49" charset="0"/>
              </a:rPr>
              <a:t>;; RETURNS: the world that should follow the given</a:t>
            </a:r>
          </a:p>
          <a:p>
            <a:pPr>
              <a:buNone/>
            </a:pPr>
            <a:r>
              <a:rPr lang="en-US" sz="2400" b="1" dirty="0">
                <a:latin typeface="Consolas" pitchFamily="49" charset="0"/>
                <a:cs typeface="Consolas" pitchFamily="49" charset="0"/>
              </a:rPr>
              <a:t>;; world after a tick</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p>
          <a:p>
            <a:pPr>
              <a:buNone/>
            </a:pPr>
            <a:r>
              <a:rPr lang="en-US" sz="2400" b="1" dirty="0">
                <a:latin typeface="Consolas" pitchFamily="49" charset="0"/>
                <a:cs typeface="Consolas" pitchFamily="49" charset="0"/>
              </a:rPr>
              <a:t>;;  = 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p>
          <a:p>
            <a:pPr>
              <a:buNone/>
            </a:pPr>
            <a:r>
              <a:rPr lang="en-US" sz="2400" b="1" dirty="0">
                <a:latin typeface="Consolas" pitchFamily="49" charset="0"/>
                <a:cs typeface="Consolas" pitchFamily="49" charset="0"/>
              </a:rPr>
              <a:t>;;  = 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add some examples.  We've included some commentary and used symbolic names so the reader can see what the examples illustrate.</a:t>
            </a:r>
          </a:p>
        </p:txBody>
      </p:sp>
      <p:sp>
        <p:nvSpPr>
          <p:cNvPr id="5" name="Slide Number Placeholder 4"/>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strategy to match the data</a:t>
            </a:r>
          </a:p>
        </p:txBody>
      </p:sp>
      <p:sp>
        <p:nvSpPr>
          <p:cNvPr id="3" name="Content Placeholder 2"/>
          <p:cNvSpPr>
            <a:spLocks noGrp="1"/>
          </p:cNvSpPr>
          <p:nvPr>
            <p:ph idx="1"/>
          </p:nvPr>
        </p:nvSpPr>
        <p:spPr/>
        <p:txBody>
          <a:bodyPr>
            <a:normAutofit fontScale="92500"/>
          </a:bodyPr>
          <a:lstStyle/>
          <a:p>
            <a:r>
              <a:rPr lang="en-US" b="1" dirty="0">
                <a:latin typeface="Consolas" pitchFamily="49" charset="0"/>
                <a:cs typeface="Consolas" pitchFamily="49" charset="0"/>
              </a:rPr>
              <a:t>World</a:t>
            </a:r>
            <a:r>
              <a:rPr lang="en-US" dirty="0"/>
              <a:t> is compound, so use the template for World</a:t>
            </a:r>
          </a:p>
          <a:p>
            <a:pPr>
              <a:buNone/>
            </a:pPr>
            <a:r>
              <a:rPr lang="en-US" sz="2400" b="1" dirty="0">
                <a:latin typeface="Consolas" pitchFamily="49" charset="0"/>
                <a:cs typeface="Consolas" pitchFamily="49" charset="0"/>
              </a:rPr>
              <a:t>;; strategy: use template for World on w</a:t>
            </a:r>
          </a:p>
          <a:p>
            <a:pPr>
              <a:buNone/>
            </a:pPr>
            <a:r>
              <a:rPr lang="en-US" sz="2400" b="1" dirty="0">
                <a:latin typeface="Consolas" pitchFamily="49" charset="0"/>
                <a:cs typeface="Consolas" pitchFamily="49" charset="0"/>
              </a:rPr>
              <a:t>(define (world-after-tick w)</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 </a:t>
            </a:r>
            <a:r>
              <a:rPr lang="en-US" sz="2400" b="1" dirty="0">
                <a:latin typeface="Consolas" pitchFamily="49" charset="0"/>
                <a:cs typeface="Consolas" pitchFamily="49" charset="0"/>
              </a:rPr>
              <a:t>(world-pos w) (world-paused? w)))</a:t>
            </a:r>
          </a:p>
          <a:p>
            <a:endParaRPr lang="en-US" sz="1600" b="1" dirty="0">
              <a:latin typeface="Courier New" pitchFamily="49" charset="0"/>
              <a:cs typeface="Courier New" pitchFamily="49" charset="0"/>
            </a:endParaRPr>
          </a:p>
          <a:p>
            <a:r>
              <a:rPr lang="en-US" dirty="0">
                <a:cs typeface="Courier New" pitchFamily="49" charset="0"/>
              </a:rPr>
              <a:t>What goes in </a:t>
            </a:r>
            <a:r>
              <a:rPr lang="en-US" b="1" dirty="0">
                <a:solidFill>
                  <a:srgbClr val="FF0000"/>
                </a:solidFill>
                <a:latin typeface="Consolas" pitchFamily="49" charset="0"/>
                <a:cs typeface="Consolas" pitchFamily="49" charset="0"/>
              </a:rPr>
              <a:t>...</a:t>
            </a:r>
            <a:r>
              <a:rPr lang="en-US" dirty="0">
                <a:cs typeface="Courier New" pitchFamily="49" charset="0"/>
              </a:rPr>
              <a:t> ?</a:t>
            </a:r>
          </a:p>
          <a:p>
            <a:r>
              <a:rPr lang="en-US" dirty="0">
                <a:cs typeface="Courier New" pitchFamily="49" charset="0"/>
              </a:rPr>
              <a:t>If the world is paused, we should return </a:t>
            </a:r>
            <a:r>
              <a:rPr lang="en-US" b="1" dirty="0">
                <a:cs typeface="Courier New" pitchFamily="49" charset="0"/>
              </a:rPr>
              <a:t>w</a:t>
            </a:r>
            <a:r>
              <a:rPr lang="en-US" dirty="0">
                <a:cs typeface="Courier New" pitchFamily="49" charset="0"/>
              </a:rPr>
              <a:t> unchanged.  Otherwise, we should return a world in which the cat has fallen </a:t>
            </a:r>
            <a:r>
              <a:rPr lang="en-US" b="1" dirty="0">
                <a:cs typeface="Courier New" pitchFamily="49" charset="0"/>
              </a:rPr>
              <a:t>CATSPEED</a:t>
            </a:r>
            <a:r>
              <a:rPr lang="en-US" dirty="0">
                <a:cs typeface="Courier New" pitchFamily="49" charset="0"/>
              </a:rPr>
              <a:t> pixels.</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normAutofit fontScale="85000" lnSpcReduction="10000"/>
          </a:bodyPr>
          <a:lstStyle/>
          <a:p>
            <a:r>
              <a:rPr lang="en-US" dirty="0"/>
              <a:t>In this lesson, you will learn about the 2htdp/universe module, which allows you to create interactive animations.</a:t>
            </a:r>
          </a:p>
          <a:p>
            <a:r>
              <a:rPr lang="en-US" dirty="0"/>
              <a:t>At the end of this lesson, students should be able to:</a:t>
            </a:r>
          </a:p>
          <a:p>
            <a:pPr lvl="1"/>
            <a:r>
              <a:rPr lang="en-US" dirty="0"/>
              <a:t>Use the 2htdp/universe module to create a simple interactive animation, including:</a:t>
            </a:r>
          </a:p>
          <a:p>
            <a:pPr lvl="2"/>
            <a:r>
              <a:rPr lang="en-US" dirty="0"/>
              <a:t>Analyzing data to determine whether it should be constant or part of the world state,</a:t>
            </a:r>
          </a:p>
          <a:p>
            <a:pPr lvl="2"/>
            <a:r>
              <a:rPr lang="en-US" dirty="0"/>
              <a:t>Writing data definitions for worlds, key events, and mouse events, and</a:t>
            </a:r>
          </a:p>
          <a:p>
            <a:pPr lvl="2"/>
            <a:r>
              <a:rPr lang="en-US" dirty="0"/>
              <a:t>Writing code to handle the various events during the animation. </a:t>
            </a:r>
          </a:p>
          <a:p>
            <a:pPr lvl="1"/>
            <a:r>
              <a:rPr lang="en-US" dirty="0"/>
              <a:t>Explain the steps of the System Design Recipe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955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457200" y="4296578"/>
            <a:ext cx="3013113" cy="170761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3558447" y="4318609"/>
            <a:ext cx="5442333" cy="18130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A more complete description of our strategy might be</a:t>
            </a:r>
          </a:p>
          <a:p>
            <a:endParaRPr lang="en-US" dirty="0">
              <a:solidFill>
                <a:schemeClr val="tx1"/>
              </a:solidFill>
            </a:endParaRPr>
          </a:p>
          <a:p>
            <a:r>
              <a:rPr lang="en-US" b="1" dirty="0">
                <a:solidFill>
                  <a:schemeClr val="tx1"/>
                </a:solidFill>
              </a:rPr>
              <a:t>STRATEGY: Use template for World on w, then cases on whether w is paused.</a:t>
            </a:r>
          </a:p>
          <a:p>
            <a:endParaRPr lang="en-US" dirty="0">
              <a:solidFill>
                <a:schemeClr val="tx1"/>
              </a:solidFill>
            </a:endParaRPr>
          </a:p>
          <a:p>
            <a:r>
              <a:rPr lang="en-US" dirty="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(paused-world-after-tick w)</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unpaused</a:t>
            </a:r>
            <a:r>
              <a:rPr lang="en-US" sz="2000" b="1" dirty="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72703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Autofit/>
          </a:bodyPr>
          <a:lstStyle/>
          <a:p>
            <a:pPr>
              <a:spcBef>
                <a:spcPts val="0"/>
              </a:spcBef>
              <a:buNone/>
            </a:pPr>
            <a:r>
              <a:rPr lang="en-US" sz="1400" b="1" dirty="0">
                <a:latin typeface="Consolas" pitchFamily="49" charset="0"/>
                <a:cs typeface="Consolas" pitchFamily="49" charset="0"/>
              </a:rPr>
              <a:t>(define unpaused-world-at-20 (make-world 20 false))  </a:t>
            </a:r>
          </a:p>
          <a:p>
            <a:pPr>
              <a:spcBef>
                <a:spcPts val="0"/>
              </a:spcBef>
              <a:buNone/>
            </a:pPr>
            <a:r>
              <a:rPr lang="en-US" sz="1400" b="1" dirty="0">
                <a:latin typeface="Consolas" pitchFamily="49" charset="0"/>
                <a:cs typeface="Consolas" pitchFamily="49" charset="0"/>
              </a:rPr>
              <a:t>(define paused-world-at-20   (make-world 20 true))</a:t>
            </a:r>
          </a:p>
          <a:p>
            <a:pPr>
              <a:spcBef>
                <a:spcPts val="0"/>
              </a:spcBef>
              <a:buNone/>
            </a:pPr>
            <a:r>
              <a:rPr lang="en-US" sz="1400" b="1" dirty="0">
                <a:latin typeface="Consolas" pitchFamily="49" charset="0"/>
                <a:cs typeface="Consolas" pitchFamily="49" charset="0"/>
              </a:rPr>
              <a:t>(define unpaused-world-at-28 (make-world (+ 20 CATSPEED) false))  </a:t>
            </a:r>
          </a:p>
          <a:p>
            <a:pPr>
              <a:spcBef>
                <a:spcPts val="0"/>
              </a:spcBef>
              <a:buNone/>
            </a:pPr>
            <a:r>
              <a:rPr lang="en-US" sz="1400" b="1" dirty="0">
                <a:latin typeface="Consolas" pitchFamily="49" charset="0"/>
                <a:cs typeface="Consolas" pitchFamily="49" charset="0"/>
              </a:rPr>
              <a:t>(define paused-world-at-28   (make-world (+ 20 CATSPEED) true))</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(begin-for-tests</a:t>
            </a: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unpaused-world-at-20) </a:t>
            </a:r>
          </a:p>
          <a:p>
            <a:pPr>
              <a:spcBef>
                <a:spcPts val="0"/>
              </a:spcBef>
              <a:buNone/>
            </a:pPr>
            <a:r>
              <a:rPr lang="en-US" sz="1400" b="1" dirty="0">
                <a:latin typeface="Consolas" pitchFamily="49" charset="0"/>
                <a:cs typeface="Consolas" pitchFamily="49" charset="0"/>
              </a:rPr>
              <a:t>    unpaused-world-at-28</a:t>
            </a:r>
          </a:p>
          <a:p>
            <a:pPr>
              <a:spcBef>
                <a:spcPts val="0"/>
              </a:spcBef>
              <a:buNone/>
            </a:pPr>
            <a:r>
              <a:rPr lang="en-US" sz="1400" b="1" dirty="0">
                <a:latin typeface="Consolas" pitchFamily="49" charset="0"/>
                <a:cs typeface="Consolas" pitchFamily="49" charset="0"/>
              </a:rPr>
              <a:t>    "in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 world, the cat should fall CATSPEED pixels and world should still be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paused-world-at-20)</a:t>
            </a:r>
          </a:p>
          <a:p>
            <a:pPr>
              <a:spcBef>
                <a:spcPts val="0"/>
              </a:spcBef>
              <a:buNone/>
            </a:pPr>
            <a:r>
              <a:rPr lang="en-US" sz="1400" b="1" dirty="0">
                <a:latin typeface="Consolas" pitchFamily="49" charset="0"/>
                <a:cs typeface="Consolas" pitchFamily="49" charset="0"/>
              </a:rPr>
              <a:t>    paused-world-at-20</a:t>
            </a:r>
          </a:p>
          <a:p>
            <a:pPr>
              <a:spcBef>
                <a:spcPts val="0"/>
              </a:spcBef>
              <a:buNone/>
            </a:pPr>
            <a:r>
              <a:rPr lang="en-US" sz="1400" b="1" dirty="0">
                <a:latin typeface="Consolas" pitchFamily="49" charset="0"/>
                <a:cs typeface="Consolas" pitchFamily="49" charset="0"/>
              </a:rPr>
              <a:t>    "in paused world, cat should be unmoved"))</a:t>
            </a:r>
          </a:p>
          <a:p>
            <a:pPr>
              <a:spcBef>
                <a:spcPts val="0"/>
              </a:spcBef>
              <a:buNone/>
            </a:pP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it respond to key events?</a:t>
            </a:r>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p>
          <a:p>
            <a:pPr>
              <a:spcBef>
                <a:spcPts val="0"/>
              </a:spcBef>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cases on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KeyEvent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make a decision based on </a:t>
            </a:r>
            <a:r>
              <a:rPr lang="en-US" b="1" dirty="0" err="1">
                <a:latin typeface="Consolas" pitchFamily="49" charset="0"/>
                <a:cs typeface="Consolas" pitchFamily="49" charset="0"/>
              </a:rPr>
              <a:t>kev</a:t>
            </a:r>
            <a:r>
              <a:rPr lang="en-US" dirty="0"/>
              <a:t>, and pass the data on to a help function to do the real work.</a:t>
            </a:r>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If this helper function does what it's supposed to, then world-after-key-event will do what </a:t>
            </a:r>
            <a:r>
              <a:rPr lang="en-US" i="1" dirty="0">
                <a:cs typeface="Consolas" pitchFamily="49" charset="0"/>
              </a:rPr>
              <a:t>it</a:t>
            </a:r>
            <a:r>
              <a:rPr lang="en-US" dirty="0">
                <a:cs typeface="Consolas" pitchFamily="49" charset="0"/>
              </a:rPr>
              <a:t> is supposed to do.</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(1)</a:t>
            </a:r>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a:latin typeface="Consolas" pitchFamily="49" charset="0"/>
                <a:cs typeface="Consolas" pitchFamily="49" charset="0"/>
              </a:rPr>
              <a:t>;; for world-after-key-event, we have 4 </a:t>
            </a:r>
          </a:p>
          <a:p>
            <a:pPr>
              <a:spcBef>
                <a:spcPts val="0"/>
              </a:spcBef>
              <a:buNone/>
            </a:pPr>
            <a:r>
              <a:rPr lang="en-US" sz="2400" b="1" dirty="0">
                <a:latin typeface="Consolas" pitchFamily="49" charset="0"/>
                <a:cs typeface="Consolas" pitchFamily="49" charset="0"/>
              </a:rPr>
              <a:t>;; equivalence classes: all combinations of: </a:t>
            </a:r>
          </a:p>
          <a:p>
            <a:pPr>
              <a:spcBef>
                <a:spcPts val="0"/>
              </a:spcBef>
              <a:buNone/>
            </a:pPr>
            <a:r>
              <a:rPr lang="en-US" sz="2400" b="1" dirty="0">
                <a:latin typeface="Consolas" pitchFamily="49" charset="0"/>
                <a:cs typeface="Consolas" pitchFamily="49" charset="0"/>
              </a:rPr>
              <a:t>;; a paused world and an </a:t>
            </a:r>
            <a:r>
              <a:rPr lang="en-US" sz="2400" b="1" dirty="0" err="1">
                <a:latin typeface="Consolas" pitchFamily="49" charset="0"/>
                <a:cs typeface="Consolas" pitchFamily="49" charset="0"/>
              </a:rPr>
              <a:t>unpaused</a:t>
            </a:r>
            <a:r>
              <a:rPr lang="en-US" sz="2400" b="1" dirty="0">
                <a:latin typeface="Consolas" pitchFamily="49" charset="0"/>
                <a:cs typeface="Consolas" pitchFamily="49" charset="0"/>
              </a:rPr>
              <a:t> world, </a:t>
            </a:r>
          </a:p>
          <a:p>
            <a:pPr>
              <a:spcBef>
                <a:spcPts val="0"/>
              </a:spcBef>
              <a:buNone/>
            </a:pPr>
            <a:r>
              <a:rPr lang="en-US" sz="2400" b="1" dirty="0">
                <a:latin typeface="Consolas" pitchFamily="49" charset="0"/>
                <a:cs typeface="Consolas" pitchFamily="49" charset="0"/>
              </a:rPr>
              <a:t>;; and a "pause" key event and a "non-pause" key</a:t>
            </a:r>
          </a:p>
          <a:p>
            <a:pPr>
              <a:spcBef>
                <a:spcPts val="0"/>
              </a:spcBef>
              <a:buNone/>
            </a:pPr>
            <a:r>
              <a:rPr lang="en-US" sz="2400" b="1" dirty="0">
                <a:latin typeface="Consolas" pitchFamily="49" charset="0"/>
                <a:cs typeface="Consolas" pitchFamily="49" charset="0"/>
              </a:rPr>
              <a:t>;; event</a:t>
            </a: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Give symbolic names to "typical" values:</a:t>
            </a:r>
          </a:p>
          <a:p>
            <a:pPr>
              <a:spcBef>
                <a:spcPts val="0"/>
              </a:spcBef>
              <a:buNone/>
            </a:pPr>
            <a:r>
              <a:rPr lang="en-US" sz="2400" b="1" dirty="0">
                <a:latin typeface="Consolas" pitchFamily="49" charset="0"/>
                <a:cs typeface="Consolas" pitchFamily="49" charset="0"/>
              </a:rPr>
              <a:t>;; we have these for worlds, </a:t>
            </a:r>
          </a:p>
          <a:p>
            <a:pPr>
              <a:spcBef>
                <a:spcPts val="0"/>
              </a:spcBef>
              <a:buNone/>
            </a:pPr>
            <a:r>
              <a:rPr lang="en-US" sz="2400" b="1" dirty="0">
                <a:latin typeface="Consolas" pitchFamily="49" charset="0"/>
                <a:cs typeface="Consolas" pitchFamily="49" charset="0"/>
              </a:rPr>
              <a:t>;; now we'll add them for key events:</a:t>
            </a:r>
          </a:p>
          <a:p>
            <a:pPr>
              <a:spcBef>
                <a:spcPts val="0"/>
              </a:spcBef>
              <a:buNone/>
            </a:pPr>
            <a:r>
              <a:rPr lang="en-US" sz="2400" b="1" dirty="0">
                <a:latin typeface="Consolas" pitchFamily="49" charset="0"/>
                <a:cs typeface="Consolas" pitchFamily="49" charset="0"/>
              </a:rPr>
              <a:t>(define pause-key-event " ")</a:t>
            </a:r>
          </a:p>
          <a:p>
            <a:pPr>
              <a:spcBef>
                <a:spcPts val="0"/>
              </a:spcBef>
              <a:buNone/>
            </a:pPr>
            <a:r>
              <a:rPr lang="en-US" sz="2400" b="1" dirty="0">
                <a:latin typeface="Consolas" pitchFamily="49" charset="0"/>
                <a:cs typeface="Consolas" pitchFamily="49" charset="0"/>
              </a:rPr>
              <a:t>(define non-pause-key-event "q")</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paused-world-at-20 </a:t>
            </a:r>
          </a:p>
          <a:p>
            <a:pPr>
              <a:buNone/>
            </a:pPr>
            <a:r>
              <a:rPr lang="en-US" b="1" dirty="0">
                <a:latin typeface="Consolas" pitchFamily="49" charset="0"/>
                <a:cs typeface="Consolas" pitchFamily="49" charset="0"/>
              </a:rPr>
              <a:t>   pause-key-event)</a:t>
            </a:r>
          </a:p>
          <a:p>
            <a:pPr>
              <a:buNone/>
            </a:pPr>
            <a:r>
              <a:rPr lang="en-US" b="1" dirty="0">
                <a:latin typeface="Consolas" pitchFamily="49" charset="0"/>
                <a:cs typeface="Consolas" pitchFamily="49" charset="0"/>
              </a:rPr>
              <a:t>  unpaused-world-at-20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pause key, paused world did not become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unpaused-world-at-20 </a:t>
            </a:r>
          </a:p>
          <a:p>
            <a:pPr>
              <a:buNone/>
            </a:pPr>
            <a:r>
              <a:rPr lang="en-US" b="1" dirty="0">
                <a:latin typeface="Consolas" pitchFamily="49" charset="0"/>
                <a:cs typeface="Consolas" pitchFamily="49" charset="0"/>
              </a:rPr>
              <a:t>    pause-key-event)</a:t>
            </a:r>
          </a:p>
          <a:p>
            <a:pPr>
              <a:buNone/>
            </a:pPr>
            <a:r>
              <a:rPr lang="en-US" b="1" dirty="0">
                <a:latin typeface="Consolas" pitchFamily="49" charset="0"/>
                <a:cs typeface="Consolas" pitchFamily="49" charset="0"/>
              </a:rPr>
              <a:t>    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pause key, an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 world did not become paused"</a:t>
            </a:r>
            <a:r>
              <a:rPr lang="en-US" b="1" dirty="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(3)</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paused-world-at-20 </a:t>
            </a:r>
          </a:p>
          <a:p>
            <a:pPr>
              <a:buNone/>
            </a:pPr>
            <a:r>
              <a:rPr lang="en-US" b="1" dirty="0">
                <a:latin typeface="Consolas" pitchFamily="49" charset="0"/>
                <a:cs typeface="Consolas" pitchFamily="49" charset="0"/>
              </a:rPr>
              <a:t>    non-pause-key-event)</a:t>
            </a:r>
          </a:p>
          <a:p>
            <a:pPr>
              <a:buNone/>
            </a:pPr>
            <a:r>
              <a:rPr lang="en-US" b="1" dirty="0">
                <a:latin typeface="Consolas" pitchFamily="49" charset="0"/>
                <a:cs typeface="Consolas" pitchFamily="49" charset="0"/>
              </a:rPr>
              <a:t>  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a non-pause key, a paused world was not unchanged"</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unpaused-world-at-20 </a:t>
            </a:r>
          </a:p>
          <a:p>
            <a:pPr>
              <a:buNone/>
            </a:pPr>
            <a:r>
              <a:rPr lang="en-US" b="1" dirty="0">
                <a:latin typeface="Consolas" pitchFamily="49" charset="0"/>
                <a:cs typeface="Consolas" pitchFamily="49" charset="0"/>
              </a:rPr>
              <a:t>    non-pause-key-event)</a:t>
            </a:r>
          </a:p>
          <a:p>
            <a:pPr>
              <a:buNone/>
            </a:pPr>
            <a:r>
              <a:rPr lang="en-US" b="1" dirty="0">
                <a:latin typeface="Consolas" pitchFamily="49" charset="0"/>
                <a:cs typeface="Consolas" pitchFamily="49" charset="0"/>
              </a:rPr>
              <a:t>  unpaused-world-at-20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a non-pause key, an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 world was not unchanged"</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Tests (4)</a:t>
            </a:r>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a:solidFill>
                  <a:schemeClr val="tx1">
                    <a:lumMod val="50000"/>
                    <a:lumOff val="50000"/>
                  </a:schemeClr>
                </a:solidFill>
              </a:rPr>
              <a:t>) ...)</a:t>
            </a:r>
          </a:p>
          <a:p>
            <a:pPr marL="0" indent="0">
              <a:buNone/>
            </a:pPr>
            <a:r>
              <a:rPr lang="en-US" sz="2000" dirty="0"/>
              <a:t>  </a:t>
            </a:r>
          </a:p>
          <a:p>
            <a:pPr marL="0" indent="0">
              <a:buNone/>
            </a:pPr>
            <a:r>
              <a:rPr lang="en-US" sz="2000" dirty="0"/>
              <a:t>(begin-for-test</a:t>
            </a:r>
          </a:p>
          <a:p>
            <a:pPr marL="0" indent="0">
              <a:buNone/>
            </a:pPr>
            <a:r>
              <a:rPr lang="en-US" sz="2000" dirty="0"/>
              <a:t>  (check-equal? ...)</a:t>
            </a:r>
          </a:p>
          <a:p>
            <a:pPr marL="0" indent="0">
              <a:buNone/>
            </a:pPr>
            <a:r>
              <a:rPr lang="en-US" sz="2000" dirty="0"/>
              <a:t>  (check-equal? ...)    </a:t>
            </a:r>
          </a:p>
          <a:p>
            <a:pPr marL="0" indent="0">
              <a:buNone/>
            </a:pPr>
            <a:r>
              <a:rPr lang="en-US" sz="2000" dirty="0"/>
              <a:t>  (check-equal? ...)</a:t>
            </a:r>
          </a:p>
          <a:p>
            <a:pPr marL="0" indent="0">
              <a:buNone/>
            </a:pPr>
            <a:r>
              <a:rPr lang="en-US" sz="2000" dirty="0"/>
              <a:t>  (check-equal? ...))</a:t>
            </a:r>
          </a:p>
          <a:p>
            <a:pPr marL="0" indent="0">
              <a:buNone/>
            </a:pPr>
            <a:endParaRPr lang="en-US" sz="2000" dirty="0"/>
          </a:p>
          <a:p>
            <a:pPr marL="0" indent="0">
              <a:buNone/>
            </a:pPr>
            <a:r>
              <a:rPr lang="en-US" sz="2000" dirty="0">
                <a:solidFill>
                  <a:schemeClr val="tx1">
                    <a:lumMod val="50000"/>
                    <a:lumOff val="50000"/>
                  </a:schemeClr>
                </a:solidFill>
              </a:rPr>
              <a:t>(define (world-with-paused-toggled? w) ...)</a:t>
            </a:r>
          </a:p>
          <a:p>
            <a:pPr marL="0" indent="0">
              <a:buNone/>
            </a:pPr>
            <a:endParaRPr lang="en-US" sz="2000" dirty="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Here's how we lay out the tests in our file.</a:t>
            </a:r>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Contract, purpose function, etc., for </a:t>
              </a:r>
              <a:r>
                <a:rPr lang="en-US" b="1" dirty="0"/>
                <a:t>world-with-paused-toggled?</a:t>
              </a:r>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278850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we're ready to design our help function</a:t>
            </a: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236957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0814321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world.</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30893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r>
              <a:rPr lang="en-US" sz="2000" b="1" dirty="0">
                <a:latin typeface="Consolas" pitchFamily="49" charset="0"/>
                <a:cs typeface="Consolas" pitchFamily="49" charset="0"/>
              </a:rPr>
              <a:t>;; STRATEGY: Use template for World on w</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a:t>
            </a:r>
            <a:r>
              <a:rPr lang="en-US" b="1" dirty="0">
                <a:cs typeface="Consolas" pitchFamily="49" charset="0"/>
              </a:rPr>
              <a:t>world-after-key-event</a:t>
            </a:r>
            <a:r>
              <a:rPr lang="en-US" dirty="0">
                <a:cs typeface="Consolas" pitchFamily="49" charset="0"/>
              </a:rPr>
              <a:t> already test it.</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648848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else is on our wishlist</a:t>
            </a:r>
            <a:r>
              <a:rPr lang="en-US" dirty="0">
                <a:cs typeface="Courier New" pitchFamily="49" charset="0"/>
              </a:rPr>
              <a:t>?</a:t>
            </a:r>
          </a:p>
        </p:txBody>
      </p:sp>
      <p:sp>
        <p:nvSpPr>
          <p:cNvPr id="3" name="Content Placeholder 2"/>
          <p:cNvSpPr>
            <a:spLocks noGrp="1"/>
          </p:cNvSpPr>
          <p:nvPr>
            <p:ph idx="1"/>
          </p:nvPr>
        </p:nvSpPr>
        <p:spPr>
          <a:xfrm>
            <a:off x="457200" y="1600200"/>
            <a:ext cx="8229600" cy="3768213"/>
          </a:xfrm>
        </p:spPr>
        <p:txBody>
          <a:bodyPr/>
          <a:lstStyle/>
          <a:p>
            <a:endParaRPr lang="en-US" sz="1600" b="1" dirty="0">
              <a:latin typeface="Courier New" pitchFamily="49" charset="0"/>
              <a:cs typeface="Courier New" pitchFamily="49" charset="0"/>
            </a:endParaRPr>
          </a:p>
          <a:p>
            <a:endParaRPr lang="en-US" dirty="0"/>
          </a:p>
          <a:p>
            <a:pPr>
              <a:buNone/>
            </a:pPr>
            <a:endParaRPr lang="en-US" dirty="0"/>
          </a:p>
        </p:txBody>
      </p:sp>
      <p:sp>
        <p:nvSpPr>
          <p:cNvPr id="4" name="Rectangle 3"/>
          <p:cNvSpPr/>
          <p:nvPr/>
        </p:nvSpPr>
        <p:spPr>
          <a:xfrm>
            <a:off x="339213" y="1859340"/>
            <a:ext cx="8686799" cy="3477875"/>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p>
          <a:p>
            <a:r>
              <a:rPr lang="en-US" sz="2000" b="1" dirty="0">
                <a:latin typeface="Consolas" pitchFamily="49" charset="0"/>
                <a:cs typeface="Consolas" pitchFamily="49" charset="0"/>
              </a:rPr>
              <a:t>;; (world-to-scene (make-world 20 ??))</a:t>
            </a:r>
          </a:p>
          <a:p>
            <a:r>
              <a:rPr lang="en-US" sz="2000" b="1" dirty="0">
                <a:latin typeface="Consolas" pitchFamily="49" charset="0"/>
                <a:cs typeface="Consolas" pitchFamily="49" charset="0"/>
              </a:rPr>
              <a:t>;;  = (place-image CAT-IMAGE CAT-X-COORD 20 EMPTY-CANVAS)</a:t>
            </a:r>
          </a:p>
          <a:p>
            <a:r>
              <a:rPr lang="en-US" sz="2000" b="1" dirty="0">
                <a:latin typeface="Consolas" pitchFamily="49" charset="0"/>
                <a:cs typeface="Consolas" pitchFamily="49" charset="0"/>
              </a:rPr>
              <a:t>;; STRATEGY: use template for World on w</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784226"/>
            <a:ext cx="3837067"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Here's where we decompose </a:t>
            </a:r>
            <a:r>
              <a:rPr lang="en-US" b="1" dirty="0">
                <a:latin typeface="Consolas" pitchFamily="49" charset="0"/>
                <a:cs typeface="Consolas" pitchFamily="49" charset="0"/>
              </a:rPr>
              <a:t>w</a:t>
            </a:r>
            <a:r>
              <a:rPr lang="en-US" dirty="0"/>
              <a:t>.  Note that we don't need </a:t>
            </a:r>
            <a:r>
              <a:rPr lang="en-US" b="1" dirty="0">
                <a:latin typeface="Consolas" pitchFamily="49" charset="0"/>
                <a:cs typeface="Consolas" pitchFamily="49" charset="0"/>
              </a:rPr>
              <a:t>(world-paused? w)</a:t>
            </a:r>
            <a:r>
              <a:rPr lang="en-US" dirty="0"/>
              <a:t>.  That's ok– the template tells us what we </a:t>
            </a:r>
            <a:r>
              <a:rPr lang="en-US" i="1" dirty="0"/>
              <a:t>can</a:t>
            </a:r>
            <a:r>
              <a:rPr lang="en-US" dirty="0"/>
              <a:t> use, not what we </a:t>
            </a:r>
            <a:r>
              <a:rPr lang="en-US" i="1" dirty="0"/>
              <a:t>must</a:t>
            </a:r>
            <a:r>
              <a:rPr lang="en-US" dirty="0"/>
              <a:t> use. </a:t>
            </a:r>
          </a:p>
        </p:txBody>
      </p:sp>
      <p:cxnSp>
        <p:nvCxnSpPr>
          <p:cNvPr id="7" name="Straight Arrow Connector 6"/>
          <p:cNvCxnSpPr/>
          <p:nvPr/>
        </p:nvCxnSpPr>
        <p:spPr>
          <a:xfrm flipH="1" flipV="1">
            <a:off x="4353261" y="4805528"/>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AF3B5EA-18B6-4040-9F78-6052AF49C681}"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world-to-scene</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an image showing the cat at Y = 20</a:t>
            </a:r>
          </a:p>
          <a:p>
            <a:pPr>
              <a:buNone/>
            </a:pPr>
            <a:r>
              <a:rPr lang="en-US" b="1" dirty="0">
                <a:latin typeface="Consolas" pitchFamily="49" charset="0"/>
                <a:cs typeface="Consolas" pitchFamily="49" charset="0"/>
              </a:rPr>
              <a:t>;; check this visually to make sure it's what you want</a:t>
            </a:r>
          </a:p>
          <a:p>
            <a:pPr>
              <a:buNone/>
            </a:pPr>
            <a:r>
              <a:rPr lang="en-US" b="1" dirty="0">
                <a:latin typeface="Consolas" pitchFamily="49" charset="0"/>
                <a:cs typeface="Consolas" pitchFamily="49" charset="0"/>
              </a:rPr>
              <a:t>(define image-at-20 (place-image CAT-IMAGE CAT-X-COORD 20 EMPTY-CANVAS))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these tests are only helpful if image-at-20 is the right image.</a:t>
            </a:r>
          </a:p>
          <a:p>
            <a:pPr>
              <a:buNone/>
            </a:pPr>
            <a:r>
              <a:rPr lang="en-US" b="1" dirty="0">
                <a:latin typeface="Consolas" pitchFamily="49" charset="0"/>
                <a:cs typeface="Consolas" pitchFamily="49" charset="0"/>
              </a:rPr>
              <a:t>;; Here I've made the strings into error messages.  This is often</a:t>
            </a:r>
          </a:p>
          <a:p>
            <a:pPr>
              <a:buNone/>
            </a:pPr>
            <a:r>
              <a:rPr lang="en-US" b="1" dirty="0">
                <a:latin typeface="Consolas" pitchFamily="49" charset="0"/>
                <a:cs typeface="Consolas" pitchFamily="49" charset="0"/>
              </a:rPr>
              <a:t>;; works well.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(begin-for-tests</a:t>
            </a:r>
          </a:p>
          <a:p>
            <a:pPr>
              <a:buNone/>
            </a:pPr>
            <a:r>
              <a:rPr lang="en-US" b="1" dirty="0">
                <a:latin typeface="Consolas" pitchFamily="49" charset="0"/>
                <a:cs typeface="Consolas" pitchFamily="49" charset="0"/>
              </a:rPr>
              <a:t>  (check-equal? </a:t>
            </a:r>
          </a:p>
          <a:p>
            <a:pPr>
              <a:buNone/>
            </a:pPr>
            <a:r>
              <a:rPr lang="en-US" b="1" dirty="0">
                <a:latin typeface="Consolas" pitchFamily="49" charset="0"/>
                <a:cs typeface="Consolas" pitchFamily="49" charset="0"/>
              </a:rPr>
              <a:t>    (world-&gt;scene unpaused-world-at-20)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unpaused</a:t>
            </a:r>
            <a:r>
              <a:rPr lang="en-US" b="1" dirty="0">
                <a:latin typeface="Consolas" pitchFamily="49" charset="0"/>
                <a:cs typeface="Consolas" pitchFamily="49" charset="0"/>
              </a:rPr>
              <a:t> world yields incorrect image")</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(check-equal?</a:t>
            </a:r>
          </a:p>
          <a:p>
            <a:pPr>
              <a:buNone/>
            </a:pPr>
            <a:r>
              <a:rPr lang="en-US" b="1" dirty="0">
                <a:latin typeface="Consolas" pitchFamily="49" charset="0"/>
                <a:cs typeface="Consolas" pitchFamily="49" charset="0"/>
              </a:rPr>
              <a:t>    (world-&gt;scene 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"paused world yields incorrect image"))</a:t>
            </a:r>
          </a:p>
          <a:p>
            <a:pPr>
              <a:buNone/>
            </a:pPr>
            <a:r>
              <a:rPr lang="en-US"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Last </a:t>
            </a:r>
            <a:r>
              <a:rPr lang="en-US" dirty="0" err="1"/>
              <a:t>wishlist</a:t>
            </a:r>
            <a:r>
              <a:rPr lang="en-US" dirty="0"/>
              <a:t> item</a:t>
            </a:r>
          </a:p>
        </p:txBody>
      </p:sp>
      <p:sp>
        <p:nvSpPr>
          <p:cNvPr id="5" name="Content Placeholder 4"/>
          <p:cNvSpPr>
            <a:spLocks noGrp="1"/>
          </p:cNvSpPr>
          <p:nvPr>
            <p:ph idx="1"/>
          </p:nvPr>
        </p:nvSpPr>
        <p:spPr/>
        <p:txBody>
          <a:bodyPr/>
          <a:lstStyle/>
          <a:p>
            <a:pPr>
              <a:buNone/>
            </a:pPr>
            <a:r>
              <a:rPr lang="en-US" sz="2000" dirty="0"/>
              <a:t>;; main : Integer -&gt;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a:t>
            </a:r>
            <a:r>
              <a:rPr lang="en-US" b="1" dirty="0"/>
              <a:t> </a:t>
            </a:r>
            <a:r>
              <a:rPr lang="en-US" dirty="0"/>
              <a:t>real purpose of </a:t>
            </a:r>
            <a:r>
              <a:rPr lang="en-US" b="1" dirty="0"/>
              <a:t>main</a:t>
            </a:r>
            <a:r>
              <a:rPr lang="en-US" dirty="0"/>
              <a:t> is not to return a useful value; instead, its purpose is have some visible effect in the real world– in this case, to display some things on the real screen and take input from the real user.  We document this in the purpose statement by writing an </a:t>
            </a:r>
            <a:r>
              <a:rPr lang="en-US" b="1" dirty="0"/>
              <a:t>EFFECT</a:t>
            </a:r>
            <a:r>
              <a:rPr lang="en-US" dirty="0"/>
              <a:t> clause.</a:t>
            </a:r>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1108836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big-bang</a:t>
            </a:r>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a:t>;; big-bang </a:t>
            </a:r>
          </a:p>
          <a:p>
            <a:r>
              <a:rPr lang="en-US" sz="2000" dirty="0"/>
              <a:t>;; EFFECT : runs a world with the specified event handlers.  </a:t>
            </a:r>
          </a:p>
          <a:p>
            <a:r>
              <a:rPr lang="en-US" sz="2000" dirty="0"/>
              <a:t>;; RETURNS: the final state of the world</a:t>
            </a:r>
          </a:p>
          <a:p>
            <a:r>
              <a:rPr lang="en-US" sz="2000" dirty="0"/>
              <a:t>(</a:t>
            </a:r>
            <a:r>
              <a:rPr lang="en-US" sz="2000" dirty="0">
                <a:solidFill>
                  <a:srgbClr val="FF0000"/>
                </a:solidFill>
              </a:rPr>
              <a:t>big-bang</a:t>
            </a:r>
            <a:r>
              <a:rPr lang="en-US" sz="2000" dirty="0"/>
              <a:t> </a:t>
            </a:r>
          </a:p>
          <a:p>
            <a:r>
              <a:rPr lang="en-US" sz="2000" dirty="0"/>
              <a:t>  </a:t>
            </a:r>
            <a:r>
              <a:rPr lang="en-US" sz="2000" i="1" dirty="0"/>
              <a:t>initial-world</a:t>
            </a:r>
          </a:p>
          <a:p>
            <a:r>
              <a:rPr lang="en-US" sz="2000" dirty="0"/>
              <a:t>  (on-tick </a:t>
            </a:r>
            <a:r>
              <a:rPr lang="en-US" sz="2000" i="1" dirty="0"/>
              <a:t>tick-handler</a:t>
            </a:r>
            <a:r>
              <a:rPr lang="en-US" sz="2000" dirty="0"/>
              <a:t> </a:t>
            </a:r>
            <a:r>
              <a:rPr lang="en-US" sz="2000" i="1" dirty="0"/>
              <a:t>rate</a:t>
            </a:r>
            <a:r>
              <a:rPr lang="en-US" sz="2000" dirty="0"/>
              <a:t>)</a:t>
            </a:r>
          </a:p>
          <a:p>
            <a:r>
              <a:rPr lang="en-US" sz="2000" dirty="0"/>
              <a:t>  (on-key  </a:t>
            </a:r>
            <a:r>
              <a:rPr lang="en-US" sz="2000" i="1" dirty="0"/>
              <a:t>key-handler</a:t>
            </a:r>
            <a:r>
              <a:rPr lang="en-US" sz="2000" dirty="0"/>
              <a:t>)</a:t>
            </a:r>
          </a:p>
          <a:p>
            <a:r>
              <a:rPr lang="en-US" sz="2000" dirty="0"/>
              <a:t>  (on-draw </a:t>
            </a:r>
            <a:r>
              <a:rPr lang="en-US" sz="2000" i="1" dirty="0"/>
              <a:t>render-</a:t>
            </a:r>
            <a:r>
              <a:rPr lang="en-US" sz="2000" i="1" dirty="0" err="1"/>
              <a:t>fcn</a:t>
            </a:r>
            <a:r>
              <a:rPr lang="en-US" sz="2000" dirty="0"/>
              <a:t>)))</a:t>
            </a:r>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frame rate in </a:t>
              </a:r>
              <a:r>
                <a:rPr lang="en-US" dirty="0" err="1">
                  <a:solidFill>
                    <a:schemeClr val="tx1"/>
                  </a:solidFill>
                </a:rPr>
                <a:t>secs</a:t>
              </a:r>
              <a:r>
                <a:rPr lang="en-US" dirty="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There are other events that big-bang recognizes. See the Help Desk for details</a:t>
            </a:r>
          </a:p>
        </p:txBody>
      </p:sp>
      <p:sp>
        <p:nvSpPr>
          <p:cNvPr id="3" name="Slide Number Placeholder 2"/>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pieces together</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a:p>
            <a:pPr>
              <a:buNone/>
            </a:pPr>
            <a:r>
              <a:rPr lang="en-US" sz="2000" b="1" dirty="0">
                <a:latin typeface="Consolas" pitchFamily="49" charset="0"/>
                <a:cs typeface="Consolas" pitchFamily="49" charset="0"/>
              </a:rPr>
              <a:t>;; STRATEGY: Combine simpler functions</a:t>
            </a:r>
          </a:p>
          <a:p>
            <a:pPr>
              <a:buNone/>
            </a:pPr>
            <a:r>
              <a:rPr lang="en-US" sz="2000" b="1" dirty="0">
                <a:latin typeface="Consolas" pitchFamily="49" charset="0"/>
                <a:cs typeface="Consolas" pitchFamily="49" charset="0"/>
              </a:rPr>
              <a:t>(define (main initial-pos)</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big-bang</a:t>
            </a:r>
            <a:r>
              <a:rPr lang="en-US" sz="2000" b="1" dirty="0">
                <a:latin typeface="Consolas" pitchFamily="49" charset="0"/>
                <a:cs typeface="Consolas" pitchFamily="49" charset="0"/>
              </a:rPr>
              <a:t> (make-world initial-pos false)</a:t>
            </a:r>
          </a:p>
          <a:p>
            <a:pPr>
              <a:buNone/>
            </a:pPr>
            <a:r>
              <a:rPr lang="en-US" sz="2000" b="1" dirty="0">
                <a:latin typeface="Consolas" pitchFamily="49" charset="0"/>
                <a:cs typeface="Consolas" pitchFamily="49" charset="0"/>
              </a:rPr>
              <a:t>            (on-tick world-after-tick 0.5)</a:t>
            </a:r>
          </a:p>
          <a:p>
            <a:pPr>
              <a:buNone/>
            </a:pPr>
            <a:r>
              <a:rPr lang="en-US" sz="2000" b="1" dirty="0">
                <a:latin typeface="Consolas" pitchFamily="49" charset="0"/>
                <a:cs typeface="Consolas" pitchFamily="49" charset="0"/>
              </a:rPr>
              <a:t>            (on-key world-after-key-event)</a:t>
            </a:r>
          </a:p>
          <a:p>
            <a:pPr>
              <a:buNone/>
            </a:pPr>
            <a:r>
              <a:rPr lang="en-US" sz="2000" b="1" dirty="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simpler functions are </a:t>
            </a:r>
            <a:r>
              <a:rPr lang="en-US" b="1" dirty="0"/>
              <a:t>big-bang</a:t>
            </a:r>
            <a:r>
              <a:rPr lang="en-US" dirty="0"/>
              <a:t>, </a:t>
            </a:r>
            <a:r>
              <a:rPr lang="en-US" b="1" dirty="0"/>
              <a:t>world-after-tick</a:t>
            </a:r>
            <a:r>
              <a:rPr lang="en-US" dirty="0"/>
              <a:t>, </a:t>
            </a:r>
            <a:r>
              <a:rPr lang="en-US" b="1" dirty="0"/>
              <a:t>world-after-key-event</a:t>
            </a:r>
            <a:r>
              <a:rPr lang="en-US" dirty="0"/>
              <a:t>, and </a:t>
            </a:r>
            <a:r>
              <a:rPr lang="en-US" b="1" dirty="0"/>
              <a:t>world-to-scene</a:t>
            </a:r>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17495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walk through falling-</a:t>
            </a:r>
            <a:r>
              <a:rPr lang="en-US" dirty="0" err="1"/>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Note: this video differs from our current technology in a couple of ways:</a:t>
            </a:r>
          </a:p>
          <a:p>
            <a:pPr lvl="1"/>
            <a:r>
              <a:rPr lang="en-US" dirty="0"/>
              <a:t>it talks about test suites; these are replaced by </a:t>
            </a:r>
            <a:r>
              <a:rPr lang="en-US" b="1" dirty="0"/>
              <a:t>begin-for-test</a:t>
            </a:r>
            <a:r>
              <a:rPr lang="en-US" dirty="0"/>
              <a:t>.</a:t>
            </a:r>
          </a:p>
          <a:p>
            <a:pPr lvl="1"/>
            <a:r>
              <a:rPr lang="en-US" dirty="0"/>
              <a:t>it talks about "partition data" and gives a template for </a:t>
            </a:r>
            <a:r>
              <a:rPr lang="en-US" dirty="0" err="1"/>
              <a:t>FallingCatKeyEvents</a:t>
            </a:r>
            <a:r>
              <a:rPr lang="en-US" dirty="0"/>
              <a:t>.  We've simplified the presentation--  now we just have </a:t>
            </a:r>
            <a:r>
              <a:rPr lang="en-US" dirty="0" err="1"/>
              <a:t>KeyEvents</a:t>
            </a:r>
            <a:r>
              <a:rPr lang="en-US" dirty="0"/>
              <a:t>, which are scalars (no template needed), and we take them apart using the "Cases" strategy.</a:t>
            </a:r>
          </a:p>
          <a:p>
            <a:pPr lvl="1"/>
            <a:r>
              <a:rPr lang="en-US" dirty="0"/>
              <a:t>And remember, the “Structural Decomposition” strategy is now called “</a:t>
            </a:r>
            <a:r>
              <a:rPr lang="en-US"/>
              <a:t>Use template”.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4059972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a:t>
            </a:r>
            <a:r>
              <a:rPr lang="en-US" dirty="0" err="1"/>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733234" y="1861851"/>
            <a:ext cx="7677532" cy="4318612"/>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37</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In building this system, we were actually following a recipe.</a:t>
            </a:r>
          </a:p>
          <a:p>
            <a:r>
              <a:rPr lang="en-US" dirty="0"/>
              <a:t>This recipe is so widely usable that we give it a name: the </a:t>
            </a:r>
            <a:r>
              <a:rPr lang="en-US" b="1" i="1" dirty="0">
                <a:solidFill>
                  <a:srgbClr val="FF0000"/>
                </a:solidFill>
              </a:rPr>
              <a:t>System Design Recipe</a:t>
            </a:r>
            <a:r>
              <a:rPr lang="en-US" dirty="0"/>
              <a:t>.</a:t>
            </a:r>
          </a:p>
          <a:p>
            <a:r>
              <a:rPr lang="en-US" dirty="0"/>
              <a:t>Here it is– you can see that it matches what we did.</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2493857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0561387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world.</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(or </a:t>
                      </a:r>
                      <a:r>
                        <a:rPr lang="en-US" sz="2800" dirty="0" err="1"/>
                        <a:t>wishtree</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35371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2htdp/universe module</a:t>
            </a:r>
          </a:p>
        </p:txBody>
      </p:sp>
      <p:sp>
        <p:nvSpPr>
          <p:cNvPr id="3" name="Content Placeholder 2"/>
          <p:cNvSpPr>
            <a:spLocks noGrp="1"/>
          </p:cNvSpPr>
          <p:nvPr>
            <p:ph idx="1"/>
          </p:nvPr>
        </p:nvSpPr>
        <p:spPr/>
        <p:txBody>
          <a:bodyPr>
            <a:normAutofit/>
          </a:bodyPr>
          <a:lstStyle/>
          <a:p>
            <a:r>
              <a:rPr lang="en-US" dirty="0"/>
              <a:t>Provides a way of creating and running an interactive machine.</a:t>
            </a:r>
          </a:p>
          <a:p>
            <a:r>
              <a:rPr lang="en-US" dirty="0"/>
              <a:t>Machine will have some </a:t>
            </a:r>
            <a:r>
              <a:rPr lang="en-US" i="1" dirty="0">
                <a:solidFill>
                  <a:srgbClr val="FF0000"/>
                </a:solidFill>
              </a:rPr>
              <a:t>state.</a:t>
            </a:r>
          </a:p>
          <a:p>
            <a:r>
              <a:rPr lang="en-US" dirty="0"/>
              <a:t>Machine can respond to </a:t>
            </a:r>
            <a:r>
              <a:rPr lang="en-US" i="1" dirty="0">
                <a:solidFill>
                  <a:srgbClr val="FF0000"/>
                </a:solidFill>
              </a:rPr>
              <a:t>inputs</a:t>
            </a:r>
            <a:r>
              <a:rPr lang="en-US" dirty="0">
                <a:solidFill>
                  <a:srgbClr val="FF0000"/>
                </a:solidFill>
              </a:rPr>
              <a:t>.</a:t>
            </a:r>
          </a:p>
          <a:p>
            <a:r>
              <a:rPr lang="en-US" dirty="0"/>
              <a:t>Response to input is described as a </a:t>
            </a:r>
            <a:r>
              <a:rPr lang="en-US" i="1" dirty="0">
                <a:solidFill>
                  <a:srgbClr val="FF0000"/>
                </a:solidFill>
              </a:rPr>
              <a:t>function</a:t>
            </a:r>
            <a:r>
              <a:rPr lang="en-US" dirty="0"/>
              <a:t>.</a:t>
            </a:r>
            <a:endParaRPr lang="en-US" dirty="0">
              <a:solidFill>
                <a:srgbClr val="FF0000"/>
              </a:solidFill>
            </a:endParaRPr>
          </a:p>
          <a:p>
            <a:r>
              <a:rPr lang="en-US" dirty="0"/>
              <a:t>Machine can show its state as a </a:t>
            </a:r>
            <a:r>
              <a:rPr lang="en-US" i="1" dirty="0">
                <a:solidFill>
                  <a:srgbClr val="FF0000"/>
                </a:solidFill>
              </a:rPr>
              <a:t>scene.</a:t>
            </a:r>
          </a:p>
          <a:p>
            <a:r>
              <a:rPr lang="en-US" dirty="0"/>
              <a:t>We will use this to create interactive animations.</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a:bodyPr>
          <a:lstStyle/>
          <a:p>
            <a:r>
              <a:rPr lang="en-US" dirty="0"/>
              <a:t>The universe module provides a way of creating and running an interactive machine.</a:t>
            </a:r>
          </a:p>
          <a:p>
            <a:r>
              <a:rPr lang="en-US" dirty="0"/>
              <a:t>Machine will have some </a:t>
            </a:r>
            <a:r>
              <a:rPr lang="en-US" i="1" dirty="0">
                <a:solidFill>
                  <a:srgbClr val="FF0000"/>
                </a:solidFill>
              </a:rPr>
              <a:t>state.</a:t>
            </a:r>
          </a:p>
          <a:p>
            <a:r>
              <a:rPr lang="en-US" dirty="0"/>
              <a:t>Machine can respond to </a:t>
            </a:r>
            <a:r>
              <a:rPr lang="en-US" i="1" dirty="0">
                <a:solidFill>
                  <a:srgbClr val="FF0000"/>
                </a:solidFill>
              </a:rPr>
              <a:t>inputs</a:t>
            </a:r>
            <a:r>
              <a:rPr lang="en-US" dirty="0">
                <a:solidFill>
                  <a:srgbClr val="FF0000"/>
                </a:solidFill>
              </a:rPr>
              <a:t>.</a:t>
            </a:r>
          </a:p>
          <a:p>
            <a:r>
              <a:rPr lang="en-US" dirty="0"/>
              <a:t>Response to input is described as a </a:t>
            </a:r>
            <a:r>
              <a:rPr lang="en-US" i="1" dirty="0">
                <a:solidFill>
                  <a:srgbClr val="FF0000"/>
                </a:solidFill>
              </a:rPr>
              <a:t>function</a:t>
            </a:r>
            <a:r>
              <a:rPr lang="en-US" dirty="0"/>
              <a:t>.</a:t>
            </a:r>
            <a:endParaRPr lang="en-US" dirty="0">
              <a:solidFill>
                <a:srgbClr val="FF0000"/>
              </a:solidFill>
            </a:endParaRPr>
          </a:p>
          <a:p>
            <a:r>
              <a:rPr lang="en-US" dirty="0"/>
              <a:t>Machine can show its state as a </a:t>
            </a:r>
            <a:r>
              <a:rPr lang="en-US" i="1" dirty="0">
                <a:solidFill>
                  <a:srgbClr val="FF0000"/>
                </a:solidFill>
              </a:rPr>
              <a:t>scene.</a:t>
            </a:r>
          </a:p>
          <a:p>
            <a:r>
              <a:rPr lang="en-US" dirty="0"/>
              <a:t>We use this to create interactive animations.</a:t>
            </a:r>
          </a:p>
          <a:p>
            <a:r>
              <a:rPr lang="en-US" dirty="0"/>
              <a:t>We built a system, using the </a:t>
            </a:r>
            <a:r>
              <a:rPr lang="en-US" i="1" dirty="0">
                <a:solidFill>
                  <a:srgbClr val="FF0000"/>
                </a:solidFill>
              </a:rPr>
              <a:t>system design recipe</a:t>
            </a:r>
            <a:r>
              <a:rPr lang="en-US" dirty="0"/>
              <a:t>. </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a:t>
            </a:r>
          </a:p>
          <a:p>
            <a:r>
              <a:rPr lang="en-US" dirty="0"/>
              <a:t>If you have questions about this lesson, ask them on the Discussion Board</a:t>
            </a:r>
          </a:p>
          <a:p>
            <a:r>
              <a:rPr lang="en-US" dirty="0"/>
              <a:t>Do Guided Practice 3.1</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15423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traffic light</a:t>
            </a:r>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p>
          <a:p>
            <a:r>
              <a:rPr lang="en-US" dirty="0"/>
              <a:t>The state of the machine consists of its current color and the amount of time (in ticks) until the next change of color.  At every tick, the amount of time decreases by 1.  </a:t>
            </a:r>
          </a:p>
          <a:p>
            <a:r>
              <a:rPr lang="en-US" dirty="0"/>
              <a:t>When 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24205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Traffic Light Example</a:t>
            </a:r>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a:t>The traffic light is the machine. Its state is compound information:</a:t>
            </a:r>
          </a:p>
          <a:p>
            <a:pPr lvl="1"/>
            <a:r>
              <a:rPr lang="en-US" dirty="0"/>
              <a:t>its current color AND # of ticks until next change</a:t>
            </a:r>
          </a:p>
          <a:p>
            <a:r>
              <a:rPr lang="en-US" dirty="0"/>
              <a:t>Inputs will be the time (ticks). At every tick, the timer is decremented.</a:t>
            </a:r>
          </a:p>
          <a:p>
            <a:r>
              <a:rPr lang="en-US" dirty="0"/>
              <a:t>When the timer reaches 0, the light goes to its next color (from green to yellow, from yellow to red,  from red to green), and the timer is reset to the number of ticks that light should stay in its new color. </a:t>
            </a:r>
          </a:p>
          <a:p>
            <a:r>
              <a:rPr lang="en-US" dirty="0"/>
              <a:t>The traffic light can show its state as a scene, perhaps something like this:</a:t>
            </a:r>
          </a:p>
          <a:p>
            <a:endParaRPr lang="en-US" dirty="0"/>
          </a:p>
          <a:p>
            <a:endParaRPr lang="en-US" dirty="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94745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example: The Falling Cat </a:t>
            </a:r>
            <a:br>
              <a:rPr lang="en-US" dirty="0"/>
            </a:br>
            <a:r>
              <a:rPr lang="en-US" dirty="0"/>
              <a:t>Purpose Statement</a:t>
            </a:r>
          </a:p>
        </p:txBody>
      </p:sp>
      <p:sp>
        <p:nvSpPr>
          <p:cNvPr id="3" name="Content Placeholder 2"/>
          <p:cNvSpPr>
            <a:spLocks noGrp="1"/>
          </p:cNvSpPr>
          <p:nvPr>
            <p:ph idx="1"/>
          </p:nvPr>
        </p:nvSpPr>
        <p:spPr/>
        <p:txBody>
          <a:bodyPr>
            <a:normAutofit/>
          </a:bodyPr>
          <a:lstStyle/>
          <a:p>
            <a:r>
              <a:rPr lang="en-US" dirty="0"/>
              <a:t>We will produce an animation of a falling cat.</a:t>
            </a:r>
          </a:p>
          <a:p>
            <a:r>
              <a:rPr lang="en-US" dirty="0"/>
              <a:t>The cat will starts at the top of the canvas, and fall at a constant velocity.</a:t>
            </a:r>
          </a:p>
          <a:p>
            <a:r>
              <a:rPr lang="en-US" sz="3200" kern="1200" dirty="0">
                <a:solidFill>
                  <a:schemeClr val="tx1"/>
                </a:solidFill>
                <a:latin typeface="+mn-lt"/>
                <a:ea typeface="+mn-ea"/>
                <a:cs typeface="+mn-cs"/>
              </a:rPr>
              <a:t>If the cat is falling, hitting the space bar should pause the cat.</a:t>
            </a:r>
            <a:endParaRPr lang="en-US" sz="3200" dirty="0"/>
          </a:p>
          <a:p>
            <a:r>
              <a:rPr lang="en-US" sz="3200" kern="1200" dirty="0">
                <a:solidFill>
                  <a:schemeClr val="tx1"/>
                </a:solidFill>
                <a:latin typeface="+mn-lt"/>
                <a:ea typeface="+mn-ea"/>
                <a:cs typeface="+mn-cs"/>
              </a:rPr>
              <a:t>If the cat is paused, hitting the space bar should </a:t>
            </a:r>
            <a:r>
              <a:rPr lang="en-US" sz="3200" kern="1200" dirty="0" err="1">
                <a:solidFill>
                  <a:schemeClr val="tx1"/>
                </a:solidFill>
                <a:latin typeface="+mn-lt"/>
                <a:ea typeface="+mn-ea"/>
                <a:cs typeface="+mn-cs"/>
              </a:rPr>
              <a:t>unpause</a:t>
            </a:r>
            <a:r>
              <a:rPr lang="en-US" sz="3200" kern="1200" dirty="0">
                <a:solidFill>
                  <a:schemeClr val="tx1"/>
                </a:solidFill>
                <a:latin typeface="+mn-lt"/>
                <a:ea typeface="+mn-ea"/>
                <a:cs typeface="+mn-cs"/>
              </a:rPr>
              <a:t> the cat.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demo</a:t>
            </a:r>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Falling Cat:</a:t>
            </a:r>
            <a:br>
              <a:rPr lang="en-US" dirty="0"/>
            </a:br>
            <a:r>
              <a:rPr lang="en-US" dirty="0"/>
              <a:t>Information Analysis</a:t>
            </a:r>
          </a:p>
        </p:txBody>
      </p:sp>
      <p:sp>
        <p:nvSpPr>
          <p:cNvPr id="3" name="Content Placeholder 2"/>
          <p:cNvSpPr>
            <a:spLocks noGrp="1"/>
          </p:cNvSpPr>
          <p:nvPr>
            <p:ph idx="1"/>
          </p:nvPr>
        </p:nvSpPr>
        <p:spPr/>
        <p:txBody>
          <a:bodyPr>
            <a:normAutofit/>
          </a:bodyPr>
          <a:lstStyle/>
          <a:p>
            <a:r>
              <a:rPr lang="en-US" dirty="0"/>
              <a:t>There are the only two things that change as the animation progresses: the position of the cat, and whether or not the cat is paused.  So that’s what we put in the state:</a:t>
            </a:r>
          </a:p>
          <a:p>
            <a:r>
              <a:rPr lang="en-US" dirty="0"/>
              <a:t>The state of the machine will consist of:</a:t>
            </a:r>
          </a:p>
          <a:p>
            <a:pPr lvl="1"/>
            <a:r>
              <a:rPr lang="en-US" dirty="0"/>
              <a:t>an integer describing the y-position of the cat.</a:t>
            </a:r>
          </a:p>
          <a:p>
            <a:pPr lvl="1"/>
            <a:r>
              <a:rPr lang="en-US" dirty="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17729</TotalTime>
  <Words>2938</Words>
  <Application>Microsoft Office PowerPoint</Application>
  <PresentationFormat>On-screen Show (4:3)</PresentationFormat>
  <Paragraphs>397</Paragraphs>
  <Slides>41</Slides>
  <Notes>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CMMI10</vt:lpstr>
      <vt:lpstr>CMR10</vt:lpstr>
      <vt:lpstr>CMSY10ORIG</vt:lpstr>
      <vt:lpstr>Consolas</vt:lpstr>
      <vt:lpstr>Courier New</vt:lpstr>
      <vt:lpstr>Helvetica Neue</vt:lpstr>
      <vt:lpstr>1_Office Theme</vt:lpstr>
      <vt:lpstr>Introduction to Universe Programs</vt:lpstr>
      <vt:lpstr>Learning Objectives for this lesson</vt:lpstr>
      <vt:lpstr>PowerPoint Presentation</vt:lpstr>
      <vt:lpstr>The 2htdp/universe module</vt:lpstr>
      <vt:lpstr>Example: a traffic light</vt:lpstr>
      <vt:lpstr>Traffic Light Example</vt:lpstr>
      <vt:lpstr>A second example: The Falling Cat  Purpose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PowerPoint Presentation</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87</cp:revision>
  <dcterms:created xsi:type="dcterms:W3CDTF">2010-06-24T16:22:15Z</dcterms:created>
  <dcterms:modified xsi:type="dcterms:W3CDTF">2017-08-01T21:15:28Z</dcterms:modified>
</cp:coreProperties>
</file>