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0"/>
  </p:notesMasterIdLst>
  <p:sldIdLst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256" r:id="rId20"/>
    <p:sldId id="313" r:id="rId21"/>
    <p:sldId id="304" r:id="rId22"/>
    <p:sldId id="311" r:id="rId23"/>
    <p:sldId id="305" r:id="rId24"/>
    <p:sldId id="309" r:id="rId25"/>
    <p:sldId id="306" r:id="rId26"/>
    <p:sldId id="312" r:id="rId27"/>
    <p:sldId id="310" r:id="rId28"/>
    <p:sldId id="292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DD001-475F-4AF1-AEFC-78800D3D4D19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256"/>
            <p14:sldId id="313"/>
            <p14:sldId id="304"/>
            <p14:sldId id="311"/>
            <p14:sldId id="305"/>
            <p14:sldId id="309"/>
            <p14:sldId id="306"/>
            <p14:sldId id="312"/>
            <p14:sldId id="31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0435" autoAdjust="0"/>
  </p:normalViewPr>
  <p:slideViewPr>
    <p:cSldViewPr>
      <p:cViewPr varScale="1">
        <p:scale>
          <a:sx n="85" d="100"/>
          <a:sy n="85" d="100"/>
        </p:scale>
        <p:origin x="852" y="90"/>
      </p:cViewPr>
      <p:guideLst>
        <p:guide orient="horz" pos="2160"/>
        <p:guide pos="3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9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5CFB-093C-42D2-B9D7-178C6A9524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9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1E08-976E-451D-97C5-3D69BA983FFE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5BC8-75F3-411B-AA7E-18F2517CF048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8D4-AED6-43DB-A0F8-CD4938D2549C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893-3A38-428F-89AB-E97AD9CAA95E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44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50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Resize video to this box.</a:t>
            </a:r>
          </a:p>
        </p:txBody>
      </p:sp>
    </p:spTree>
    <p:extLst>
      <p:ext uri="{BB962C8B-B14F-4D97-AF65-F5344CB8AC3E}">
        <p14:creationId xmlns:p14="http://schemas.microsoft.com/office/powerpoint/2010/main" val="165259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0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46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9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930-E356-4864-92C1-40AC7A5201AA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90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7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8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98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84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EE53-8F27-4821-8161-190499C0D007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975-99FA-4807-B1B4-A59DEFED898A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752F-4922-4BAA-9C20-D4DAF4ED08B5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A633-E76F-4E07-A3AE-A7A784889AE2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5BDE-D72B-4A3A-925B-2A5C22F639AF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7B69-131B-4374-A9CC-0845A85B9B89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60E-10B6-4F85-8F8E-D3A8141030E0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A8BA-DEEC-47D2-87F9-8204232D7DB8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7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kYTpLYHpPc" TargetMode="External"/><Relationship Id="rId4" Type="http://schemas.openxmlformats.org/officeDocument/2006/relationships/hyperlink" Target="https://www.youtube.com/watch?v=ukYTpLYHpP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UaHtOznL-8" TargetMode="External"/><Relationship Id="rId4" Type="http://schemas.openxmlformats.org/officeDocument/2006/relationships/hyperlink" Target="https://www.youtube.com/watch?v=-UaHtOznL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Design Strategies 1: Combine Simpler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1.7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3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51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area-of-ring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simpler functions may include ones you write yourself.</a:t>
            </a:r>
          </a:p>
          <a:p>
            <a:r>
              <a:rPr lang="en-US" dirty="0"/>
              <a:t>Here’s an example: area-of-ring, which calls area-of-circle.</a:t>
            </a:r>
          </a:p>
          <a:p>
            <a:r>
              <a:rPr lang="en-US" dirty="0"/>
              <a:t>Both of these are defined by combining simpler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area-of-ring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ukYTpLYHpP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799" y="1676400"/>
            <a:ext cx="7992533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6301014"/>
            <a:ext cx="4419600" cy="4204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 should have used Real (or </a:t>
            </a:r>
            <a:r>
              <a:rPr lang="en-US" sz="1600" dirty="0" err="1"/>
              <a:t>NonNegReal</a:t>
            </a:r>
            <a:r>
              <a:rPr lang="en-US" sz="1600" dirty="0"/>
              <a:t>) here, too.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4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write in a combination of simpler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Remember that the goal is to write beautiful programs.</a:t>
            </a:r>
          </a:p>
          <a:p>
            <a:r>
              <a:rPr lang="en-US" dirty="0"/>
              <a:t>You want your reader to understand what you’re doing immediately.</a:t>
            </a:r>
          </a:p>
          <a:p>
            <a:r>
              <a:rPr lang="en-US" dirty="0"/>
              <a:t>So just keep it simple.</a:t>
            </a:r>
          </a:p>
          <a:p>
            <a:r>
              <a:rPr lang="en-US" dirty="0"/>
              <a:t>We won’t have formal rules about this, but:</a:t>
            </a:r>
          </a:p>
          <a:p>
            <a:r>
              <a:rPr lang="en-US" dirty="0"/>
              <a:t>If the TA needs you to explain it, it’s not simple enough.</a:t>
            </a:r>
          </a:p>
          <a:p>
            <a:r>
              <a:rPr lang="en-US" dirty="0"/>
              <a:t>Anything with an </a:t>
            </a:r>
            <a:r>
              <a:rPr lang="en-US" b="1" dirty="0"/>
              <a:t>if</a:t>
            </a:r>
            <a:r>
              <a:rPr lang="en-US" dirty="0"/>
              <a:t> is probably not simple enough. </a:t>
            </a:r>
          </a:p>
          <a:p>
            <a:pPr lvl="1"/>
            <a:r>
              <a:rPr lang="en-US" dirty="0"/>
              <a:t>If you need an </a:t>
            </a:r>
            <a:r>
              <a:rPr lang="en-US" b="1" dirty="0"/>
              <a:t>if</a:t>
            </a:r>
            <a:r>
              <a:rPr lang="en-US" dirty="0"/>
              <a:t>, that’s a sign that you’re using a fancier design strategy.  We’ll talk about these very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short!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“Combining simpler functions” is for very short definitions only.</a:t>
            </a:r>
          </a:p>
          <a:p>
            <a:r>
              <a:rPr lang="en-US" dirty="0"/>
              <a:t>If you’re writing something complicated, that means one of two things:</a:t>
            </a:r>
          </a:p>
          <a:p>
            <a:pPr lvl="1"/>
            <a:r>
              <a:rPr lang="en-US" dirty="0"/>
              <a:t>You’re really using some more powerful design strategy (to be discussed)</a:t>
            </a:r>
          </a:p>
          <a:p>
            <a:pPr lvl="1"/>
            <a:r>
              <a:rPr lang="en-US" dirty="0"/>
              <a:t>Your function needs to be split into simpler parts.</a:t>
            </a:r>
          </a:p>
          <a:p>
            <a:pPr lvl="2"/>
            <a:r>
              <a:rPr lang="en-US" dirty="0"/>
              <a:t>If you have complicated stuff in your function you must have put it there for a reason.  Turn it into a separate function so you can explain and test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you need to introduce new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has pieces that can be given meaningful contracts and purpose statements, then break it up and use function composition.</a:t>
            </a:r>
          </a:p>
          <a:p>
            <a:r>
              <a:rPr lang="en-US" dirty="0"/>
              <a:t>Then apply the design recipe to design the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Bad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599" y="1600200"/>
            <a:ext cx="5110844" cy="51212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strategy: use template for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(and 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(&lt;= YUP (where b) YLO) 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(or (&lt;= (ball-x b) XWALL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 (+ (ball-x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b)))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(&gt;= (ball-x b) XWALL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(+ (ball-x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b)))))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(make-ball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(- (* 2 XWALL)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(ball-x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(ball-y (straight b 1.))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(-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dy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(straight b 1.)))</a:t>
            </a:r>
          </a:p>
          <a:p>
            <a:pPr>
              <a:buNone/>
            </a:pPr>
            <a:r>
              <a:rPr lang="en-US" sz="2300" b="1" dirty="0"/>
              <a:t> 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60472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strategy: combine simpler functions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(ball-would-hit-wall?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(ball-after-bounce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(ball-after-straight-travel b)))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9962" y="3560672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Here’s a pair of examples. Which do you think is clearer?  Which looks easier to debug? Which would you like to have to defend in front of a 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you’ve learned</a:t>
            </a:r>
          </a:p>
          <a:p>
            <a:pPr lvl="1"/>
            <a:r>
              <a:rPr lang="en-US" dirty="0"/>
              <a:t>How to use Function Composition to write a function definition.</a:t>
            </a:r>
          </a:p>
          <a:p>
            <a:pPr lvl="1"/>
            <a:r>
              <a:rPr lang="en-US" dirty="0"/>
              <a:t>When a function definition needs to be simplified by using help </a:t>
            </a:r>
            <a:r>
              <a:rPr lang="en-US"/>
              <a:t>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the files </a:t>
            </a:r>
          </a:p>
          <a:p>
            <a:r>
              <a:rPr lang="en-US" dirty="0"/>
              <a:t>If you have questions or comments about this lesson, post them on the discussion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Strategies 3: Divide into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2.2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Creative Commons Attribution-NonCommercial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9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Lesson 2.1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660228" y="379056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into Cases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654972" y="2779612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a template</a:t>
            </a:r>
          </a:p>
        </p:txBody>
      </p:sp>
    </p:spTree>
    <p:extLst>
      <p:ext uri="{BB962C8B-B14F-4D97-AF65-F5344CB8AC3E}">
        <p14:creationId xmlns:p14="http://schemas.microsoft.com/office/powerpoint/2010/main" val="270698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 define short functions by composing existing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into cases on &lt;condition&gt;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you need to break up an argument in some way other than by its template.</a:t>
            </a:r>
          </a:p>
          <a:p>
            <a:r>
              <a:rPr lang="en-US" dirty="0"/>
              <a:t>We already saw this in Lesson 0.4 in the definition of </a:t>
            </a:r>
            <a:r>
              <a:rPr lang="en-US" b="1" dirty="0"/>
              <a:t>abs:</a:t>
            </a:r>
          </a:p>
          <a:p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abs : Real -&gt;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RETURNS: the absolute value of the given real number.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STRATEGY: divide into cases on sign of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(abs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(if (&lt; x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(- 0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x))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income 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system where there are three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of $20,000 and over</a:t>
            </a:r>
          </a:p>
          <a:p>
            <a:r>
              <a:rPr lang="en-US" dirty="0"/>
              <a:t>The natural thing to do is to partition the income into three cases, corresponding to these three income ranges.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5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f : NonNegReal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(f amt)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1600" dirty="0">
              <a:solidFill>
                <a:schemeClr val="dk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6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tax-on : NonNegReal -&gt; NonNegReal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RETURNS: the tax on the income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2133600"/>
            <a:ext cx="3048000" cy="1676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This is contract is sloppy. Currency amounts should never be </a:t>
            </a:r>
            <a:r>
              <a:rPr lang="en-US" sz="1600" b="1" dirty="0"/>
              <a:t>Real</a:t>
            </a:r>
            <a:r>
              <a:rPr lang="en-US" sz="1600" dirty="0"/>
              <a:t>. They should always be integers, and units should be specified.   But we don't need to be so careful for this made-up example.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581400" y="1981200"/>
            <a:ext cx="23622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7200" y="5108717"/>
            <a:ext cx="5410200" cy="997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predicates must be exhaustive.  Make them mutually exclusive when you can.</a:t>
            </a:r>
          </a:p>
        </p:txBody>
      </p:sp>
    </p:spTree>
    <p:extLst>
      <p:ext uri="{BB962C8B-B14F-4D97-AF65-F5344CB8AC3E}">
        <p14:creationId xmlns:p14="http://schemas.microsoft.com/office/powerpoint/2010/main" val="2966985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tax-on : NonNegReal -&gt; NonNegReal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the tax on the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0 amt) (&lt; amt 10000))    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10000 amt) (&lt; amt 20000))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 0.10 (- amt 10000))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[(&lt;= 20000 amt)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(+ 1000 (* 0.20 (- amt 20000)))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4114800"/>
            <a:ext cx="2561279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2400" dirty="0"/>
              <a:t>That's all you need to do!</a:t>
            </a:r>
          </a:p>
        </p:txBody>
      </p:sp>
    </p:spTree>
    <p:extLst>
      <p:ext uri="{BB962C8B-B14F-4D97-AF65-F5344CB8AC3E}">
        <p14:creationId xmlns:p14="http://schemas.microsoft.com/office/powerpoint/2010/main" val="28020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ball-after-tick : Ball -&gt; Ball</a:t>
            </a:r>
          </a:p>
          <a:p>
            <a:r>
              <a:rPr lang="en-US" dirty="0"/>
              <a:t>;; GIVEN: The state of a ball b</a:t>
            </a:r>
          </a:p>
          <a:p>
            <a:r>
              <a:rPr lang="en-US" dirty="0"/>
              <a:t>;; RETURNS: the state of given ball at the next tick</a:t>
            </a:r>
          </a:p>
          <a:p>
            <a:r>
              <a:rPr lang="en-US" dirty="0">
                <a:solidFill>
                  <a:srgbClr val="FF0000"/>
                </a:solidFill>
              </a:rPr>
              <a:t>;; STRATEGY: cases on whether ball would hit the wall on </a:t>
            </a:r>
          </a:p>
          <a:p>
            <a:r>
              <a:rPr lang="en-US" dirty="0">
                <a:solidFill>
                  <a:srgbClr val="FF0000"/>
                </a:solidFill>
              </a:rPr>
              <a:t>;; the next tick</a:t>
            </a:r>
          </a:p>
          <a:p>
            <a:endParaRPr lang="en-US" dirty="0"/>
          </a:p>
          <a:p>
            <a:r>
              <a:rPr lang="en-US" dirty="0"/>
              <a:t>(define (ball-after-tick b)</a:t>
            </a:r>
          </a:p>
          <a:p>
            <a:r>
              <a:rPr lang="en-US" dirty="0"/>
              <a:t>  (if (ball-would-hit-wall? b)</a:t>
            </a:r>
          </a:p>
          <a:p>
            <a:r>
              <a:rPr lang="en-US" dirty="0"/>
              <a:t>    (ball-after-bounce b)</a:t>
            </a:r>
          </a:p>
          <a:p>
            <a:r>
              <a:rPr lang="en-US" dirty="0"/>
              <a:t>    (ball-after-straight-travel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9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cases fit in our menu of design strategies?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inspecting a piece of enumeration or mixed data, you almost always want to use the template for that data type.</a:t>
            </a:r>
          </a:p>
          <a:p>
            <a:r>
              <a:rPr lang="en-US" dirty="0">
                <a:solidFill>
                  <a:srgbClr val="FF0000"/>
                </a:solidFill>
              </a:rPr>
              <a:t>Cases is just for when dividing up the data by the template doesn't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96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or comments about this lesson, post them on the discussion board.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lesson, you will learn about Steps 4 and 5 of the design recipe:  Design Strategies and Function Definitions.</a:t>
            </a:r>
          </a:p>
          <a:p>
            <a:r>
              <a:rPr lang="en-US" dirty="0"/>
              <a:t>We will start with the simplest design strategy: Combine Simpler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are sets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organize our programs as sets of </a:t>
            </a:r>
            <a:r>
              <a:rPr lang="en-US" i="1" dirty="0"/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A function takes an argument (or arguments) and returns a result.</a:t>
            </a:r>
          </a:p>
          <a:p>
            <a:r>
              <a:rPr lang="en-US" dirty="0"/>
              <a:t>The contract says what kind of data the argument and result are.</a:t>
            </a:r>
          </a:p>
          <a:p>
            <a:r>
              <a:rPr lang="en-US" dirty="0"/>
              <a:t>Purpose statement describes how the result depends on the argument.</a:t>
            </a:r>
          </a:p>
          <a:p>
            <a:r>
              <a:rPr lang="en-US" dirty="0"/>
              <a:t>The design strategy is a short description of how to get from the purpose statement to the code.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Design Strategies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Combine</a:t>
                      </a:r>
                      <a:r>
                        <a:rPr lang="en-US" sz="3200" baseline="0" dirty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</a:t>
                      </a:r>
                      <a:r>
                        <a:rPr lang="en-US" sz="3200" baseline="0" dirty="0" err="1"/>
                        <a:t>vble</a:t>
                      </a:r>
                      <a:r>
                        <a:rPr lang="en-US" sz="3200" baseline="0" dirty="0"/>
                        <a:t>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</a:t>
                      </a:r>
                      <a:r>
                        <a:rPr lang="en-US" sz="3200" dirty="0" err="1"/>
                        <a:t>vble</a:t>
                      </a:r>
                      <a:r>
                        <a:rPr lang="en-US" sz="32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2284" y="2209800"/>
            <a:ext cx="5110316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Let's see where we 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6. Program</a:t>
                      </a:r>
                      <a:r>
                        <a:rPr lang="en-US" sz="1200" baseline="0" dirty="0"/>
                        <a:t>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Six Principles of this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1. 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Functions</a:t>
                      </a:r>
                      <a:r>
                        <a:rPr lang="en-US" sz="1200" baseline="0" dirty="0"/>
                        <a:t> Systematically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8145" y="2398100"/>
            <a:ext cx="3058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Programs are sets of Functions</a:t>
            </a:r>
          </a:p>
        </p:txBody>
      </p:sp>
      <p:sp>
        <p:nvSpPr>
          <p:cNvPr id="14" name="Right Arrow 13"/>
          <p:cNvSpPr/>
          <p:nvPr/>
        </p:nvSpPr>
        <p:spPr>
          <a:xfrm rot="20596810">
            <a:off x="3810000" y="2555699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/>
          </p:nvPr>
        </p:nvGraphicFramePr>
        <p:xfrm>
          <a:off x="6781800" y="4344670"/>
          <a:ext cx="2209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4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/>
                        <a:t>1. Combine</a:t>
                      </a:r>
                      <a:r>
                        <a:rPr lang="en-US" sz="1200" baseline="0" dirty="0"/>
                        <a:t> simpler functions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</a:t>
                      </a:r>
                      <a:r>
                        <a:rPr lang="en-US" sz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Use template for &lt;data </a:t>
                      </a:r>
                      <a:r>
                        <a:rPr lang="en-US" sz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def</a:t>
                      </a:r>
                      <a:r>
                        <a:rPr lang="en-US" sz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 on &lt;</a:t>
                      </a:r>
                      <a:r>
                        <a:rPr lang="en-US" sz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vble</a:t>
                      </a:r>
                      <a:r>
                        <a:rPr lang="en-US" sz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4. Use HOF &lt;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mapfn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 on &lt;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vble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Strategy #1: Combine Simpler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the desired function can be described as a combination of simpler functions.</a:t>
            </a:r>
          </a:p>
          <a:p>
            <a:r>
              <a:rPr lang="en-US" dirty="0"/>
              <a:t>This is what we did for </a:t>
            </a:r>
            <a:r>
              <a:rPr lang="en-US" b="1" dirty="0"/>
              <a:t>f2c</a:t>
            </a:r>
            <a:r>
              <a:rPr lang="en-US" dirty="0"/>
              <a:t>, where the simpler computations were just arithmetic.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velocity.rkt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 the next slide, you’ll see a video of me defining a function using the strategy “Combine Simpler Functions”.</a:t>
            </a:r>
          </a:p>
          <a:p>
            <a:r>
              <a:rPr lang="en-US" dirty="0"/>
              <a:t>Observe how I followed the recipe:  the contract, purpose statement, examples and tests were written </a:t>
            </a:r>
            <a:r>
              <a:rPr lang="en-US" i="1" dirty="0"/>
              <a:t>before</a:t>
            </a:r>
            <a:r>
              <a:rPr lang="en-US" dirty="0"/>
              <a:t> the function definition.</a:t>
            </a:r>
          </a:p>
          <a:p>
            <a:r>
              <a:rPr lang="en-US" dirty="0"/>
              <a:t>Oops:</a:t>
            </a:r>
          </a:p>
          <a:p>
            <a:pPr lvl="1"/>
            <a:r>
              <a:rPr lang="en-US" dirty="0"/>
              <a:t>The contract should have said </a:t>
            </a:r>
            <a:r>
              <a:rPr lang="en-US" b="1" dirty="0"/>
              <a:t>Real</a:t>
            </a:r>
            <a:r>
              <a:rPr lang="en-US" dirty="0"/>
              <a:t>, not </a:t>
            </a:r>
            <a:r>
              <a:rPr lang="en-US" b="1" dirty="0"/>
              <a:t>Number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strategy should be “combine simpler functions” (we used to call this “function composition” but we decided to change it to a less fancy name.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r>
              <a:rPr lang="en-US" dirty="0">
                <a:sym typeface="Wingdings" panose="05000000000000000000" pitchFamily="2" charset="2"/>
              </a:rPr>
              <a:t>The file is 01-4-velocity.rkt .</a:t>
            </a:r>
            <a:r>
              <a:rPr lang="en-US" dirty="0"/>
              <a:t> </a:t>
            </a:r>
          </a:p>
          <a:p>
            <a:pPr algn="r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Demo: </a:t>
            </a:r>
            <a:r>
              <a:rPr lang="en-US" dirty="0" err="1"/>
              <a:t>velocity.rkt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-UaHtOznL-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799" y="1676400"/>
            <a:ext cx="7721600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6239817"/>
            <a:ext cx="5486400" cy="598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/>
              <a:t>Note: you should never use Number when you mean Integer, </a:t>
            </a:r>
            <a:r>
              <a:rPr lang="en-US" sz="1600" dirty="0" err="1"/>
              <a:t>NonNegInt</a:t>
            </a:r>
            <a:r>
              <a:rPr lang="en-US" sz="1600" dirty="0"/>
              <a:t>, or Real.  Here I should have used Real.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03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ef71fc5b11455b279bc1dbeba7f4c2110e2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1683</Words>
  <Application>Microsoft Office PowerPoint</Application>
  <PresentationFormat>On-screen Show (4:3)</PresentationFormat>
  <Paragraphs>244</Paragraphs>
  <Slides>27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Helvetica Neue</vt:lpstr>
      <vt:lpstr>Wingdings</vt:lpstr>
      <vt:lpstr>Office Theme</vt:lpstr>
      <vt:lpstr>1_Office Theme</vt:lpstr>
      <vt:lpstr>Design Strategies 1: Combine Simpler Functions</vt:lpstr>
      <vt:lpstr>Learning Objectives</vt:lpstr>
      <vt:lpstr>Introduction</vt:lpstr>
      <vt:lpstr>Programs are sets of Functions</vt:lpstr>
      <vt:lpstr>Typical Program Design Strategies</vt:lpstr>
      <vt:lpstr>Let's see where we are</vt:lpstr>
      <vt:lpstr>Design Strategy #1: Combine Simpler Functions</vt:lpstr>
      <vt:lpstr>Demo: velocity.rkt</vt:lpstr>
      <vt:lpstr>Demo: velocity.rkt</vt:lpstr>
      <vt:lpstr>Another example: area-of-ring</vt:lpstr>
      <vt:lpstr>Video: area-of-ring</vt:lpstr>
      <vt:lpstr>What can you write in a combination of simpler functions?</vt:lpstr>
      <vt:lpstr>Keep it short!</vt:lpstr>
      <vt:lpstr>When do you need to introduce new functions?</vt:lpstr>
      <vt:lpstr>Bad Example</vt:lpstr>
      <vt:lpstr>Summary</vt:lpstr>
      <vt:lpstr>Next Steps</vt:lpstr>
      <vt:lpstr>Design Strategies 3: Divide into cases</vt:lpstr>
      <vt:lpstr>PowerPoint Presentation</vt:lpstr>
      <vt:lpstr>Divide into cases on &lt;condition&gt;</vt:lpstr>
      <vt:lpstr>Example: income tax</vt:lpstr>
      <vt:lpstr>Write a cond or if that divides the data into the desired cases </vt:lpstr>
      <vt:lpstr>Write a cond or if that divides the data into the desired cases </vt:lpstr>
      <vt:lpstr>Now fill in the blanks</vt:lpstr>
      <vt:lpstr>Another example</vt:lpstr>
      <vt:lpstr>Where does cases fit in our menu of design strategies?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92</cp:revision>
  <dcterms:created xsi:type="dcterms:W3CDTF">2006-08-16T00:00:00Z</dcterms:created>
  <dcterms:modified xsi:type="dcterms:W3CDTF">2017-07-25T01:32:30Z</dcterms:modified>
</cp:coreProperties>
</file>